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6" r:id="rId2"/>
    <p:sldId id="657" r:id="rId3"/>
    <p:sldId id="794" r:id="rId4"/>
    <p:sldId id="748" r:id="rId5"/>
    <p:sldId id="554" r:id="rId6"/>
    <p:sldId id="629" r:id="rId7"/>
    <p:sldId id="670" r:id="rId8"/>
    <p:sldId id="723" r:id="rId9"/>
    <p:sldId id="724" r:id="rId10"/>
    <p:sldId id="718" r:id="rId11"/>
    <p:sldId id="751" r:id="rId12"/>
    <p:sldId id="752" r:id="rId13"/>
    <p:sldId id="753" r:id="rId14"/>
    <p:sldId id="643" r:id="rId15"/>
    <p:sldId id="653" r:id="rId16"/>
    <p:sldId id="648" r:id="rId17"/>
    <p:sldId id="650" r:id="rId18"/>
    <p:sldId id="682" r:id="rId19"/>
    <p:sldId id="647" r:id="rId20"/>
    <p:sldId id="692" r:id="rId21"/>
    <p:sldId id="691" r:id="rId22"/>
    <p:sldId id="734" r:id="rId23"/>
    <p:sldId id="754" r:id="rId24"/>
    <p:sldId id="755" r:id="rId25"/>
    <p:sldId id="756" r:id="rId26"/>
    <p:sldId id="757" r:id="rId27"/>
    <p:sldId id="779" r:id="rId28"/>
    <p:sldId id="758" r:id="rId29"/>
    <p:sldId id="759" r:id="rId30"/>
    <p:sldId id="760" r:id="rId31"/>
    <p:sldId id="761" r:id="rId32"/>
    <p:sldId id="780" r:id="rId33"/>
    <p:sldId id="762" r:id="rId34"/>
    <p:sldId id="763" r:id="rId35"/>
    <p:sldId id="764" r:id="rId36"/>
    <p:sldId id="781" r:id="rId37"/>
    <p:sldId id="765" r:id="rId38"/>
    <p:sldId id="782" r:id="rId39"/>
    <p:sldId id="784" r:id="rId40"/>
    <p:sldId id="783" r:id="rId41"/>
    <p:sldId id="786" r:id="rId42"/>
    <p:sldId id="785" r:id="rId43"/>
    <p:sldId id="767" r:id="rId44"/>
    <p:sldId id="768" r:id="rId45"/>
    <p:sldId id="769" r:id="rId46"/>
    <p:sldId id="787" r:id="rId47"/>
    <p:sldId id="770" r:id="rId48"/>
    <p:sldId id="771" r:id="rId49"/>
    <p:sldId id="788" r:id="rId50"/>
    <p:sldId id="772" r:id="rId51"/>
    <p:sldId id="789" r:id="rId52"/>
    <p:sldId id="773" r:id="rId53"/>
    <p:sldId id="774" r:id="rId54"/>
    <p:sldId id="778" r:id="rId55"/>
    <p:sldId id="790" r:id="rId56"/>
    <p:sldId id="775" r:id="rId57"/>
    <p:sldId id="792" r:id="rId58"/>
    <p:sldId id="791" r:id="rId59"/>
    <p:sldId id="776" r:id="rId60"/>
    <p:sldId id="793" r:id="rId61"/>
    <p:sldId id="582" r:id="rId62"/>
    <p:sldId id="777" r:id="rId63"/>
    <p:sldId id="688" r:id="rId64"/>
    <p:sldId id="656" r:id="rId65"/>
    <p:sldId id="749" r:id="rId66"/>
    <p:sldId id="259" r:id="rId67"/>
    <p:sldId id="750"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D4BB57-ABFA-D9B9-2191-245B76C458B4}" name="Liz Schaller" initials="LS" userId="S::eschaller@aph.org::30b29885-92e7-4225-8e13-87a497eb2d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1893"/>
    <a:srgbClr val="E50C2D"/>
    <a:srgbClr val="9E0000"/>
    <a:srgbClr val="1BE92F"/>
    <a:srgbClr val="0809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61" autoAdjust="0"/>
    <p:restoredTop sz="94651"/>
  </p:normalViewPr>
  <p:slideViewPr>
    <p:cSldViewPr snapToGrid="0">
      <p:cViewPr varScale="1">
        <p:scale>
          <a:sx n="78" d="100"/>
          <a:sy n="78" d="100"/>
        </p:scale>
        <p:origin x="4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8/10/relationships/authors" Targe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B491A0-DCB8-4815-BB0B-1E0B5289D5CB}" type="datetimeFigureOut">
              <a:rPr lang="en-US" smtClean="0"/>
              <a:t>8/10/2026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ABDDE3-3A2B-41CB-8E09-29963AE633C4}" type="slidenum">
              <a:rPr lang="en-US" smtClean="0"/>
              <a:t>‹#›</a:t>
            </a:fld>
            <a:endParaRPr lang="en-US"/>
          </a:p>
        </p:txBody>
      </p:sp>
    </p:spTree>
    <p:extLst>
      <p:ext uri="{BB962C8B-B14F-4D97-AF65-F5344CB8AC3E}">
        <p14:creationId xmlns:p14="http://schemas.microsoft.com/office/powerpoint/2010/main" val="2400190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ChangeArrowheads="1" noTextEdit="1"/>
          </p:cNvSpPr>
          <p:nvPr>
            <p:ph type="sldImg"/>
          </p:nvPr>
        </p:nvSpPr>
        <p:spPr>
          <a:xfrm>
            <a:off x="406400" y="696913"/>
            <a:ext cx="6197600" cy="3486150"/>
          </a:xfrm>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Tahoma" panose="020B0604030504040204" pitchFamily="34" charset="0"/>
                <a:cs typeface="Arial" panose="020B0604020202020204" pitchFamily="34" charset="0"/>
              </a:defRPr>
            </a:lvl1pPr>
            <a:lvl2pPr marL="742950" indent="-285750" defTabSz="930275">
              <a:defRPr>
                <a:solidFill>
                  <a:schemeClr val="tx1"/>
                </a:solidFill>
                <a:latin typeface="Tahoma" panose="020B0604030504040204" pitchFamily="34" charset="0"/>
                <a:cs typeface="Arial" panose="020B0604020202020204" pitchFamily="34" charset="0"/>
              </a:defRPr>
            </a:lvl2pPr>
            <a:lvl3pPr marL="1143000" indent="-228600" defTabSz="930275">
              <a:defRPr>
                <a:solidFill>
                  <a:schemeClr val="tx1"/>
                </a:solidFill>
                <a:latin typeface="Tahoma" panose="020B0604030504040204" pitchFamily="34" charset="0"/>
                <a:cs typeface="Arial" panose="020B0604020202020204" pitchFamily="34" charset="0"/>
              </a:defRPr>
            </a:lvl3pPr>
            <a:lvl4pPr marL="1600200" indent="-228600" defTabSz="930275">
              <a:defRPr>
                <a:solidFill>
                  <a:schemeClr val="tx1"/>
                </a:solidFill>
                <a:latin typeface="Tahoma" panose="020B0604030504040204" pitchFamily="34" charset="0"/>
                <a:cs typeface="Arial" panose="020B0604020202020204" pitchFamily="34" charset="0"/>
              </a:defRPr>
            </a:lvl4pPr>
            <a:lvl5pPr marL="2057400" indent="-228600" defTabSz="930275">
              <a:defRPr>
                <a:solidFill>
                  <a:schemeClr val="tx1"/>
                </a:solidFill>
                <a:latin typeface="Tahoma" panose="020B0604030504040204" pitchFamily="34" charset="0"/>
                <a:cs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AFEDB3B-F0F3-41DB-B0BC-86249690D699}" type="slidenum">
              <a:rPr lang="en-US" altLang="en-US">
                <a:latin typeface="Arial" panose="020B0604020202020204" pitchFamily="34" charset="0"/>
              </a:rPr>
              <a:pPr/>
              <a:t>2</a:t>
            </a:fld>
            <a:endParaRPr lang="en-US"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5289FFC-69F3-483C-B35E-C429157F390F}" type="slidenum">
              <a:rPr lang="en-US" altLang="en-US" smtClean="0"/>
              <a:pPr>
                <a:defRPr/>
              </a:pPr>
              <a:t>19</a:t>
            </a:fld>
            <a:endParaRPr lang="en-US" altLang="en-US" dirty="0"/>
          </a:p>
        </p:txBody>
      </p:sp>
    </p:spTree>
    <p:extLst>
      <p:ext uri="{BB962C8B-B14F-4D97-AF65-F5344CB8AC3E}">
        <p14:creationId xmlns:p14="http://schemas.microsoft.com/office/powerpoint/2010/main" val="3942836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89D50A47-24E3-4E95-A3C1-C6227467A7F9}"/>
              </a:ext>
            </a:extLst>
          </p:cNvPr>
          <p:cNvSpPr>
            <a:spLocks noGrp="1" noRot="1" noChangeAspect="1" noChangeArrowheads="1" noTextEdit="1"/>
          </p:cNvSpPr>
          <p:nvPr>
            <p:ph type="sldImg"/>
          </p:nvPr>
        </p:nvSpPr>
        <p:spPr>
          <a:xfrm>
            <a:off x="406400" y="696913"/>
            <a:ext cx="6197600" cy="3486150"/>
          </a:xfrm>
          <a:ln/>
        </p:spPr>
      </p:sp>
      <p:sp>
        <p:nvSpPr>
          <p:cNvPr id="35843" name="Notes Placeholder 2">
            <a:extLst>
              <a:ext uri="{FF2B5EF4-FFF2-40B4-BE49-F238E27FC236}">
                <a16:creationId xmlns:a16="http://schemas.microsoft.com/office/drawing/2014/main" id="{6A481814-C2DF-495F-A5C0-D2A40121A0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5844" name="Slide Number Placeholder 3">
            <a:extLst>
              <a:ext uri="{FF2B5EF4-FFF2-40B4-BE49-F238E27FC236}">
                <a16:creationId xmlns:a16="http://schemas.microsoft.com/office/drawing/2014/main" id="{C4B691CA-87BC-4218-9628-39BC292765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Tahoma" panose="020B0604030504040204" pitchFamily="34" charset="0"/>
                <a:cs typeface="Arial" panose="020B0604020202020204" pitchFamily="34" charset="0"/>
              </a:defRPr>
            </a:lvl1pPr>
            <a:lvl2pPr marL="742950" indent="-285750" defTabSz="930275">
              <a:defRPr>
                <a:solidFill>
                  <a:schemeClr val="tx1"/>
                </a:solidFill>
                <a:latin typeface="Tahoma" panose="020B0604030504040204" pitchFamily="34" charset="0"/>
                <a:cs typeface="Arial" panose="020B0604020202020204" pitchFamily="34" charset="0"/>
              </a:defRPr>
            </a:lvl2pPr>
            <a:lvl3pPr marL="1143000" indent="-228600" defTabSz="930275">
              <a:defRPr>
                <a:solidFill>
                  <a:schemeClr val="tx1"/>
                </a:solidFill>
                <a:latin typeface="Tahoma" panose="020B0604030504040204" pitchFamily="34" charset="0"/>
                <a:cs typeface="Arial" panose="020B0604020202020204" pitchFamily="34" charset="0"/>
              </a:defRPr>
            </a:lvl3pPr>
            <a:lvl4pPr marL="1600200" indent="-228600" defTabSz="930275">
              <a:defRPr>
                <a:solidFill>
                  <a:schemeClr val="tx1"/>
                </a:solidFill>
                <a:latin typeface="Tahoma" panose="020B0604030504040204" pitchFamily="34" charset="0"/>
                <a:cs typeface="Arial" panose="020B0604020202020204" pitchFamily="34" charset="0"/>
              </a:defRPr>
            </a:lvl4pPr>
            <a:lvl5pPr marL="2057400" indent="-228600" defTabSz="930275">
              <a:defRPr>
                <a:solidFill>
                  <a:schemeClr val="tx1"/>
                </a:solidFill>
                <a:latin typeface="Tahoma" panose="020B0604030504040204" pitchFamily="34" charset="0"/>
                <a:cs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4DCA2DF-673F-4549-A042-4B21A4D9D0AE}" type="slidenum">
              <a:rPr lang="en-US" altLang="en-US">
                <a:latin typeface="Arial" panose="020B0604020202020204" pitchFamily="34" charset="0"/>
              </a:rPr>
              <a:pPr/>
              <a:t>64</a:t>
            </a:fld>
            <a:endParaRPr lang="en-US" altLang="en-US"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mailto:eschaller@aph.org" TargetMode="External"/><Relationship Id="rId2" Type="http://schemas.openxmlformats.org/officeDocument/2006/relationships/hyperlink" Target="mailto:ngaines@aph.org" TargetMode="External"/><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FBBBC-B247-CBD1-6A56-A913449832AE}"/>
              </a:ext>
            </a:extLst>
          </p:cNvPr>
          <p:cNvSpPr>
            <a:spLocks noGrp="1"/>
          </p:cNvSpPr>
          <p:nvPr>
            <p:ph type="ctrTitle"/>
          </p:nvPr>
        </p:nvSpPr>
        <p:spPr>
          <a:xfrm>
            <a:off x="1524000" y="1122363"/>
            <a:ext cx="9144000" cy="2387600"/>
          </a:xfrm>
        </p:spPr>
        <p:txBody>
          <a:bodyPr anchor="b"/>
          <a:lstStyle>
            <a:lvl1pPr algn="ctr">
              <a:defRPr sz="6000">
                <a:solidFill>
                  <a:srgbClr val="161893"/>
                </a:solidFill>
              </a:defRPr>
            </a:lvl1pPr>
          </a:lstStyle>
          <a:p>
            <a:r>
              <a:rPr lang="en-US" dirty="0"/>
              <a:t>Click to edit Master title style</a:t>
            </a:r>
          </a:p>
        </p:txBody>
      </p:sp>
      <p:sp>
        <p:nvSpPr>
          <p:cNvPr id="3" name="Subtitle 2">
            <a:extLst>
              <a:ext uri="{FF2B5EF4-FFF2-40B4-BE49-F238E27FC236}">
                <a16:creationId xmlns:a16="http://schemas.microsoft.com/office/drawing/2014/main" id="{80E33209-4BD9-3B4A-A94A-8E0F6C411B13}"/>
              </a:ext>
            </a:extLst>
          </p:cNvPr>
          <p:cNvSpPr>
            <a:spLocks noGrp="1"/>
          </p:cNvSpPr>
          <p:nvPr>
            <p:ph type="subTitle" idx="1" hasCustomPrompt="1"/>
          </p:nvPr>
        </p:nvSpPr>
        <p:spPr>
          <a:xfrm>
            <a:off x="1524000" y="3602038"/>
            <a:ext cx="9144000" cy="1655762"/>
          </a:xfrm>
        </p:spPr>
        <p:txBody>
          <a:bodyPr/>
          <a:lstStyle>
            <a:lvl1pPr marL="0" indent="0" algn="l">
              <a:buNone/>
              <a:defRPr sz="1800" u="none">
                <a:solidFill>
                  <a:srgbClr val="E50C2D"/>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rtl="0" fontAlgn="base"/>
            <a:r>
              <a:rPr lang="en-US" sz="1800" b="0" i="0" u="none" strike="noStrike" dirty="0">
                <a:solidFill>
                  <a:srgbClr val="000099"/>
                </a:solidFill>
                <a:effectLst/>
                <a:highlight>
                  <a:srgbClr val="F5F5F5"/>
                </a:highlight>
                <a:latin typeface="Arial" panose="020B0604020202020204" pitchFamily="34" charset="0"/>
              </a:rPr>
              <a:t>Nicole Gaines</a:t>
            </a:r>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sng" strike="noStrike" dirty="0">
                <a:solidFill>
                  <a:srgbClr val="009999"/>
                </a:solidFill>
                <a:effectLst/>
                <a:highlight>
                  <a:srgbClr val="F5F5F5"/>
                </a:highlight>
                <a:latin typeface="Arial" panose="020B0604020202020204" pitchFamily="34" charset="0"/>
                <a:hlinkClick r:id="rId2">
                  <a:extLst>
                    <a:ext uri="{A12FA001-AC4F-418D-AE19-62706E023703}">
                      <ahyp:hlinkClr xmlns:ahyp="http://schemas.microsoft.com/office/drawing/2018/hyperlinkcolor" val="tx"/>
                    </a:ext>
                  </a:extLst>
                </a:hlinkClick>
              </a:rPr>
              <a:t>ngaines@aph.org</a:t>
            </a:r>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none" strike="noStrike" dirty="0">
                <a:solidFill>
                  <a:srgbClr val="000099"/>
                </a:solidFill>
                <a:effectLst/>
                <a:highlight>
                  <a:srgbClr val="F5F5F5"/>
                </a:highlight>
                <a:latin typeface="Arial" panose="020B0604020202020204" pitchFamily="34" charset="0"/>
              </a:rPr>
              <a:t>Liz Schaller</a:t>
            </a:r>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sng" strike="noStrike" dirty="0">
                <a:solidFill>
                  <a:srgbClr val="009999"/>
                </a:solidFill>
                <a:effectLst/>
                <a:highlight>
                  <a:srgbClr val="F5F5F5"/>
                </a:highlight>
                <a:latin typeface="Arial" panose="020B0604020202020204" pitchFamily="34" charset="0"/>
                <a:hlinkClick r:id="rId3"/>
              </a:rPr>
              <a:t>eschaller@aph.org</a:t>
            </a:r>
            <a:r>
              <a:rPr lang="en-US" sz="1800" b="0" i="0" dirty="0">
                <a:solidFill>
                  <a:srgbClr val="000099"/>
                </a:solidFill>
                <a:effectLst/>
                <a:highlight>
                  <a:srgbClr val="F5F5F5"/>
                </a:highlight>
                <a:latin typeface="Arial" panose="020B0604020202020204" pitchFamily="34" charset="0"/>
              </a:rPr>
              <a:t>​</a:t>
            </a:r>
          </a:p>
          <a:p>
            <a:pPr algn="l" rtl="0" fontAlgn="base"/>
            <a:endParaRPr lang="en-US" sz="1800" b="0" i="0" dirty="0">
              <a:solidFill>
                <a:srgbClr val="000099"/>
              </a:solidFill>
              <a:effectLst/>
              <a:highlight>
                <a:srgbClr val="F5F5F5"/>
              </a:highlight>
              <a:latin typeface="Arial" panose="020B0604020202020204" pitchFamily="34" charset="0"/>
            </a:endParaRPr>
          </a:p>
          <a:p>
            <a:pPr algn="l" rtl="0" fontAlgn="base"/>
            <a:r>
              <a:rPr lang="en-US" sz="1800" b="0" i="0" dirty="0">
                <a:solidFill>
                  <a:srgbClr val="000099"/>
                </a:solidFill>
                <a:effectLst/>
                <a:highlight>
                  <a:srgbClr val="F5F5F5"/>
                </a:highlight>
                <a:latin typeface="Arial" panose="020B0604020202020204" pitchFamily="34" charset="0"/>
              </a:rPr>
              <a:t>Alexa Miller</a:t>
            </a:r>
          </a:p>
          <a:p>
            <a:pPr algn="l" rtl="0" fontAlgn="base"/>
            <a:r>
              <a:rPr lang="en-US" b="0" i="0" dirty="0">
                <a:solidFill>
                  <a:srgbClr val="000099"/>
                </a:solidFill>
                <a:effectLst/>
                <a:highlight>
                  <a:srgbClr val="F5F5F5"/>
                </a:highlight>
                <a:latin typeface="Segoe UI" panose="020B0502040204020203" pitchFamily="34" charset="0"/>
              </a:rPr>
              <a:t>amiller@aph.org</a:t>
            </a:r>
          </a:p>
          <a:p>
            <a:pPr algn="l" rtl="0" fontAlgn="base"/>
            <a:r>
              <a:rPr lang="en-US" sz="1800" b="0" i="0" dirty="0">
                <a:solidFill>
                  <a:srgbClr val="000099"/>
                </a:solidFill>
                <a:effectLst/>
                <a:highlight>
                  <a:srgbClr val="F5F5F5"/>
                </a:highlight>
                <a:latin typeface="Arial" panose="020B0604020202020204" pitchFamily="34" charset="0"/>
              </a:rPr>
              <a:t>​</a:t>
            </a:r>
            <a:endParaRPr lang="en-US" b="0" i="0" dirty="0">
              <a:solidFill>
                <a:srgbClr val="000099"/>
              </a:solidFill>
              <a:effectLst/>
              <a:highlight>
                <a:srgbClr val="F5F5F5"/>
              </a:highlight>
              <a:latin typeface="Segoe UI" panose="020B0502040204020203" pitchFamily="34" charset="0"/>
            </a:endParaRPr>
          </a:p>
          <a:p>
            <a:pPr algn="l" rtl="0" fontAlgn="base"/>
            <a:r>
              <a:rPr lang="en-US" sz="1800" b="0" i="0" u="none" strike="noStrike" dirty="0">
                <a:solidFill>
                  <a:srgbClr val="000099"/>
                </a:solidFill>
                <a:effectLst/>
                <a:highlight>
                  <a:srgbClr val="F5F5F5"/>
                </a:highlight>
                <a:latin typeface="Arial" panose="020B0604020202020204" pitchFamily="34" charset="0"/>
              </a:rPr>
              <a:t>Month Year</a:t>
            </a:r>
            <a:endParaRPr lang="en-US" b="0" i="0" dirty="0">
              <a:solidFill>
                <a:srgbClr val="000099"/>
              </a:solidFill>
              <a:effectLst/>
              <a:highlight>
                <a:srgbClr val="F5F5F5"/>
              </a:highlight>
              <a:latin typeface="Segoe UI" panose="020B0502040204020203" pitchFamily="34" charset="0"/>
            </a:endParaRPr>
          </a:p>
        </p:txBody>
      </p:sp>
      <p:sp>
        <p:nvSpPr>
          <p:cNvPr id="4" name="Date Placeholder 3">
            <a:extLst>
              <a:ext uri="{FF2B5EF4-FFF2-40B4-BE49-F238E27FC236}">
                <a16:creationId xmlns:a16="http://schemas.microsoft.com/office/drawing/2014/main" id="{DCFCEE0F-6741-BB2E-7A05-0529D43B95A4}"/>
              </a:ext>
            </a:extLst>
          </p:cNvPr>
          <p:cNvSpPr>
            <a:spLocks noGrp="1"/>
          </p:cNvSpPr>
          <p:nvPr>
            <p:ph type="dt" sz="half" idx="10"/>
          </p:nvPr>
        </p:nvSpPr>
        <p:spPr/>
        <p:txBody>
          <a:bodyPr/>
          <a:lstStyle/>
          <a:p>
            <a:fld id="{EBC19CB4-9DF4-48AC-AB5D-AD6BF645C0C6}" type="datetimeFigureOut">
              <a:rPr lang="en-US" smtClean="0"/>
              <a:t>8/10/2026</a:t>
            </a:fld>
            <a:endParaRPr lang="en-US" dirty="0"/>
          </a:p>
        </p:txBody>
      </p:sp>
      <p:sp>
        <p:nvSpPr>
          <p:cNvPr id="5" name="Footer Placeholder 4">
            <a:extLst>
              <a:ext uri="{FF2B5EF4-FFF2-40B4-BE49-F238E27FC236}">
                <a16:creationId xmlns:a16="http://schemas.microsoft.com/office/drawing/2014/main" id="{BDB55B04-5FB8-34BE-E90E-C23ABA602E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52FDA8-D2DE-9AA4-F721-8C53D35CE83C}"/>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2052" name="Picture 4" descr="A red and blue rectangular sign&#10;&#10;Description automatically generated">
            <a:extLst>
              <a:ext uri="{FF2B5EF4-FFF2-40B4-BE49-F238E27FC236}">
                <a16:creationId xmlns:a16="http://schemas.microsoft.com/office/drawing/2014/main" id="{FF599613-35A1-7945-2F56-A16D9806F74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38525" y="360363"/>
            <a:ext cx="531495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49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2898D-5EC0-455E-3521-317AC32CE581}"/>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228720C-4F5C-8A12-5153-42D062173B6E}"/>
              </a:ext>
            </a:extLst>
          </p:cNvPr>
          <p:cNvSpPr>
            <a:spLocks noGrp="1"/>
          </p:cNvSpPr>
          <p:nvPr>
            <p:ph idx="1"/>
          </p:nvPr>
        </p:nvSpPr>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7EFC17F-080D-7ED6-ED30-F8FE073260EE}"/>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5" name="Footer Placeholder 4">
            <a:extLst>
              <a:ext uri="{FF2B5EF4-FFF2-40B4-BE49-F238E27FC236}">
                <a16:creationId xmlns:a16="http://schemas.microsoft.com/office/drawing/2014/main" id="{8B8EADBE-149C-3257-F24D-38014155A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996114-B0BC-ABC2-55F4-F113D09AC742}"/>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7" name="Picture 6">
            <a:extLst>
              <a:ext uri="{FF2B5EF4-FFF2-40B4-BE49-F238E27FC236}">
                <a16:creationId xmlns:a16="http://schemas.microsoft.com/office/drawing/2014/main" id="{7F43547F-F4D9-440D-D98D-F65B6EAE2FD0}"/>
              </a:ext>
            </a:extLst>
          </p:cNvPr>
          <p:cNvPicPr>
            <a:picLocks noChangeAspect="1"/>
          </p:cNvPicPr>
          <p:nvPr userDrawn="1"/>
        </p:nvPicPr>
        <p:blipFill>
          <a:blip r:embed="rId2"/>
          <a:stretch>
            <a:fillRect/>
          </a:stretch>
        </p:blipFill>
        <p:spPr>
          <a:xfrm>
            <a:off x="10335491" y="6298891"/>
            <a:ext cx="1789868" cy="513150"/>
          </a:xfrm>
          <a:prstGeom prst="rect">
            <a:avLst/>
          </a:prstGeom>
        </p:spPr>
      </p:pic>
    </p:spTree>
    <p:extLst>
      <p:ext uri="{BB962C8B-B14F-4D97-AF65-F5344CB8AC3E}">
        <p14:creationId xmlns:p14="http://schemas.microsoft.com/office/powerpoint/2010/main" val="3211034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93617-5A7C-FEE1-1743-7F98BD98A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3E4AFC-A782-B9FD-C192-A41DB47177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E020BA-BF95-591F-C58A-9CD47D4C72A4}"/>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5" name="Footer Placeholder 4">
            <a:extLst>
              <a:ext uri="{FF2B5EF4-FFF2-40B4-BE49-F238E27FC236}">
                <a16:creationId xmlns:a16="http://schemas.microsoft.com/office/drawing/2014/main" id="{F0C541E1-BAD6-2082-C169-6A01DBAEAE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7BBB9E-3CA2-73FE-27D4-2EBD4C846E03}"/>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179447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17EF1-1095-F694-883F-E264B9FA0F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0AE81C-BD24-B8A4-479A-32A61B82682E}"/>
              </a:ext>
            </a:extLst>
          </p:cNvPr>
          <p:cNvSpPr>
            <a:spLocks noGrp="1"/>
          </p:cNvSpPr>
          <p:nvPr>
            <p:ph sz="half" idx="1"/>
          </p:nvPr>
        </p:nvSpPr>
        <p:spPr>
          <a:xfrm>
            <a:off x="838200" y="1825625"/>
            <a:ext cx="5181600" cy="435133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93D0D43-2C6C-2B49-DA13-4483093C352D}"/>
              </a:ext>
            </a:extLst>
          </p:cNvPr>
          <p:cNvSpPr>
            <a:spLocks noGrp="1"/>
          </p:cNvSpPr>
          <p:nvPr>
            <p:ph sz="half" idx="2"/>
          </p:nvPr>
        </p:nvSpPr>
        <p:spPr>
          <a:xfrm>
            <a:off x="6172200" y="1825625"/>
            <a:ext cx="5181600" cy="435133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34185E10-B417-6A50-00A7-8385D8D471C5}"/>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6" name="Footer Placeholder 5">
            <a:extLst>
              <a:ext uri="{FF2B5EF4-FFF2-40B4-BE49-F238E27FC236}">
                <a16:creationId xmlns:a16="http://schemas.microsoft.com/office/drawing/2014/main" id="{DB9F97B3-6FAE-4A4C-E466-01723AABEA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596240-B771-881F-7D21-8DC0BB20E889}"/>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8" name="Picture 7">
            <a:extLst>
              <a:ext uri="{FF2B5EF4-FFF2-40B4-BE49-F238E27FC236}">
                <a16:creationId xmlns:a16="http://schemas.microsoft.com/office/drawing/2014/main" id="{34060574-2CA0-CA00-3C27-EC0ED9BAC9E8}"/>
              </a:ext>
            </a:extLst>
          </p:cNvPr>
          <p:cNvPicPr>
            <a:picLocks noChangeAspect="1"/>
          </p:cNvPicPr>
          <p:nvPr userDrawn="1"/>
        </p:nvPicPr>
        <p:blipFill>
          <a:blip r:embed="rId2"/>
          <a:stretch>
            <a:fillRect/>
          </a:stretch>
        </p:blipFill>
        <p:spPr>
          <a:xfrm>
            <a:off x="10104582" y="6205562"/>
            <a:ext cx="2004291" cy="574625"/>
          </a:xfrm>
          <a:prstGeom prst="rect">
            <a:avLst/>
          </a:prstGeom>
        </p:spPr>
      </p:pic>
    </p:spTree>
    <p:extLst>
      <p:ext uri="{BB962C8B-B14F-4D97-AF65-F5344CB8AC3E}">
        <p14:creationId xmlns:p14="http://schemas.microsoft.com/office/powerpoint/2010/main" val="980702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3AB00-6B4D-40A4-C9F7-9BE388EE77C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0B50BB0-1787-4856-0B09-CC61F2D9FEB9}"/>
              </a:ext>
            </a:extLst>
          </p:cNvPr>
          <p:cNvSpPr>
            <a:spLocks noGrp="1"/>
          </p:cNvSpPr>
          <p:nvPr>
            <p:ph type="body" idx="1"/>
          </p:nvPr>
        </p:nvSpPr>
        <p:spPr>
          <a:xfrm>
            <a:off x="839788" y="1681163"/>
            <a:ext cx="5157787" cy="823912"/>
          </a:xfrm>
        </p:spPr>
        <p:txBody>
          <a:bodyPr anchor="b"/>
          <a:lstStyle>
            <a:lvl1pPr marL="0" indent="0">
              <a:buNone/>
              <a:defRPr sz="2400" b="1">
                <a:solidFill>
                  <a:srgbClr val="1618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FDBCA5D-922C-0CDD-FEC8-B1595A6A7B66}"/>
              </a:ext>
            </a:extLst>
          </p:cNvPr>
          <p:cNvSpPr>
            <a:spLocks noGrp="1"/>
          </p:cNvSpPr>
          <p:nvPr>
            <p:ph sz="half" idx="2"/>
          </p:nvPr>
        </p:nvSpPr>
        <p:spPr>
          <a:xfrm>
            <a:off x="839788" y="2505075"/>
            <a:ext cx="5157787" cy="368458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9EB25F3-B761-0FB6-3062-FA89A5DAAC42}"/>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16189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9F5290B4-05CA-D260-41D3-9928D9D3A23E}"/>
              </a:ext>
            </a:extLst>
          </p:cNvPr>
          <p:cNvSpPr>
            <a:spLocks noGrp="1"/>
          </p:cNvSpPr>
          <p:nvPr>
            <p:ph sz="quarter" idx="4"/>
          </p:nvPr>
        </p:nvSpPr>
        <p:spPr>
          <a:xfrm>
            <a:off x="6172200" y="2505075"/>
            <a:ext cx="5183188" cy="3684588"/>
          </a:xfrm>
        </p:spPr>
        <p:txBody>
          <a:bodyPr/>
          <a:lstStyle>
            <a:lvl1pPr>
              <a:defRPr>
                <a:solidFill>
                  <a:srgbClr val="161893"/>
                </a:solidFill>
              </a:defRPr>
            </a:lvl1pPr>
            <a:lvl2pPr>
              <a:defRPr>
                <a:solidFill>
                  <a:srgbClr val="161893"/>
                </a:solidFill>
              </a:defRPr>
            </a:lvl2pPr>
            <a:lvl3pPr>
              <a:defRPr>
                <a:solidFill>
                  <a:srgbClr val="161893"/>
                </a:solidFill>
              </a:defRPr>
            </a:lvl3pPr>
            <a:lvl4pPr>
              <a:defRPr>
                <a:solidFill>
                  <a:srgbClr val="161893"/>
                </a:solidFill>
              </a:defRPr>
            </a:lvl4pPr>
            <a:lvl5pPr>
              <a:defRPr>
                <a:solidFill>
                  <a:srgbClr val="16189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E33A626-CF2E-AC72-A1D7-3C7D3CFFD936}"/>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8" name="Footer Placeholder 7">
            <a:extLst>
              <a:ext uri="{FF2B5EF4-FFF2-40B4-BE49-F238E27FC236}">
                <a16:creationId xmlns:a16="http://schemas.microsoft.com/office/drawing/2014/main" id="{B596E047-6722-8533-A9E6-2BE8C2DB96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92FF92-74B8-A04A-0FA4-2A3F99B48F9C}"/>
              </a:ext>
            </a:extLst>
          </p:cNvPr>
          <p:cNvSpPr>
            <a:spLocks noGrp="1"/>
          </p:cNvSpPr>
          <p:nvPr>
            <p:ph type="sldNum" sz="quarter" idx="12"/>
          </p:nvPr>
        </p:nvSpPr>
        <p:spPr/>
        <p:txBody>
          <a:bodyPr/>
          <a:lstStyle/>
          <a:p>
            <a:fld id="{B4363868-D09D-4054-B18C-91E09A986060}" type="slidenum">
              <a:rPr lang="en-US" smtClean="0"/>
              <a:t>‹#›</a:t>
            </a:fld>
            <a:endParaRPr lang="en-US"/>
          </a:p>
        </p:txBody>
      </p:sp>
      <p:pic>
        <p:nvPicPr>
          <p:cNvPr id="10" name="Picture 9">
            <a:extLst>
              <a:ext uri="{FF2B5EF4-FFF2-40B4-BE49-F238E27FC236}">
                <a16:creationId xmlns:a16="http://schemas.microsoft.com/office/drawing/2014/main" id="{3186FEDD-9431-BC03-88C6-CFA89F32366E}"/>
              </a:ext>
            </a:extLst>
          </p:cNvPr>
          <p:cNvPicPr>
            <a:picLocks noChangeAspect="1"/>
          </p:cNvPicPr>
          <p:nvPr userDrawn="1"/>
        </p:nvPicPr>
        <p:blipFill>
          <a:blip r:embed="rId2"/>
          <a:stretch>
            <a:fillRect/>
          </a:stretch>
        </p:blipFill>
        <p:spPr>
          <a:xfrm>
            <a:off x="10069623" y="6217083"/>
            <a:ext cx="1965359" cy="563463"/>
          </a:xfrm>
          <a:prstGeom prst="rect">
            <a:avLst/>
          </a:prstGeom>
        </p:spPr>
      </p:pic>
    </p:spTree>
    <p:extLst>
      <p:ext uri="{BB962C8B-B14F-4D97-AF65-F5344CB8AC3E}">
        <p14:creationId xmlns:p14="http://schemas.microsoft.com/office/powerpoint/2010/main" val="214280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48102-E6F7-90A1-936E-DD9EC073F6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924E31-DDA3-12F8-EAC8-CD613B960961}"/>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4" name="Footer Placeholder 3">
            <a:extLst>
              <a:ext uri="{FF2B5EF4-FFF2-40B4-BE49-F238E27FC236}">
                <a16:creationId xmlns:a16="http://schemas.microsoft.com/office/drawing/2014/main" id="{51EA2E5C-88BA-A40F-429F-46457A01C1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98D6C4-AD24-FEA9-D6C5-65C68AB89264}"/>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309328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380225-4267-B2D0-95F9-A45F42C748BB}"/>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3" name="Footer Placeholder 2">
            <a:extLst>
              <a:ext uri="{FF2B5EF4-FFF2-40B4-BE49-F238E27FC236}">
                <a16:creationId xmlns:a16="http://schemas.microsoft.com/office/drawing/2014/main" id="{553FC25C-D079-C039-B247-B30F48E7EA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591473-99D4-6731-7384-8FE80565970D}"/>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2858460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54B3B-E8AA-5B68-57DB-5F30541DE7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497D98A-A7EC-7A94-BAE7-314237AD437E}"/>
              </a:ext>
            </a:extLst>
          </p:cNvPr>
          <p:cNvSpPr>
            <a:spLocks noGrp="1"/>
          </p:cNvSpPr>
          <p:nvPr>
            <p:ph idx="1"/>
          </p:nvPr>
        </p:nvSpPr>
        <p:spPr>
          <a:xfrm>
            <a:off x="5183188" y="987425"/>
            <a:ext cx="6172200" cy="4873625"/>
          </a:xfrm>
        </p:spPr>
        <p:txBody>
          <a:bodyPr/>
          <a:lstStyle>
            <a:lvl1pPr>
              <a:defRPr sz="3200">
                <a:solidFill>
                  <a:srgbClr val="161893"/>
                </a:solidFill>
              </a:defRPr>
            </a:lvl1pPr>
            <a:lvl2pPr>
              <a:defRPr sz="2800">
                <a:solidFill>
                  <a:srgbClr val="161893"/>
                </a:solidFill>
              </a:defRPr>
            </a:lvl2pPr>
            <a:lvl3pPr>
              <a:defRPr sz="2400">
                <a:solidFill>
                  <a:srgbClr val="161893"/>
                </a:solidFill>
              </a:defRPr>
            </a:lvl3pPr>
            <a:lvl4pPr>
              <a:defRPr sz="2000">
                <a:solidFill>
                  <a:srgbClr val="161893"/>
                </a:solidFill>
              </a:defRPr>
            </a:lvl4pPr>
            <a:lvl5pPr>
              <a:defRPr sz="2000">
                <a:solidFill>
                  <a:srgbClr val="161893"/>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F244DF0-6C9F-373A-B990-3B8EBCA26C64}"/>
              </a:ext>
            </a:extLst>
          </p:cNvPr>
          <p:cNvSpPr>
            <a:spLocks noGrp="1"/>
          </p:cNvSpPr>
          <p:nvPr>
            <p:ph type="body" sz="half" idx="2"/>
          </p:nvPr>
        </p:nvSpPr>
        <p:spPr>
          <a:xfrm>
            <a:off x="839788" y="2057400"/>
            <a:ext cx="3932237" cy="3811588"/>
          </a:xfrm>
        </p:spPr>
        <p:txBody>
          <a:bodyPr/>
          <a:lstStyle>
            <a:lvl1pPr marL="0" indent="0">
              <a:buNone/>
              <a:defRPr sz="1600">
                <a:solidFill>
                  <a:srgbClr val="16189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4357C95D-2271-6368-9A51-34A338EF64D4}"/>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6" name="Footer Placeholder 5">
            <a:extLst>
              <a:ext uri="{FF2B5EF4-FFF2-40B4-BE49-F238E27FC236}">
                <a16:creationId xmlns:a16="http://schemas.microsoft.com/office/drawing/2014/main" id="{7627430C-5277-1D00-1252-555E5F12A2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67CEAD-38BD-CC23-B2C2-B530FC7BF9B8}"/>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324792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58123-2379-66F8-9C68-86A41C2339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35961F4-749F-5B08-26FC-1CE080016B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E68DA412-BEB6-16D4-F5D2-5F0B598BD51D}"/>
              </a:ext>
            </a:extLst>
          </p:cNvPr>
          <p:cNvSpPr>
            <a:spLocks noGrp="1"/>
          </p:cNvSpPr>
          <p:nvPr>
            <p:ph type="body" sz="half" idx="2"/>
          </p:nvPr>
        </p:nvSpPr>
        <p:spPr>
          <a:xfrm>
            <a:off x="839788" y="2057400"/>
            <a:ext cx="3932237" cy="3811588"/>
          </a:xfrm>
        </p:spPr>
        <p:txBody>
          <a:bodyPr/>
          <a:lstStyle>
            <a:lvl1pPr marL="0" indent="0">
              <a:buNone/>
              <a:defRPr sz="1600">
                <a:solidFill>
                  <a:srgbClr val="16189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A1F4D5DE-C62E-16C3-461D-274EA6F5D809}"/>
              </a:ext>
            </a:extLst>
          </p:cNvPr>
          <p:cNvSpPr>
            <a:spLocks noGrp="1"/>
          </p:cNvSpPr>
          <p:nvPr>
            <p:ph type="dt" sz="half" idx="10"/>
          </p:nvPr>
        </p:nvSpPr>
        <p:spPr/>
        <p:txBody>
          <a:bodyPr/>
          <a:lstStyle/>
          <a:p>
            <a:fld id="{EBC19CB4-9DF4-48AC-AB5D-AD6BF645C0C6}" type="datetimeFigureOut">
              <a:rPr lang="en-US" smtClean="0"/>
              <a:t>8/10/2026</a:t>
            </a:fld>
            <a:endParaRPr lang="en-US"/>
          </a:p>
        </p:txBody>
      </p:sp>
      <p:sp>
        <p:nvSpPr>
          <p:cNvPr id="6" name="Footer Placeholder 5">
            <a:extLst>
              <a:ext uri="{FF2B5EF4-FFF2-40B4-BE49-F238E27FC236}">
                <a16:creationId xmlns:a16="http://schemas.microsoft.com/office/drawing/2014/main" id="{B12CE9E3-6B2E-3523-7F61-629E0828D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2C8F13-A60F-4627-2FBC-1BE566D727AA}"/>
              </a:ext>
            </a:extLst>
          </p:cNvPr>
          <p:cNvSpPr>
            <a:spLocks noGrp="1"/>
          </p:cNvSpPr>
          <p:nvPr>
            <p:ph type="sldNum" sz="quarter" idx="12"/>
          </p:nvPr>
        </p:nvSpPr>
        <p:spPr/>
        <p:txBody>
          <a:bodyPr/>
          <a:lstStyle/>
          <a:p>
            <a:fld id="{B4363868-D09D-4054-B18C-91E09A986060}" type="slidenum">
              <a:rPr lang="en-US" smtClean="0"/>
              <a:t>‹#›</a:t>
            </a:fld>
            <a:endParaRPr lang="en-US"/>
          </a:p>
        </p:txBody>
      </p:sp>
    </p:spTree>
    <p:extLst>
      <p:ext uri="{BB962C8B-B14F-4D97-AF65-F5344CB8AC3E}">
        <p14:creationId xmlns:p14="http://schemas.microsoft.com/office/powerpoint/2010/main" val="4274280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A577DA-15B6-44DF-D084-8A5A85E033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8583601-7621-F18F-5B83-9101C5FB2A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E7F89FA-FC1C-D6B9-ACCF-CCDAD84EE1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dirty="0"/>
          </a:p>
        </p:txBody>
      </p:sp>
      <p:sp>
        <p:nvSpPr>
          <p:cNvPr id="5" name="Footer Placeholder 4">
            <a:extLst>
              <a:ext uri="{FF2B5EF4-FFF2-40B4-BE49-F238E27FC236}">
                <a16:creationId xmlns:a16="http://schemas.microsoft.com/office/drawing/2014/main" id="{E90A4CEF-0F8F-DA7F-4CD0-E24B5982ED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B47DE6-ED6B-9CC9-54CA-3D168C5C59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4363868-D09D-4054-B18C-91E09A986060}" type="slidenum">
              <a:rPr lang="en-US" smtClean="0"/>
              <a:t>‹#›</a:t>
            </a:fld>
            <a:endParaRPr lang="en-US"/>
          </a:p>
        </p:txBody>
      </p:sp>
    </p:spTree>
    <p:extLst>
      <p:ext uri="{BB962C8B-B14F-4D97-AF65-F5344CB8AC3E}">
        <p14:creationId xmlns:p14="http://schemas.microsoft.com/office/powerpoint/2010/main" val="1688596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9E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6189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61893"/>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61893"/>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61893"/>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6189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schaller@aph.org" TargetMode="External"/><Relationship Id="rId2" Type="http://schemas.openxmlformats.org/officeDocument/2006/relationships/hyperlink" Target="mailto:ngaines@aph.org"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nimac@aph.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loc.gov/standards/iso639-2/php/code_list.php"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stateabbreviations.u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hyperlink" Target="https://nimac.us/nimac-metadata-guidelines/#appendix-nimac-subjects-list"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www.daisy.org/z3986/structure/SG-DAISY3/" TargetMode="External"/><Relationship Id="rId2" Type="http://schemas.openxmlformats.org/officeDocument/2006/relationships/hyperlink" Target="http://aem.cast.org/creating/nimas-technical-specification-annotated.html#.XKJVMZhKiUk" TargetMode="External"/><Relationship Id="rId1" Type="http://schemas.openxmlformats.org/officeDocument/2006/relationships/slideLayout" Target="../slideLayouts/slideLayout2.xml"/><Relationship Id="rId4" Type="http://schemas.openxmlformats.org/officeDocument/2006/relationships/hyperlink" Target="https://nimac.us/nimac-metadata-guidelines/"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www.nimac.us/publishers-conversion-houses/"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nimac.u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hyperlink" Target="mailto:nimac@aph.org"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nimac.us/nimac-metadata-guidelines/" TargetMode="External"/><Relationship Id="rId2" Type="http://schemas.openxmlformats.org/officeDocument/2006/relationships/hyperlink" Target="https://nimac.us/wp-content/uploads/2024/06/NIMAC_metadata_guidelines_May_2024.doc"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s://www.nimac.us/wp-content/uploads/2023/12/Guidance-for-Digital-File-PDFs_final.doc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0A2FA6E-3938-0392-BA6C-8E1EF04643DC}"/>
              </a:ext>
            </a:extLst>
          </p:cNvPr>
          <p:cNvSpPr>
            <a:spLocks noGrp="1"/>
          </p:cNvSpPr>
          <p:nvPr>
            <p:ph type="ctrTitle"/>
          </p:nvPr>
        </p:nvSpPr>
        <p:spPr>
          <a:xfrm>
            <a:off x="894735" y="2135791"/>
            <a:ext cx="10402529" cy="2000488"/>
          </a:xfrm>
        </p:spPr>
        <p:txBody>
          <a:bodyPr>
            <a:normAutofit/>
          </a:bodyPr>
          <a:lstStyle/>
          <a:p>
            <a:r>
              <a:rPr lang="en-US" altLang="en-US" dirty="0"/>
              <a:t>NIMAS File Creation:</a:t>
            </a:r>
            <a:br>
              <a:rPr lang="en-US" altLang="en-US" sz="7200" dirty="0"/>
            </a:br>
            <a:r>
              <a:rPr lang="en-US" altLang="en-US" sz="5400" dirty="0"/>
              <a:t>Metadata Best Practices</a:t>
            </a:r>
            <a:endParaRPr lang="en-US" sz="5400" dirty="0"/>
          </a:p>
        </p:txBody>
      </p:sp>
      <p:sp>
        <p:nvSpPr>
          <p:cNvPr id="8" name="Subtitle 7">
            <a:extLst>
              <a:ext uri="{FF2B5EF4-FFF2-40B4-BE49-F238E27FC236}">
                <a16:creationId xmlns:a16="http://schemas.microsoft.com/office/drawing/2014/main" id="{B271C615-4E6D-9D44-6064-282648B7F121}"/>
              </a:ext>
            </a:extLst>
          </p:cNvPr>
          <p:cNvSpPr>
            <a:spLocks noGrp="1"/>
          </p:cNvSpPr>
          <p:nvPr>
            <p:ph type="subTitle" idx="1"/>
          </p:nvPr>
        </p:nvSpPr>
        <p:spPr>
          <a:xfrm>
            <a:off x="626533" y="4826213"/>
            <a:ext cx="5469467" cy="1747836"/>
          </a:xfrm>
        </p:spPr>
        <p:txBody>
          <a:bodyPr>
            <a:normAutofit fontScale="92500" lnSpcReduction="10000"/>
          </a:bodyPr>
          <a:lstStyle/>
          <a:p>
            <a:pPr algn="l">
              <a:defRPr/>
            </a:pPr>
            <a:r>
              <a:rPr lang="en-US" dirty="0">
                <a:solidFill>
                  <a:srgbClr val="161893"/>
                </a:solidFill>
                <a:cs typeface="Arial" charset="0"/>
              </a:rPr>
              <a:t>Nicole Gaines, NIMAC Project Director</a:t>
            </a:r>
          </a:p>
          <a:p>
            <a:pPr algn="l">
              <a:defRPr/>
            </a:pPr>
            <a:r>
              <a:rPr lang="en-US" dirty="0">
                <a:solidFill>
                  <a:srgbClr val="161893"/>
                </a:solidFill>
                <a:cs typeface="Arial" charset="0"/>
                <a:hlinkClick r:id="rId2"/>
              </a:rPr>
              <a:t>ngaines@aph.org</a:t>
            </a:r>
            <a:r>
              <a:rPr lang="en-US" dirty="0">
                <a:solidFill>
                  <a:srgbClr val="161893"/>
                </a:solidFill>
                <a:cs typeface="Arial" charset="0"/>
              </a:rPr>
              <a:t> </a:t>
            </a:r>
          </a:p>
          <a:p>
            <a:pPr algn="l">
              <a:defRPr/>
            </a:pPr>
            <a:r>
              <a:rPr lang="en-US" dirty="0">
                <a:solidFill>
                  <a:srgbClr val="161893"/>
                </a:solidFill>
                <a:cs typeface="Arial" charset="0"/>
              </a:rPr>
              <a:t>Liz Schaller, NIMAC Director</a:t>
            </a:r>
          </a:p>
          <a:p>
            <a:pPr algn="l">
              <a:defRPr/>
            </a:pPr>
            <a:r>
              <a:rPr lang="en-US" dirty="0">
                <a:solidFill>
                  <a:srgbClr val="161893"/>
                </a:solidFill>
                <a:cs typeface="Arial" charset="0"/>
                <a:hlinkClick r:id="rId3"/>
              </a:rPr>
              <a:t>eschaller@aph.org</a:t>
            </a:r>
            <a:r>
              <a:rPr lang="en-US" dirty="0">
                <a:solidFill>
                  <a:srgbClr val="161893"/>
                </a:solidFill>
                <a:cs typeface="Arial" charset="0"/>
              </a:rPr>
              <a:t> </a:t>
            </a:r>
          </a:p>
          <a:p>
            <a:pPr algn="l">
              <a:defRPr/>
            </a:pPr>
            <a:r>
              <a:rPr lang="en-US" dirty="0">
                <a:solidFill>
                  <a:srgbClr val="161893"/>
                </a:solidFill>
                <a:cs typeface="Arial" charset="0"/>
              </a:rPr>
              <a:t>August 2026</a:t>
            </a:r>
          </a:p>
          <a:p>
            <a:pPr algn="l">
              <a:defRPr/>
            </a:pPr>
            <a:endParaRPr lang="en-US" dirty="0">
              <a:cs typeface="Arial" charset="0"/>
            </a:endParaRPr>
          </a:p>
          <a:p>
            <a:pPr algn="l"/>
            <a:endParaRPr lang="en-US" dirty="0"/>
          </a:p>
        </p:txBody>
      </p:sp>
      <p:pic>
        <p:nvPicPr>
          <p:cNvPr id="3" name="Picture 2" descr="The logo of the NIMAC (National Instructional Materials Access Center) done in white lettering on a red and blue background. ">
            <a:extLst>
              <a:ext uri="{FF2B5EF4-FFF2-40B4-BE49-F238E27FC236}">
                <a16:creationId xmlns:a16="http://schemas.microsoft.com/office/drawing/2014/main" id="{CB737123-1DC2-6122-C0B0-36C017E0D77D}"/>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7067" y="283951"/>
            <a:ext cx="6011333" cy="1723681"/>
          </a:xfrm>
          <a:prstGeom prst="rect">
            <a:avLst/>
          </a:prstGeom>
        </p:spPr>
      </p:pic>
      <p:pic>
        <p:nvPicPr>
          <p:cNvPr id="5" name="Picture 4">
            <a:extLst>
              <a:ext uri="{FF2B5EF4-FFF2-40B4-BE49-F238E27FC236}">
                <a16:creationId xmlns:a16="http://schemas.microsoft.com/office/drawing/2014/main" id="{97D923DC-F2C4-5025-0C32-D1703848810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8400" y="5735636"/>
            <a:ext cx="3267789" cy="838413"/>
          </a:xfrm>
          <a:prstGeom prst="rect">
            <a:avLst/>
          </a:prstGeom>
        </p:spPr>
      </p:pic>
    </p:spTree>
    <p:extLst>
      <p:ext uri="{BB962C8B-B14F-4D97-AF65-F5344CB8AC3E}">
        <p14:creationId xmlns:p14="http://schemas.microsoft.com/office/powerpoint/2010/main" val="1604412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p:txBody>
          <a:bodyPr/>
          <a:lstStyle/>
          <a:p>
            <a:r>
              <a:rPr lang="en-US" altLang="en-US" sz="4000" dirty="0"/>
              <a:t>The OPF File</a:t>
            </a:r>
          </a:p>
        </p:txBody>
      </p:sp>
      <p:sp>
        <p:nvSpPr>
          <p:cNvPr id="11267" name="Content Placeholder 2"/>
          <p:cNvSpPr>
            <a:spLocks noGrp="1" noChangeArrowheads="1"/>
          </p:cNvSpPr>
          <p:nvPr>
            <p:ph idx="1"/>
          </p:nvPr>
        </p:nvSpPr>
        <p:spPr>
          <a:xfrm>
            <a:off x="838200" y="1600200"/>
            <a:ext cx="10591800" cy="4525964"/>
          </a:xfrm>
        </p:spPr>
        <p:txBody>
          <a:bodyPr>
            <a:normAutofit/>
          </a:bodyPr>
          <a:lstStyle/>
          <a:p>
            <a:r>
              <a:rPr lang="en-US" altLang="en-US" sz="2800" dirty="0"/>
              <a:t>All NIMAS file sets must also include an OPF that includes required </a:t>
            </a:r>
            <a:r>
              <a:rPr lang="en-US" altLang="en-US" sz="2800" b="1" dirty="0"/>
              <a:t>&lt;metadata&gt;</a:t>
            </a:r>
            <a:r>
              <a:rPr lang="en-US" altLang="en-US" sz="2800" dirty="0"/>
              <a:t>, a </a:t>
            </a:r>
            <a:r>
              <a:rPr lang="en-US" altLang="en-US" sz="2800" b="1" dirty="0"/>
              <a:t>&lt;manifest&gt;</a:t>
            </a:r>
            <a:r>
              <a:rPr lang="en-US" altLang="en-US" sz="2800" dirty="0"/>
              <a:t> of all files in the file set, and a </a:t>
            </a:r>
            <a:r>
              <a:rPr lang="en-US" altLang="en-US" sz="2800" b="1" dirty="0"/>
              <a:t>&lt;spine&gt;</a:t>
            </a:r>
            <a:r>
              <a:rPr lang="en-US" altLang="en-US" sz="2800" dirty="0"/>
              <a:t> referencing the .xml file. </a:t>
            </a:r>
          </a:p>
          <a:p>
            <a:endParaRPr lang="en-US" altLang="en-US" sz="1200" dirty="0"/>
          </a:p>
          <a:p>
            <a:r>
              <a:rPr lang="en-US" altLang="en-US" sz="2800" dirty="0"/>
              <a:t>The OPF contains three types of metadata:</a:t>
            </a:r>
          </a:p>
          <a:p>
            <a:pPr lvl="1"/>
            <a:r>
              <a:rPr lang="en-US" altLang="en-US" dirty="0"/>
              <a:t>Required metadata supplied by the publisher</a:t>
            </a:r>
          </a:p>
          <a:p>
            <a:pPr lvl="1"/>
            <a:r>
              <a:rPr lang="en-US" altLang="en-US" dirty="0"/>
              <a:t>Required metadata that is standard across all files</a:t>
            </a:r>
          </a:p>
          <a:p>
            <a:pPr lvl="1"/>
            <a:r>
              <a:rPr lang="en-US" altLang="en-US" dirty="0"/>
              <a:t>Optional metadata</a:t>
            </a:r>
          </a:p>
          <a:p>
            <a:endParaRPr lang="en-US" altLang="en-US" sz="1200" dirty="0"/>
          </a:p>
          <a:p>
            <a:r>
              <a:rPr lang="en-US" altLang="en-US" sz="2800" dirty="0"/>
              <a:t>The bibliographic metadata supplied in the OPF should match what is shown on the PDF for th</a:t>
            </a:r>
            <a:r>
              <a:rPr lang="en-US" altLang="en-US" dirty="0"/>
              <a:t>e file set. </a:t>
            </a:r>
            <a:endParaRPr lang="en-US" altLang="en-US" sz="2800" dirty="0"/>
          </a:p>
        </p:txBody>
      </p:sp>
    </p:spTree>
    <p:extLst>
      <p:ext uri="{BB962C8B-B14F-4D97-AF65-F5344CB8AC3E}">
        <p14:creationId xmlns:p14="http://schemas.microsoft.com/office/powerpoint/2010/main" val="3155097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E247C-5343-3AB1-22E5-383C24A8C18C}"/>
              </a:ext>
            </a:extLst>
          </p:cNvPr>
          <p:cNvSpPr>
            <a:spLocks noGrp="1"/>
          </p:cNvSpPr>
          <p:nvPr>
            <p:ph type="title"/>
          </p:nvPr>
        </p:nvSpPr>
        <p:spPr/>
        <p:txBody>
          <a:bodyPr/>
          <a:lstStyle/>
          <a:p>
            <a:r>
              <a:rPr lang="en-US" dirty="0"/>
              <a:t>Required Metadata - Supplied by Publisher</a:t>
            </a:r>
          </a:p>
        </p:txBody>
      </p:sp>
      <p:sp>
        <p:nvSpPr>
          <p:cNvPr id="3" name="Content Placeholder 2">
            <a:extLst>
              <a:ext uri="{FF2B5EF4-FFF2-40B4-BE49-F238E27FC236}">
                <a16:creationId xmlns:a16="http://schemas.microsoft.com/office/drawing/2014/main" id="{0598A47B-9F2F-5116-E6A4-A06DCB2A20AC}"/>
              </a:ext>
            </a:extLst>
          </p:cNvPr>
          <p:cNvSpPr>
            <a:spLocks noGrp="1"/>
          </p:cNvSpPr>
          <p:nvPr>
            <p:ph sz="half" idx="1"/>
          </p:nvPr>
        </p:nvSpPr>
        <p:spPr/>
        <p:txBody>
          <a:bodyPr>
            <a:normAutofit fontScale="92500" lnSpcReduction="10000"/>
          </a:bodyPr>
          <a:lstStyle/>
          <a:p>
            <a:r>
              <a:rPr lang="en-US" dirty="0"/>
              <a:t>Complete Title</a:t>
            </a:r>
          </a:p>
          <a:p>
            <a:r>
              <a:rPr lang="en-US" dirty="0"/>
              <a:t>Author(s)/editor(s)/illustrator(s) – required </a:t>
            </a:r>
            <a:r>
              <a:rPr lang="en-US" b="1" dirty="0"/>
              <a:t>only</a:t>
            </a:r>
            <a:r>
              <a:rPr lang="en-US" dirty="0"/>
              <a:t> if present on the book</a:t>
            </a:r>
          </a:p>
          <a:p>
            <a:r>
              <a:rPr lang="en-US" dirty="0"/>
              <a:t>Publisher</a:t>
            </a:r>
          </a:p>
          <a:p>
            <a:r>
              <a:rPr lang="en-US" dirty="0"/>
              <a:t>Identifier (ISBN used as unique identifier for file set + the letters NIMAS)</a:t>
            </a:r>
          </a:p>
          <a:p>
            <a:r>
              <a:rPr lang="en-US" dirty="0"/>
              <a:t>Language    </a:t>
            </a:r>
          </a:p>
          <a:p>
            <a:r>
              <a:rPr lang="en-US" dirty="0"/>
              <a:t>ISBN(s)</a:t>
            </a:r>
          </a:p>
          <a:p>
            <a:r>
              <a:rPr lang="en-US" dirty="0"/>
              <a:t>Subject</a:t>
            </a:r>
          </a:p>
          <a:p>
            <a:endParaRPr lang="en-US" dirty="0"/>
          </a:p>
        </p:txBody>
      </p:sp>
      <p:sp>
        <p:nvSpPr>
          <p:cNvPr id="4" name="Content Placeholder 3">
            <a:extLst>
              <a:ext uri="{FF2B5EF4-FFF2-40B4-BE49-F238E27FC236}">
                <a16:creationId xmlns:a16="http://schemas.microsoft.com/office/drawing/2014/main" id="{C307F7B7-47DD-EFBF-BC22-7056149C96EF}"/>
              </a:ext>
            </a:extLst>
          </p:cNvPr>
          <p:cNvSpPr>
            <a:spLocks noGrp="1"/>
          </p:cNvSpPr>
          <p:nvPr>
            <p:ph sz="half" idx="2"/>
          </p:nvPr>
        </p:nvSpPr>
        <p:spPr/>
        <p:txBody>
          <a:bodyPr>
            <a:normAutofit fontScale="92500" lnSpcReduction="10000"/>
          </a:bodyPr>
          <a:lstStyle/>
          <a:p>
            <a:r>
              <a:rPr lang="en-US" dirty="0"/>
              <a:t>Publication Year</a:t>
            </a:r>
          </a:p>
          <a:p>
            <a:r>
              <a:rPr lang="en-US" dirty="0"/>
              <a:t>Copyright Year</a:t>
            </a:r>
          </a:p>
          <a:p>
            <a:r>
              <a:rPr lang="en-US" dirty="0"/>
              <a:t>Numerical edition – required </a:t>
            </a:r>
            <a:r>
              <a:rPr lang="en-US" b="1" dirty="0"/>
              <a:t>only</a:t>
            </a:r>
            <a:r>
              <a:rPr lang="en-US" dirty="0"/>
              <a:t> if present on the book</a:t>
            </a:r>
          </a:p>
          <a:p>
            <a:r>
              <a:rPr lang="en-US" dirty="0"/>
              <a:t>Grade level(s) (see pick list)</a:t>
            </a:r>
          </a:p>
          <a:p>
            <a:r>
              <a:rPr lang="en-US" dirty="0"/>
              <a:t>State or National edition (see pick list)</a:t>
            </a:r>
          </a:p>
          <a:p>
            <a:r>
              <a:rPr lang="en-US" dirty="0"/>
              <a:t>Content Type (see pick list)</a:t>
            </a:r>
          </a:p>
          <a:p>
            <a:r>
              <a:rPr lang="en-US" dirty="0"/>
              <a:t>Series – </a:t>
            </a:r>
            <a:r>
              <a:rPr lang="en-US" b="1" dirty="0"/>
              <a:t>only</a:t>
            </a:r>
            <a:r>
              <a:rPr lang="en-US" dirty="0"/>
              <a:t> if applicable to the book</a:t>
            </a:r>
          </a:p>
          <a:p>
            <a:endParaRPr lang="en-US" dirty="0"/>
          </a:p>
        </p:txBody>
      </p:sp>
    </p:spTree>
    <p:extLst>
      <p:ext uri="{BB962C8B-B14F-4D97-AF65-F5344CB8AC3E}">
        <p14:creationId xmlns:p14="http://schemas.microsoft.com/office/powerpoint/2010/main" val="3796448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68F6B-E7DA-C6EC-54C2-2B44C9EE8134}"/>
              </a:ext>
            </a:extLst>
          </p:cNvPr>
          <p:cNvSpPr>
            <a:spLocks noGrp="1"/>
          </p:cNvSpPr>
          <p:nvPr>
            <p:ph type="title"/>
          </p:nvPr>
        </p:nvSpPr>
        <p:spPr/>
        <p:txBody>
          <a:bodyPr>
            <a:normAutofit/>
          </a:bodyPr>
          <a:lstStyle/>
          <a:p>
            <a:r>
              <a:rPr lang="en-US" sz="3900" dirty="0"/>
              <a:t>Required Metadata – Default or Supplied by Vendor</a:t>
            </a:r>
          </a:p>
        </p:txBody>
      </p:sp>
      <p:sp>
        <p:nvSpPr>
          <p:cNvPr id="3" name="Content Placeholder 2">
            <a:extLst>
              <a:ext uri="{FF2B5EF4-FFF2-40B4-BE49-F238E27FC236}">
                <a16:creationId xmlns:a16="http://schemas.microsoft.com/office/drawing/2014/main" id="{A2FFA179-0DA3-1A36-B7F7-0911C8E0F4FB}"/>
              </a:ext>
            </a:extLst>
          </p:cNvPr>
          <p:cNvSpPr>
            <a:spLocks noGrp="1"/>
          </p:cNvSpPr>
          <p:nvPr>
            <p:ph idx="1"/>
          </p:nvPr>
        </p:nvSpPr>
        <p:spPr/>
        <p:txBody>
          <a:bodyPr/>
          <a:lstStyle/>
          <a:p>
            <a:r>
              <a:rPr lang="en-US" dirty="0"/>
              <a:t>Format (will always be NIMAS 1.1)</a:t>
            </a:r>
          </a:p>
          <a:p>
            <a:r>
              <a:rPr lang="en-US" dirty="0"/>
              <a:t>NIMAS File Creation Date (supplied by vendor)</a:t>
            </a:r>
          </a:p>
          <a:p>
            <a:r>
              <a:rPr lang="en-US" dirty="0"/>
              <a:t>Rights (default statement provided below)</a:t>
            </a:r>
          </a:p>
          <a:p>
            <a:pPr marL="457200" lvl="1" indent="0">
              <a:buNone/>
            </a:pPr>
            <a:r>
              <a:rPr lang="en-US" dirty="0"/>
              <a:t>&lt;</a:t>
            </a:r>
            <a:r>
              <a:rPr lang="en-US" b="1" dirty="0" err="1"/>
              <a:t>dc:Rights</a:t>
            </a:r>
            <a:r>
              <a:rPr lang="en-US" dirty="0"/>
              <a:t>&gt;The only legal and authorized use of these files is for the production of alternate media materials for blind, visually impaired, or print disabled students as specified in the NIMAC limitation of use agreement. The copyright for these files is the sole property of the original owner. &lt;/</a:t>
            </a:r>
            <a:r>
              <a:rPr lang="en-US" b="1" dirty="0" err="1"/>
              <a:t>dc:Rights</a:t>
            </a:r>
            <a:r>
              <a:rPr lang="en-US" dirty="0"/>
              <a:t>&gt;</a:t>
            </a:r>
          </a:p>
        </p:txBody>
      </p:sp>
    </p:spTree>
    <p:extLst>
      <p:ext uri="{BB962C8B-B14F-4D97-AF65-F5344CB8AC3E}">
        <p14:creationId xmlns:p14="http://schemas.microsoft.com/office/powerpoint/2010/main" val="2723373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58021-DE7F-EA42-6FD1-1E0F76B4331F}"/>
              </a:ext>
            </a:extLst>
          </p:cNvPr>
          <p:cNvSpPr>
            <a:spLocks noGrp="1"/>
          </p:cNvSpPr>
          <p:nvPr>
            <p:ph type="title"/>
          </p:nvPr>
        </p:nvSpPr>
        <p:spPr/>
        <p:txBody>
          <a:bodyPr/>
          <a:lstStyle/>
          <a:p>
            <a:r>
              <a:rPr lang="en-US" dirty="0"/>
              <a:t>Optional Metadata</a:t>
            </a:r>
          </a:p>
        </p:txBody>
      </p:sp>
      <p:sp>
        <p:nvSpPr>
          <p:cNvPr id="3" name="Content Placeholder 2">
            <a:extLst>
              <a:ext uri="{FF2B5EF4-FFF2-40B4-BE49-F238E27FC236}">
                <a16:creationId xmlns:a16="http://schemas.microsoft.com/office/drawing/2014/main" id="{100C0C6A-8FAC-1EB0-FF46-026AEFCEE4B2}"/>
              </a:ext>
            </a:extLst>
          </p:cNvPr>
          <p:cNvSpPr>
            <a:spLocks noGrp="1"/>
          </p:cNvSpPr>
          <p:nvPr>
            <p:ph idx="1"/>
          </p:nvPr>
        </p:nvSpPr>
        <p:spPr/>
        <p:txBody>
          <a:bodyPr/>
          <a:lstStyle/>
          <a:p>
            <a:r>
              <a:rPr lang="en-US" dirty="0"/>
              <a:t>Source book pagination</a:t>
            </a:r>
          </a:p>
          <a:p>
            <a:r>
              <a:rPr lang="en-US" dirty="0"/>
              <a:t>Publisher Note (see detailed section in guidelines for further explanation)</a:t>
            </a:r>
          </a:p>
          <a:p>
            <a:endParaRPr lang="en-US" dirty="0"/>
          </a:p>
        </p:txBody>
      </p:sp>
    </p:spTree>
    <p:extLst>
      <p:ext uri="{BB962C8B-B14F-4D97-AF65-F5344CB8AC3E}">
        <p14:creationId xmlns:p14="http://schemas.microsoft.com/office/powerpoint/2010/main" val="3537439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noChangeArrowheads="1"/>
          </p:cNvSpPr>
          <p:nvPr>
            <p:ph type="title"/>
          </p:nvPr>
        </p:nvSpPr>
        <p:spPr>
          <a:xfrm>
            <a:off x="1981200" y="2064774"/>
            <a:ext cx="8229600" cy="1600200"/>
          </a:xfrm>
        </p:spPr>
        <p:txBody>
          <a:bodyPr/>
          <a:lstStyle/>
          <a:p>
            <a:pPr algn="ctr"/>
            <a:r>
              <a:rPr lang="en-US" altLang="en-US" dirty="0"/>
              <a:t> Supplying NIMAS Metadata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noChangeArrowheads="1"/>
          </p:cNvSpPr>
          <p:nvPr>
            <p:ph type="title"/>
          </p:nvPr>
        </p:nvSpPr>
        <p:spPr>
          <a:xfrm>
            <a:off x="609600" y="274638"/>
            <a:ext cx="10972800" cy="715962"/>
          </a:xfrm>
        </p:spPr>
        <p:txBody>
          <a:bodyPr/>
          <a:lstStyle/>
          <a:p>
            <a:r>
              <a:rPr lang="en-US" altLang="en-US" sz="4000" dirty="0"/>
              <a:t>NIMAC Search</a:t>
            </a:r>
          </a:p>
        </p:txBody>
      </p:sp>
      <p:sp>
        <p:nvSpPr>
          <p:cNvPr id="28675" name="Content Placeholder 2"/>
          <p:cNvSpPr>
            <a:spLocks noGrp="1" noChangeArrowheads="1"/>
          </p:cNvSpPr>
          <p:nvPr>
            <p:ph idx="1"/>
          </p:nvPr>
        </p:nvSpPr>
        <p:spPr>
          <a:xfrm>
            <a:off x="762000" y="1295400"/>
            <a:ext cx="10515600" cy="5287962"/>
          </a:xfrm>
        </p:spPr>
        <p:txBody>
          <a:bodyPr>
            <a:normAutofit/>
          </a:bodyPr>
          <a:lstStyle/>
          <a:p>
            <a:r>
              <a:rPr lang="en-US" altLang="en-US" sz="2800" dirty="0"/>
              <a:t>The NIMAC system extracts the OPF metadata submitted with the file set to create the searchable records that are available to users. </a:t>
            </a:r>
          </a:p>
          <a:p>
            <a:pPr marL="0" indent="0">
              <a:buNone/>
            </a:pPr>
            <a:endParaRPr lang="en-US" altLang="en-US" sz="1200" dirty="0"/>
          </a:p>
          <a:p>
            <a:r>
              <a:rPr lang="en-US" altLang="en-US" sz="2800" dirty="0"/>
              <a:t>While the NIMAC online search interface is flexible, reliable, and speedy, it is not a Google search that will retrieve similar records if there is no match. </a:t>
            </a:r>
          </a:p>
          <a:p>
            <a:endParaRPr lang="en-US" altLang="en-US" sz="1200" dirty="0"/>
          </a:p>
          <a:p>
            <a:r>
              <a:rPr lang="en-US" altLang="en-US" sz="2800" dirty="0"/>
              <a:t>Metadata accuracy and completeness are essential for ensuring that your materials can be found by users when braille or another format needs to be produced for a student. </a:t>
            </a:r>
          </a:p>
          <a:p>
            <a:endParaRPr lang="en-US" alt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noChangeArrowheads="1"/>
          </p:cNvSpPr>
          <p:nvPr>
            <p:ph type="title"/>
          </p:nvPr>
        </p:nvSpPr>
        <p:spPr/>
        <p:txBody>
          <a:bodyPr/>
          <a:lstStyle/>
          <a:p>
            <a:r>
              <a:rPr lang="en-US" altLang="en-US" sz="4000" dirty="0"/>
              <a:t>OPF Metadata and File Submission</a:t>
            </a:r>
          </a:p>
        </p:txBody>
      </p:sp>
      <p:sp>
        <p:nvSpPr>
          <p:cNvPr id="29699" name="Content Placeholder 2"/>
          <p:cNvSpPr>
            <a:spLocks noGrp="1" noChangeArrowheads="1"/>
          </p:cNvSpPr>
          <p:nvPr>
            <p:ph idx="1"/>
          </p:nvPr>
        </p:nvSpPr>
        <p:spPr>
          <a:xfrm>
            <a:off x="800100" y="1600200"/>
            <a:ext cx="10591800" cy="4343400"/>
          </a:xfrm>
        </p:spPr>
        <p:txBody>
          <a:bodyPr>
            <a:normAutofit fontScale="92500"/>
          </a:bodyPr>
          <a:lstStyle/>
          <a:p>
            <a:r>
              <a:rPr lang="en-US" altLang="en-US" sz="2800" dirty="0"/>
              <a:t>Not including required metadata can cause </a:t>
            </a:r>
            <a:r>
              <a:rPr lang="en-US" altLang="en-US" dirty="0"/>
              <a:t>file validation or the </a:t>
            </a:r>
            <a:r>
              <a:rPr lang="en-US" altLang="en-US" sz="2800" dirty="0"/>
              <a:t>metadata extraction to fail and prevent th</a:t>
            </a:r>
            <a:r>
              <a:rPr lang="en-US" altLang="en-US" dirty="0"/>
              <a:t>e upload of the file.</a:t>
            </a:r>
            <a:r>
              <a:rPr lang="en-US" altLang="en-US" sz="2800" dirty="0"/>
              <a:t> </a:t>
            </a:r>
            <a:endParaRPr lang="en-US" altLang="en-US" sz="1200" dirty="0"/>
          </a:p>
          <a:p>
            <a:endParaRPr lang="en-US" altLang="en-US" sz="1200" dirty="0"/>
          </a:p>
          <a:p>
            <a:r>
              <a:rPr lang="en-US" altLang="en-US" sz="2800" dirty="0"/>
              <a:t>This is the case whether you manually upload the file or deliver it by FTP. </a:t>
            </a:r>
          </a:p>
          <a:p>
            <a:endParaRPr lang="en-US" altLang="en-US" sz="1200" dirty="0"/>
          </a:p>
          <a:p>
            <a:r>
              <a:rPr lang="en-US" altLang="en-US" dirty="0"/>
              <a:t>Checking to ensure that all required metadata are present and correct will help ensure your upload is successful.</a:t>
            </a:r>
          </a:p>
          <a:p>
            <a:endParaRPr lang="en-US" altLang="en-US" sz="1300" dirty="0"/>
          </a:p>
          <a:p>
            <a:r>
              <a:rPr lang="en-US" altLang="en-US" dirty="0"/>
              <a:t>However, successful upload does not necessarily mean all metadata is complete or correct – files undergo a metadata review as a part of the file certification process. </a:t>
            </a:r>
            <a:endParaRPr lang="en-US" altLang="en-US"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noChangeArrowheads="1"/>
          </p:cNvSpPr>
          <p:nvPr>
            <p:ph type="title"/>
          </p:nvPr>
        </p:nvSpPr>
        <p:spPr/>
        <p:txBody>
          <a:bodyPr/>
          <a:lstStyle/>
          <a:p>
            <a:r>
              <a:rPr lang="en-US" altLang="en-US" sz="4000" dirty="0"/>
              <a:t>NIMAC Metadata Review </a:t>
            </a:r>
          </a:p>
        </p:txBody>
      </p:sp>
      <p:sp>
        <p:nvSpPr>
          <p:cNvPr id="30723" name="Content Placeholder 2"/>
          <p:cNvSpPr>
            <a:spLocks noGrp="1" noChangeArrowheads="1"/>
          </p:cNvSpPr>
          <p:nvPr>
            <p:ph idx="1"/>
          </p:nvPr>
        </p:nvSpPr>
        <p:spPr>
          <a:xfrm>
            <a:off x="876300" y="1600200"/>
            <a:ext cx="10439400" cy="5105400"/>
          </a:xfrm>
        </p:spPr>
        <p:txBody>
          <a:bodyPr/>
          <a:lstStyle/>
          <a:p>
            <a:r>
              <a:rPr lang="en-US" altLang="en-US" sz="2800" dirty="0"/>
              <a:t>When reviewing the file metadata, the NIMAC checks the OPF metadata against the cover, title page and copyright page PDF that was supplied in the NIMAS file set. </a:t>
            </a:r>
          </a:p>
          <a:p>
            <a:endParaRPr lang="en-US" altLang="en-US" sz="1200" dirty="0"/>
          </a:p>
          <a:p>
            <a:r>
              <a:rPr lang="en-US" altLang="en-US" sz="2800" dirty="0"/>
              <a:t>Using </a:t>
            </a:r>
            <a:r>
              <a:rPr lang="en-US" altLang="en-US" dirty="0"/>
              <a:t>established practices for professional</a:t>
            </a:r>
            <a:r>
              <a:rPr lang="en-US" altLang="en-US" sz="2800" dirty="0"/>
              <a:t> library cataloging, we check to ensure the metadata supplied matches the book—and that the XML file also reflects this same information. </a:t>
            </a:r>
          </a:p>
          <a:p>
            <a:endParaRPr lang="en-US" altLang="en-US" sz="1200" dirty="0"/>
          </a:p>
          <a:p>
            <a:r>
              <a:rPr lang="en-US" altLang="en-US" sz="2800" dirty="0"/>
              <a:t>Even if a publisher uses different metadata internally to track items (such as an abbreviated title), the printed book is the authoritative source for NIMAS metadata.</a:t>
            </a:r>
          </a:p>
          <a:p>
            <a:endParaRPr lang="en-US" altLang="en-US"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noChangeArrowheads="1"/>
          </p:cNvSpPr>
          <p:nvPr>
            <p:ph type="title"/>
          </p:nvPr>
        </p:nvSpPr>
        <p:spPr/>
        <p:txBody>
          <a:bodyPr/>
          <a:lstStyle/>
          <a:p>
            <a:r>
              <a:rPr lang="en-US" altLang="en-US" sz="4000" dirty="0"/>
              <a:t>Metadata Corrections </a:t>
            </a:r>
          </a:p>
        </p:txBody>
      </p:sp>
      <p:sp>
        <p:nvSpPr>
          <p:cNvPr id="31747" name="Content Placeholder 2"/>
          <p:cNvSpPr>
            <a:spLocks noGrp="1" noChangeArrowheads="1"/>
          </p:cNvSpPr>
          <p:nvPr>
            <p:ph idx="1"/>
          </p:nvPr>
        </p:nvSpPr>
        <p:spPr>
          <a:xfrm>
            <a:off x="914400" y="1752600"/>
            <a:ext cx="10363200" cy="4419600"/>
          </a:xfrm>
        </p:spPr>
        <p:txBody>
          <a:bodyPr>
            <a:normAutofit/>
          </a:bodyPr>
          <a:lstStyle/>
          <a:p>
            <a:r>
              <a:rPr lang="en-US" altLang="en-US" sz="2800" dirty="0"/>
              <a:t>NIMAC staff routinely make minor metadata corrections at the point of file review so files can be certified. </a:t>
            </a:r>
          </a:p>
          <a:p>
            <a:endParaRPr lang="en-US" altLang="en-US" sz="1200" dirty="0"/>
          </a:p>
          <a:p>
            <a:r>
              <a:rPr lang="en-US" altLang="en-US" sz="2800" dirty="0"/>
              <a:t>These corrections are automatically saved to the OPF file as well as to the system record. </a:t>
            </a:r>
          </a:p>
          <a:p>
            <a:pPr marL="0" indent="0">
              <a:buNone/>
            </a:pPr>
            <a:endParaRPr lang="en-US" altLang="en-US" sz="1200" dirty="0"/>
          </a:p>
          <a:p>
            <a:r>
              <a:rPr lang="en-US" altLang="en-US" sz="2800" dirty="0"/>
              <a:t>However, we may require that metadata be corrected by the vendor if multiple errors are present</a:t>
            </a:r>
            <a:r>
              <a:rPr lang="en-US" altLang="en-US" dirty="0"/>
              <a:t> </a:t>
            </a:r>
            <a:r>
              <a:rPr lang="en-US" altLang="en-US" sz="2800" dirty="0"/>
              <a:t>or an error is present across a large number of files.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noChangeArrowheads="1"/>
          </p:cNvSpPr>
          <p:nvPr>
            <p:ph type="title"/>
          </p:nvPr>
        </p:nvSpPr>
        <p:spPr/>
        <p:txBody>
          <a:bodyPr/>
          <a:lstStyle/>
          <a:p>
            <a:r>
              <a:rPr lang="en-US" altLang="en-US" sz="4000" dirty="0"/>
              <a:t>Metadata Queries</a:t>
            </a:r>
          </a:p>
        </p:txBody>
      </p:sp>
      <p:sp>
        <p:nvSpPr>
          <p:cNvPr id="34819" name="Content Placeholder 2"/>
          <p:cNvSpPr>
            <a:spLocks noGrp="1" noChangeArrowheads="1"/>
          </p:cNvSpPr>
          <p:nvPr>
            <p:ph idx="1"/>
          </p:nvPr>
        </p:nvSpPr>
        <p:spPr>
          <a:xfrm>
            <a:off x="762000" y="1600200"/>
            <a:ext cx="10668000" cy="4876800"/>
          </a:xfrm>
        </p:spPr>
        <p:txBody>
          <a:bodyPr/>
          <a:lstStyle/>
          <a:p>
            <a:r>
              <a:rPr lang="en-US" altLang="en-US" sz="2800" dirty="0"/>
              <a:t>We welcome metadata queries and are happy to provide guidance related to individual titles or programs.</a:t>
            </a:r>
          </a:p>
          <a:p>
            <a:endParaRPr lang="en-US" altLang="en-US" sz="1200" dirty="0"/>
          </a:p>
          <a:p>
            <a:r>
              <a:rPr lang="en-US" altLang="en-US" sz="2800" dirty="0"/>
              <a:t>Just email us at </a:t>
            </a:r>
            <a:r>
              <a:rPr lang="en-US" altLang="en-US" sz="2800" dirty="0">
                <a:hlinkClick r:id="rId3"/>
              </a:rPr>
              <a:t>nimac@aph.org</a:t>
            </a:r>
            <a:r>
              <a:rPr lang="en-US" altLang="en-US" sz="2800" dirty="0"/>
              <a:t>. </a:t>
            </a:r>
          </a:p>
          <a:p>
            <a:endParaRPr lang="en-US" altLang="en-US" sz="1200" dirty="0"/>
          </a:p>
          <a:p>
            <a:r>
              <a:rPr lang="en-US" altLang="en-US" sz="2800" dirty="0"/>
              <a:t>We can review your cover/title page/copyright page PDF against the OPF and let you know if there are any issues or questions. </a:t>
            </a:r>
          </a:p>
          <a:p>
            <a:endParaRPr lang="en-US" altLang="en-US" sz="1200" dirty="0"/>
          </a:p>
          <a:p>
            <a:r>
              <a:rPr lang="en-US" altLang="en-US" sz="2800" dirty="0"/>
              <a:t>This process can be especially useful for creating an OPF template for different components of a new program to ensure that metadata is handled consistently across all files.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noChangeArrowheads="1"/>
          </p:cNvSpPr>
          <p:nvPr>
            <p:ph type="title"/>
          </p:nvPr>
        </p:nvSpPr>
        <p:spPr/>
        <p:txBody>
          <a:bodyPr/>
          <a:lstStyle/>
          <a:p>
            <a:r>
              <a:rPr lang="en-US" altLang="en-US" dirty="0"/>
              <a:t>Today’s Presentation</a:t>
            </a:r>
          </a:p>
        </p:txBody>
      </p:sp>
      <p:sp>
        <p:nvSpPr>
          <p:cNvPr id="5123" name="Content Placeholder 2"/>
          <p:cNvSpPr>
            <a:spLocks noGrp="1" noChangeArrowheads="1"/>
          </p:cNvSpPr>
          <p:nvPr>
            <p:ph idx="1"/>
          </p:nvPr>
        </p:nvSpPr>
        <p:spPr>
          <a:xfrm>
            <a:off x="609600" y="1600200"/>
            <a:ext cx="8229600" cy="4724400"/>
          </a:xfrm>
        </p:spPr>
        <p:txBody>
          <a:bodyPr/>
          <a:lstStyle/>
          <a:p>
            <a:r>
              <a:rPr lang="en-US" altLang="en-US" sz="2800" dirty="0"/>
              <a:t>Creating NIMAS: Key Resources</a:t>
            </a:r>
          </a:p>
          <a:p>
            <a:r>
              <a:rPr lang="en-US" altLang="en-US" dirty="0"/>
              <a:t>NIMAS Metadata: PDF and OPF</a:t>
            </a:r>
            <a:endParaRPr lang="en-US" altLang="en-US" sz="2800" dirty="0"/>
          </a:p>
          <a:p>
            <a:r>
              <a:rPr lang="en-US" altLang="en-US" sz="2800" dirty="0"/>
              <a:t>Supplying NIMAS Metadata</a:t>
            </a:r>
          </a:p>
          <a:p>
            <a:r>
              <a:rPr lang="en-US" altLang="en-US" sz="2800" dirty="0"/>
              <a:t>Metadata Best Practices</a:t>
            </a:r>
          </a:p>
          <a:p>
            <a:r>
              <a:rPr lang="en-US" altLang="en-US" sz="2800" dirty="0"/>
              <a:t>Final Hints and Additional Resources</a:t>
            </a:r>
          </a:p>
          <a:p>
            <a:endParaRPr lang="en-US" altLang="en-US" sz="2400" dirty="0"/>
          </a:p>
          <a:p>
            <a:pPr lvl="1"/>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noChangeArrowheads="1"/>
          </p:cNvSpPr>
          <p:nvPr>
            <p:ph type="title"/>
          </p:nvPr>
        </p:nvSpPr>
        <p:spPr/>
        <p:txBody>
          <a:bodyPr/>
          <a:lstStyle/>
          <a:p>
            <a:r>
              <a:rPr lang="en-US" altLang="en-US" sz="4000" dirty="0"/>
              <a:t>Excel to OPF Tool</a:t>
            </a:r>
          </a:p>
        </p:txBody>
      </p:sp>
      <p:sp>
        <p:nvSpPr>
          <p:cNvPr id="34819" name="Content Placeholder 2"/>
          <p:cNvSpPr>
            <a:spLocks noGrp="1" noChangeArrowheads="1"/>
          </p:cNvSpPr>
          <p:nvPr>
            <p:ph idx="1"/>
          </p:nvPr>
        </p:nvSpPr>
        <p:spPr>
          <a:xfrm>
            <a:off x="609600" y="1828800"/>
            <a:ext cx="10820400" cy="4648200"/>
          </a:xfrm>
        </p:spPr>
        <p:txBody>
          <a:bodyPr/>
          <a:lstStyle/>
          <a:p>
            <a:r>
              <a:rPr lang="en-US" altLang="en-US" sz="2800" dirty="0"/>
              <a:t>As mentioned in the first session of this two-part series, the NIMAC offers a free tool within the system for generating correctly tagged and formatted OPF metadata.</a:t>
            </a:r>
          </a:p>
          <a:p>
            <a:endParaRPr lang="en-US" altLang="en-US" sz="1200" dirty="0"/>
          </a:p>
          <a:p>
            <a:r>
              <a:rPr lang="en-US" altLang="en-US" sz="2800" dirty="0"/>
              <a:t>We encourage you to explore this option, especially if you are preparing a very large program for delivery.</a:t>
            </a:r>
          </a:p>
        </p:txBody>
      </p:sp>
    </p:spTree>
    <p:extLst>
      <p:ext uri="{BB962C8B-B14F-4D97-AF65-F5344CB8AC3E}">
        <p14:creationId xmlns:p14="http://schemas.microsoft.com/office/powerpoint/2010/main" val="773049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noChangeArrowheads="1"/>
          </p:cNvSpPr>
          <p:nvPr>
            <p:ph type="title"/>
          </p:nvPr>
        </p:nvSpPr>
        <p:spPr/>
        <p:txBody>
          <a:bodyPr/>
          <a:lstStyle/>
          <a:p>
            <a:r>
              <a:rPr lang="en-US" altLang="en-US" sz="4000" dirty="0"/>
              <a:t>Using the Excel to OPF Tool</a:t>
            </a:r>
          </a:p>
        </p:txBody>
      </p:sp>
      <p:sp>
        <p:nvSpPr>
          <p:cNvPr id="34819" name="Content Placeholder 2"/>
          <p:cNvSpPr>
            <a:spLocks noGrp="1" noChangeArrowheads="1"/>
          </p:cNvSpPr>
          <p:nvPr>
            <p:ph idx="1"/>
          </p:nvPr>
        </p:nvSpPr>
        <p:spPr>
          <a:xfrm>
            <a:off x="609600" y="1417638"/>
            <a:ext cx="10972800" cy="5059362"/>
          </a:xfrm>
        </p:spPr>
        <p:txBody>
          <a:bodyPr/>
          <a:lstStyle/>
          <a:p>
            <a:r>
              <a:rPr lang="en-US" altLang="en-US" sz="2800" dirty="0"/>
              <a:t>To use this tool:</a:t>
            </a:r>
          </a:p>
          <a:p>
            <a:endParaRPr lang="en-US" altLang="en-US" sz="1200" dirty="0"/>
          </a:p>
          <a:p>
            <a:pPr lvl="1"/>
            <a:r>
              <a:rPr lang="en-US" altLang="en-US" sz="2400" dirty="0"/>
              <a:t>Download the metadata template from the Resources tab of your NIMAC account.</a:t>
            </a:r>
          </a:p>
          <a:p>
            <a:pPr lvl="1"/>
            <a:r>
              <a:rPr lang="en-US" altLang="en-US" sz="2400" dirty="0"/>
              <a:t>Fill in one line of the sheet for each OPF you need.</a:t>
            </a:r>
          </a:p>
          <a:p>
            <a:pPr lvl="1"/>
            <a:r>
              <a:rPr lang="en-US" altLang="en-US" sz="2400" dirty="0"/>
              <a:t>Upload it using the “Transform Excel to OPF” menu option.</a:t>
            </a:r>
          </a:p>
          <a:p>
            <a:pPr lvl="1"/>
            <a:endParaRPr lang="en-US" altLang="en-US" sz="1200" dirty="0"/>
          </a:p>
          <a:p>
            <a:r>
              <a:rPr lang="en-US" altLang="en-US" sz="2800" dirty="0"/>
              <a:t>The system will immediately email you a zip file that includes a “starter” OPF for every item included in the Excel sheet. </a:t>
            </a:r>
          </a:p>
          <a:p>
            <a:r>
              <a:rPr lang="en-US" altLang="en-US" sz="2800" b="1" dirty="0">
                <a:highlight>
                  <a:srgbClr val="FFFF00"/>
                </a:highlight>
              </a:rPr>
              <a:t>Note: The metadata template was updated in 2024. Please be sure to download (and use) the newest version.</a:t>
            </a:r>
          </a:p>
        </p:txBody>
      </p:sp>
    </p:spTree>
    <p:extLst>
      <p:ext uri="{BB962C8B-B14F-4D97-AF65-F5344CB8AC3E}">
        <p14:creationId xmlns:p14="http://schemas.microsoft.com/office/powerpoint/2010/main" val="3886039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noChangeArrowheads="1"/>
          </p:cNvSpPr>
          <p:nvPr>
            <p:ph type="title"/>
          </p:nvPr>
        </p:nvSpPr>
        <p:spPr/>
        <p:txBody>
          <a:bodyPr/>
          <a:lstStyle/>
          <a:p>
            <a:r>
              <a:rPr lang="en-US" altLang="en-US" sz="4000" dirty="0"/>
              <a:t>Completing the OPF </a:t>
            </a:r>
          </a:p>
        </p:txBody>
      </p:sp>
      <p:sp>
        <p:nvSpPr>
          <p:cNvPr id="34819" name="Content Placeholder 2"/>
          <p:cNvSpPr>
            <a:spLocks noGrp="1" noChangeArrowheads="1"/>
          </p:cNvSpPr>
          <p:nvPr>
            <p:ph idx="1"/>
          </p:nvPr>
        </p:nvSpPr>
        <p:spPr>
          <a:xfrm>
            <a:off x="609600" y="1752600"/>
            <a:ext cx="10896600" cy="4724400"/>
          </a:xfrm>
        </p:spPr>
        <p:txBody>
          <a:bodyPr/>
          <a:lstStyle/>
          <a:p>
            <a:r>
              <a:rPr lang="en-US" altLang="en-US" sz="2800" dirty="0"/>
              <a:t>The “starter” OPF will contain all the correctly tagged and formatted metadata, but it will not yet be complete.</a:t>
            </a:r>
          </a:p>
          <a:p>
            <a:endParaRPr lang="en-US" altLang="en-US" sz="1200" dirty="0"/>
          </a:p>
          <a:p>
            <a:r>
              <a:rPr lang="en-US" altLang="en-US" sz="2800" dirty="0"/>
              <a:t>You will need to add the &lt;manifest&gt; and &lt;spine&gt; portions of the OPF.</a:t>
            </a:r>
          </a:p>
          <a:p>
            <a:endParaRPr lang="en-US" altLang="en-US" sz="1200" dirty="0"/>
          </a:p>
          <a:p>
            <a:r>
              <a:rPr lang="en-US" altLang="en-US" sz="2800" dirty="0"/>
              <a:t>Then your file will be ready to use in the NIMAS file set!</a:t>
            </a:r>
          </a:p>
        </p:txBody>
      </p:sp>
    </p:spTree>
    <p:extLst>
      <p:ext uri="{BB962C8B-B14F-4D97-AF65-F5344CB8AC3E}">
        <p14:creationId xmlns:p14="http://schemas.microsoft.com/office/powerpoint/2010/main" val="1073452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2562DC-AB30-A3EE-D6A5-1F718D42C9E9}"/>
              </a:ext>
            </a:extLst>
          </p:cNvPr>
          <p:cNvSpPr>
            <a:spLocks noGrp="1"/>
          </p:cNvSpPr>
          <p:nvPr>
            <p:ph type="title"/>
          </p:nvPr>
        </p:nvSpPr>
        <p:spPr>
          <a:xfrm>
            <a:off x="838200" y="2606230"/>
            <a:ext cx="10515600" cy="1133475"/>
          </a:xfrm>
        </p:spPr>
        <p:txBody>
          <a:bodyPr>
            <a:normAutofit/>
          </a:bodyPr>
          <a:lstStyle/>
          <a:p>
            <a:pPr algn="ctr"/>
            <a:r>
              <a:rPr lang="en-US" sz="4400" dirty="0"/>
              <a:t>Metadata Best Practices</a:t>
            </a:r>
          </a:p>
        </p:txBody>
      </p:sp>
    </p:spTree>
    <p:extLst>
      <p:ext uri="{BB962C8B-B14F-4D97-AF65-F5344CB8AC3E}">
        <p14:creationId xmlns:p14="http://schemas.microsoft.com/office/powerpoint/2010/main" val="3144927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CB904-A8F6-3E48-39DB-5781E83B6B15}"/>
              </a:ext>
            </a:extLst>
          </p:cNvPr>
          <p:cNvSpPr>
            <a:spLocks noGrp="1"/>
          </p:cNvSpPr>
          <p:nvPr>
            <p:ph type="title"/>
          </p:nvPr>
        </p:nvSpPr>
        <p:spPr>
          <a:xfrm>
            <a:off x="838200" y="74630"/>
            <a:ext cx="10515600" cy="1325563"/>
          </a:xfrm>
        </p:spPr>
        <p:txBody>
          <a:bodyPr/>
          <a:lstStyle/>
          <a:p>
            <a:r>
              <a:rPr lang="en-US" dirty="0"/>
              <a:t>Content Type</a:t>
            </a:r>
          </a:p>
        </p:txBody>
      </p:sp>
      <p:sp>
        <p:nvSpPr>
          <p:cNvPr id="4" name="Rectangle 1">
            <a:extLst>
              <a:ext uri="{FF2B5EF4-FFF2-40B4-BE49-F238E27FC236}">
                <a16:creationId xmlns:a16="http://schemas.microsoft.com/office/drawing/2014/main" id="{E5B5C1A3-112A-543A-6300-E6F43EF25E07}"/>
              </a:ext>
            </a:extLst>
          </p:cNvPr>
          <p:cNvSpPr>
            <a:spLocks noGrp="1" noChangeArrowheads="1"/>
          </p:cNvSpPr>
          <p:nvPr>
            <p:ph idx="1"/>
          </p:nvPr>
        </p:nvSpPr>
        <p:spPr bwMode="auto">
          <a:xfrm>
            <a:off x="838200" y="1219219"/>
            <a:ext cx="10515600" cy="5564151"/>
          </a:xfrm>
          <a:prstGeom prst="rect">
            <a:avLst/>
          </a:prstGeom>
          <a:solidFill>
            <a:schemeClr val="bg1"/>
          </a:solid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2400" dirty="0">
                <a:solidFill>
                  <a:srgbClr val="161893"/>
                </a:solidFill>
                <a:latin typeface="+mn-lt"/>
              </a:rPr>
              <a:t>There are five terms used to describe the content supplied to the NIMAC.</a:t>
            </a:r>
          </a:p>
          <a:p>
            <a:r>
              <a:rPr lang="en-US" sz="2400" dirty="0">
                <a:solidFill>
                  <a:srgbClr val="161893"/>
                </a:solidFill>
                <a:latin typeface="+mn-lt"/>
              </a:rPr>
              <a:t>Choose the option that </a:t>
            </a:r>
            <a:r>
              <a:rPr lang="en-US" sz="2400" b="1" dirty="0">
                <a:solidFill>
                  <a:srgbClr val="161893"/>
                </a:solidFill>
                <a:latin typeface="+mn-lt"/>
              </a:rPr>
              <a:t>best describes</a:t>
            </a:r>
            <a:r>
              <a:rPr lang="en-US" sz="2400" dirty="0">
                <a:solidFill>
                  <a:srgbClr val="161893"/>
                </a:solidFill>
                <a:latin typeface="+mn-lt"/>
              </a:rPr>
              <a:t> the content of the book:</a:t>
            </a:r>
          </a:p>
          <a:p>
            <a:endParaRPr lang="en-US" sz="2400" dirty="0">
              <a:solidFill>
                <a:srgbClr val="161893"/>
              </a:solidFill>
              <a:latin typeface="+mn-lt"/>
            </a:endParaRPr>
          </a:p>
          <a:p>
            <a:pPr lvl="1">
              <a:buNone/>
            </a:pPr>
            <a:r>
              <a:rPr lang="en-US" sz="2000" b="1" dirty="0">
                <a:solidFill>
                  <a:srgbClr val="161893"/>
                </a:solidFill>
                <a:latin typeface="+mn-lt"/>
              </a:rPr>
              <a:t>Textbook</a:t>
            </a:r>
            <a:r>
              <a:rPr lang="en-US" sz="2000" dirty="0">
                <a:solidFill>
                  <a:srgbClr val="161893"/>
                </a:solidFill>
                <a:latin typeface="+mn-lt"/>
              </a:rPr>
              <a:t> – Used for student books that provide core instructional content.</a:t>
            </a:r>
          </a:p>
          <a:p>
            <a:pPr lvl="1">
              <a:buNone/>
            </a:pPr>
            <a:endParaRPr lang="en-US" sz="2000" b="1" dirty="0">
              <a:solidFill>
                <a:srgbClr val="161893"/>
              </a:solidFill>
              <a:latin typeface="+mn-lt"/>
            </a:endParaRPr>
          </a:p>
          <a:p>
            <a:pPr lvl="1">
              <a:buNone/>
            </a:pPr>
            <a:r>
              <a:rPr lang="en-US" sz="2000" b="1" dirty="0">
                <a:solidFill>
                  <a:srgbClr val="161893"/>
                </a:solidFill>
                <a:latin typeface="+mn-lt"/>
              </a:rPr>
              <a:t>Consumable</a:t>
            </a:r>
            <a:r>
              <a:rPr lang="en-US" sz="2000" dirty="0">
                <a:solidFill>
                  <a:srgbClr val="161893"/>
                </a:solidFill>
                <a:latin typeface="+mn-lt"/>
              </a:rPr>
              <a:t> – Used for workbooks, lab manuals, and practice books that are intended to be used only once and then discarded.  </a:t>
            </a:r>
          </a:p>
          <a:p>
            <a:pPr lvl="1">
              <a:buNone/>
            </a:pPr>
            <a:endParaRPr lang="en-US" sz="2000" b="1" dirty="0">
              <a:solidFill>
                <a:srgbClr val="161893"/>
              </a:solidFill>
              <a:latin typeface="+mn-lt"/>
            </a:endParaRPr>
          </a:p>
          <a:p>
            <a:pPr lvl="1">
              <a:buNone/>
            </a:pPr>
            <a:r>
              <a:rPr lang="en-US" sz="2000" b="1" dirty="0">
                <a:solidFill>
                  <a:srgbClr val="161893"/>
                </a:solidFill>
                <a:latin typeface="+mn-lt"/>
              </a:rPr>
              <a:t>Supplementary reading material</a:t>
            </a:r>
            <a:r>
              <a:rPr lang="en-US" sz="2000" dirty="0">
                <a:solidFill>
                  <a:srgbClr val="161893"/>
                </a:solidFill>
                <a:latin typeface="+mn-lt"/>
              </a:rPr>
              <a:t> – Used for stand-alone “storybooks.”</a:t>
            </a:r>
          </a:p>
          <a:p>
            <a:pPr lvl="1">
              <a:buNone/>
            </a:pPr>
            <a:endParaRPr lang="en-US" sz="2000" b="1" dirty="0">
              <a:solidFill>
                <a:srgbClr val="161893"/>
              </a:solidFill>
              <a:latin typeface="+mn-lt"/>
            </a:endParaRPr>
          </a:p>
          <a:p>
            <a:pPr lvl="1">
              <a:buNone/>
            </a:pPr>
            <a:r>
              <a:rPr lang="en-US" sz="2000" b="1" dirty="0">
                <a:solidFill>
                  <a:srgbClr val="161893"/>
                </a:solidFill>
                <a:latin typeface="+mn-lt"/>
              </a:rPr>
              <a:t>Digital instructional material </a:t>
            </a:r>
            <a:r>
              <a:rPr lang="en-US" sz="2000" dirty="0">
                <a:solidFill>
                  <a:srgbClr val="161893"/>
                </a:solidFill>
                <a:latin typeface="+mn-lt"/>
              </a:rPr>
              <a:t>– Used for material that is distributed to students in a digital format rather than print. </a:t>
            </a:r>
          </a:p>
          <a:p>
            <a:pPr lvl="1">
              <a:buNone/>
            </a:pPr>
            <a:endParaRPr lang="en-US" sz="2000" b="1" dirty="0">
              <a:solidFill>
                <a:srgbClr val="161893"/>
              </a:solidFill>
              <a:latin typeface="+mn-lt"/>
            </a:endParaRPr>
          </a:p>
          <a:p>
            <a:pPr lvl="1">
              <a:buNone/>
            </a:pPr>
            <a:r>
              <a:rPr lang="en-US" sz="2000" b="1" dirty="0">
                <a:solidFill>
                  <a:srgbClr val="161893"/>
                </a:solidFill>
                <a:latin typeface="+mn-lt"/>
              </a:rPr>
              <a:t>Other</a:t>
            </a:r>
            <a:r>
              <a:rPr lang="en-US" sz="2000" dirty="0">
                <a:solidFill>
                  <a:srgbClr val="161893"/>
                </a:solidFill>
                <a:latin typeface="+mn-lt"/>
              </a:rPr>
              <a:t> – Used for materials that do not fit into another category (for example, blackline masters). Always use “Other” for file sets that include only the student-facing pages from teacher ancillaries.</a:t>
            </a:r>
          </a:p>
          <a:p>
            <a:pPr>
              <a:buNone/>
            </a:pPr>
            <a:endParaRPr lang="en-US" sz="2000" b="1" dirty="0">
              <a:solidFill>
                <a:srgbClr val="161893"/>
              </a:solidFill>
              <a:latin typeface="+mn-lt"/>
            </a:endParaRPr>
          </a:p>
          <a:p>
            <a:pPr>
              <a:buNone/>
            </a:pPr>
            <a:r>
              <a:rPr lang="en-US" sz="2000" b="1" dirty="0">
                <a:solidFill>
                  <a:srgbClr val="161893"/>
                </a:solidFill>
                <a:latin typeface="+mn-lt"/>
              </a:rPr>
              <a:t>Example:   </a:t>
            </a:r>
            <a:r>
              <a:rPr lang="en-US" sz="2000" dirty="0">
                <a:solidFill>
                  <a:srgbClr val="444444"/>
                </a:solidFill>
                <a:latin typeface="+mn-lt"/>
              </a:rPr>
              <a:t>&lt;</a:t>
            </a:r>
            <a:r>
              <a:rPr lang="en-US" sz="2000" b="1" dirty="0">
                <a:solidFill>
                  <a:srgbClr val="1D7230"/>
                </a:solidFill>
                <a:latin typeface="+mn-lt"/>
              </a:rPr>
              <a:t>meta</a:t>
            </a:r>
            <a:r>
              <a:rPr lang="en-US" sz="2000" dirty="0">
                <a:solidFill>
                  <a:srgbClr val="444444"/>
                </a:solidFill>
                <a:latin typeface="+mn-lt"/>
              </a:rPr>
              <a:t> </a:t>
            </a:r>
            <a:r>
              <a:rPr lang="en-US" sz="2000" dirty="0">
                <a:solidFill>
                  <a:srgbClr val="6F42C1"/>
                </a:solidFill>
                <a:latin typeface="+mn-lt"/>
              </a:rPr>
              <a:t>name</a:t>
            </a:r>
            <a:r>
              <a:rPr lang="en-US" sz="2000" dirty="0">
                <a:solidFill>
                  <a:srgbClr val="444444"/>
                </a:solidFill>
                <a:latin typeface="+mn-lt"/>
              </a:rPr>
              <a:t>=</a:t>
            </a:r>
            <a:r>
              <a:rPr lang="en-US" sz="2000" dirty="0">
                <a:solidFill>
                  <a:srgbClr val="880000"/>
                </a:solidFill>
                <a:latin typeface="+mn-lt"/>
              </a:rPr>
              <a:t>"</a:t>
            </a:r>
            <a:r>
              <a:rPr lang="en-US" sz="2000" dirty="0" err="1">
                <a:solidFill>
                  <a:srgbClr val="880000"/>
                </a:solidFill>
                <a:latin typeface="+mn-lt"/>
              </a:rPr>
              <a:t>DCTERMS.description.note</a:t>
            </a:r>
            <a:r>
              <a:rPr lang="en-US" sz="2000" dirty="0">
                <a:solidFill>
                  <a:srgbClr val="880000"/>
                </a:solidFill>
                <a:latin typeface="+mn-lt"/>
              </a:rPr>
              <a:t>"</a:t>
            </a:r>
            <a:r>
              <a:rPr lang="en-US" sz="2000" dirty="0">
                <a:solidFill>
                  <a:srgbClr val="444444"/>
                </a:solidFill>
                <a:latin typeface="+mn-lt"/>
              </a:rPr>
              <a:t> </a:t>
            </a:r>
            <a:r>
              <a:rPr lang="en-US" sz="2000" dirty="0">
                <a:solidFill>
                  <a:srgbClr val="6F42C1"/>
                </a:solidFill>
                <a:latin typeface="+mn-lt"/>
              </a:rPr>
              <a:t>content</a:t>
            </a:r>
            <a:r>
              <a:rPr lang="en-US" sz="2000" dirty="0">
                <a:solidFill>
                  <a:srgbClr val="444444"/>
                </a:solidFill>
                <a:latin typeface="+mn-lt"/>
              </a:rPr>
              <a:t>=</a:t>
            </a:r>
            <a:r>
              <a:rPr lang="en-US" sz="2000" dirty="0">
                <a:solidFill>
                  <a:srgbClr val="880000"/>
                </a:solidFill>
                <a:latin typeface="+mn-lt"/>
              </a:rPr>
              <a:t>"Textbook"</a:t>
            </a:r>
            <a:r>
              <a:rPr lang="en-US" sz="2000" dirty="0">
                <a:solidFill>
                  <a:srgbClr val="444444"/>
                </a:solidFill>
                <a:latin typeface="+mn-lt"/>
              </a:rPr>
              <a:t>/&gt;</a:t>
            </a:r>
            <a:endParaRPr lang="en-US" sz="2000" dirty="0">
              <a:solidFill>
                <a:srgbClr val="F1F1F1"/>
              </a:solidFill>
              <a:latin typeface="+mn-lt"/>
            </a:endParaRPr>
          </a:p>
        </p:txBody>
      </p:sp>
    </p:spTree>
    <p:extLst>
      <p:ext uri="{BB962C8B-B14F-4D97-AF65-F5344CB8AC3E}">
        <p14:creationId xmlns:p14="http://schemas.microsoft.com/office/powerpoint/2010/main" val="586342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841F2-0E01-B91A-2B64-61AB343673D3}"/>
              </a:ext>
            </a:extLst>
          </p:cNvPr>
          <p:cNvSpPr>
            <a:spLocks noGrp="1"/>
          </p:cNvSpPr>
          <p:nvPr>
            <p:ph type="title"/>
          </p:nvPr>
        </p:nvSpPr>
        <p:spPr/>
        <p:txBody>
          <a:bodyPr/>
          <a:lstStyle/>
          <a:p>
            <a:r>
              <a:rPr lang="en-US" dirty="0"/>
              <a:t>Copyright Date</a:t>
            </a:r>
          </a:p>
        </p:txBody>
      </p:sp>
      <p:sp>
        <p:nvSpPr>
          <p:cNvPr id="3" name="Content Placeholder 2">
            <a:extLst>
              <a:ext uri="{FF2B5EF4-FFF2-40B4-BE49-F238E27FC236}">
                <a16:creationId xmlns:a16="http://schemas.microsoft.com/office/drawing/2014/main" id="{EF89FACA-8E85-4C51-3BBC-A06AFA585FDD}"/>
              </a:ext>
            </a:extLst>
          </p:cNvPr>
          <p:cNvSpPr>
            <a:spLocks noGrp="1"/>
          </p:cNvSpPr>
          <p:nvPr>
            <p:ph idx="1"/>
          </p:nvPr>
        </p:nvSpPr>
        <p:spPr/>
        <p:txBody>
          <a:bodyPr>
            <a:normAutofit/>
          </a:bodyPr>
          <a:lstStyle/>
          <a:p>
            <a:pPr algn="l">
              <a:buFont typeface="Arial" panose="020B0604020202020204" pitchFamily="34" charset="0"/>
              <a:buChar char="•"/>
            </a:pPr>
            <a:r>
              <a:rPr lang="en-US" b="0" i="0" dirty="0">
                <a:effectLst/>
              </a:rPr>
              <a:t>This element reflects the copyright date of the print book.</a:t>
            </a:r>
          </a:p>
          <a:p>
            <a:pPr algn="l">
              <a:buFont typeface="Arial" panose="020B0604020202020204" pitchFamily="34" charset="0"/>
              <a:buChar char="•"/>
            </a:pPr>
            <a:r>
              <a:rPr lang="en-US" b="0" i="0" dirty="0">
                <a:effectLst/>
              </a:rPr>
              <a:t>If the copyright statement includes more than one date, use the most recent.</a:t>
            </a:r>
          </a:p>
          <a:p>
            <a:pPr algn="l">
              <a:buFont typeface="Arial" panose="020B0604020202020204" pitchFamily="34" charset="0"/>
              <a:buChar char="•"/>
            </a:pPr>
            <a:r>
              <a:rPr lang="en-US" b="0" i="0" dirty="0">
                <a:effectLst/>
              </a:rPr>
              <a:t>If no copyright date is found on the print book and the publisher has not supplied a date, please use the publication year.</a:t>
            </a:r>
          </a:p>
          <a:p>
            <a:pPr algn="l">
              <a:buNone/>
            </a:pPr>
            <a:endParaRPr lang="en-US" b="1" i="0" dirty="0">
              <a:effectLst/>
            </a:endParaRPr>
          </a:p>
          <a:p>
            <a:pPr algn="l">
              <a:buNone/>
            </a:pPr>
            <a:r>
              <a:rPr lang="en-US" b="1" i="0" dirty="0">
                <a:effectLst/>
              </a:rPr>
              <a:t>Example:</a:t>
            </a:r>
            <a:endParaRPr lang="en-US" b="0" i="0" dirty="0">
              <a:effectLst/>
            </a:endParaRPr>
          </a:p>
          <a:p>
            <a:pPr algn="l">
              <a:spcBef>
                <a:spcPts val="2400"/>
              </a:spcBef>
              <a:spcAft>
                <a:spcPts val="2400"/>
              </a:spcAft>
              <a:buNone/>
            </a:pPr>
            <a:r>
              <a:rPr lang="en-US" b="0" i="0" dirty="0">
                <a:solidFill>
                  <a:srgbClr val="444444"/>
                </a:solidFill>
                <a:effectLst/>
                <a:latin typeface="inherit"/>
              </a:rPr>
              <a:t>&lt;</a:t>
            </a:r>
            <a:r>
              <a:rPr lang="en-US" b="1" i="0" dirty="0">
                <a:solidFill>
                  <a:srgbClr val="1D7230"/>
                </a:solidFill>
                <a:effectLst/>
                <a:latin typeface="inherit"/>
              </a:rPr>
              <a:t>meta</a:t>
            </a:r>
            <a:r>
              <a:rPr lang="en-US" b="0" i="0" dirty="0">
                <a:solidFill>
                  <a:srgbClr val="444444"/>
                </a:solidFill>
                <a:effectLst/>
                <a:latin typeface="inherit"/>
              </a:rPr>
              <a:t> </a:t>
            </a:r>
            <a:r>
              <a:rPr lang="en-US" b="0" i="0" dirty="0">
                <a:solidFill>
                  <a:srgbClr val="6F42C1"/>
                </a:solidFill>
                <a:effectLst/>
                <a:latin typeface="inherit"/>
              </a:rPr>
              <a:t>name</a:t>
            </a:r>
            <a:r>
              <a:rPr lang="en-US" b="0" i="0" dirty="0">
                <a:solidFill>
                  <a:srgbClr val="444444"/>
                </a:solidFill>
                <a:effectLst/>
                <a:latin typeface="inherit"/>
              </a:rPr>
              <a:t>=</a:t>
            </a:r>
            <a:r>
              <a:rPr lang="en-US" b="0" i="0" dirty="0">
                <a:solidFill>
                  <a:srgbClr val="880000"/>
                </a:solidFill>
                <a:effectLst/>
                <a:latin typeface="inherit"/>
              </a:rPr>
              <a:t>"</a:t>
            </a:r>
            <a:r>
              <a:rPr lang="en-US" b="0" i="0" dirty="0" err="1">
                <a:solidFill>
                  <a:srgbClr val="880000"/>
                </a:solidFill>
                <a:effectLst/>
                <a:latin typeface="inherit"/>
              </a:rPr>
              <a:t>DCTERMS.date.dateCopyrighted</a:t>
            </a:r>
            <a:r>
              <a:rPr lang="en-US" b="0" i="0" dirty="0">
                <a:solidFill>
                  <a:srgbClr val="880000"/>
                </a:solidFill>
                <a:effectLst/>
                <a:latin typeface="inherit"/>
              </a:rPr>
              <a:t>"</a:t>
            </a:r>
            <a:r>
              <a:rPr lang="en-US" b="0" i="0" dirty="0">
                <a:solidFill>
                  <a:srgbClr val="444444"/>
                </a:solidFill>
                <a:effectLst/>
                <a:latin typeface="inherit"/>
              </a:rPr>
              <a:t> </a:t>
            </a:r>
            <a:r>
              <a:rPr lang="en-US" b="0" i="0" dirty="0">
                <a:solidFill>
                  <a:srgbClr val="6F42C1"/>
                </a:solidFill>
                <a:effectLst/>
                <a:latin typeface="inherit"/>
              </a:rPr>
              <a:t>content</a:t>
            </a:r>
            <a:r>
              <a:rPr lang="en-US" b="0" i="0" dirty="0">
                <a:solidFill>
                  <a:srgbClr val="444444"/>
                </a:solidFill>
                <a:effectLst/>
                <a:latin typeface="inherit"/>
              </a:rPr>
              <a:t>=</a:t>
            </a:r>
            <a:r>
              <a:rPr lang="en-US" b="0" i="0" dirty="0">
                <a:solidFill>
                  <a:srgbClr val="880000"/>
                </a:solidFill>
                <a:effectLst/>
                <a:latin typeface="inherit"/>
              </a:rPr>
              <a:t>"2026"</a:t>
            </a:r>
            <a:r>
              <a:rPr lang="en-US" b="0" i="0" dirty="0">
                <a:solidFill>
                  <a:srgbClr val="444444"/>
                </a:solidFill>
                <a:effectLst/>
                <a:latin typeface="inherit"/>
              </a:rPr>
              <a:t>/&gt;</a:t>
            </a:r>
            <a:endParaRPr lang="en-US" b="0" i="0" dirty="0">
              <a:solidFill>
                <a:srgbClr val="F1F1F1"/>
              </a:solidFill>
              <a:effectLst/>
              <a:latin typeface="ui-monospace"/>
            </a:endParaRPr>
          </a:p>
          <a:p>
            <a:endParaRPr lang="en-US" dirty="0"/>
          </a:p>
        </p:txBody>
      </p:sp>
    </p:spTree>
    <p:extLst>
      <p:ext uri="{BB962C8B-B14F-4D97-AF65-F5344CB8AC3E}">
        <p14:creationId xmlns:p14="http://schemas.microsoft.com/office/powerpoint/2010/main" val="3358367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5B055-4BBD-1C01-55B6-F93C3D30824D}"/>
              </a:ext>
            </a:extLst>
          </p:cNvPr>
          <p:cNvSpPr>
            <a:spLocks noGrp="1"/>
          </p:cNvSpPr>
          <p:nvPr>
            <p:ph type="title"/>
          </p:nvPr>
        </p:nvSpPr>
        <p:spPr/>
        <p:txBody>
          <a:bodyPr/>
          <a:lstStyle/>
          <a:p>
            <a:r>
              <a:rPr lang="en-US" dirty="0"/>
              <a:t>Creator</a:t>
            </a:r>
          </a:p>
        </p:txBody>
      </p:sp>
      <p:sp>
        <p:nvSpPr>
          <p:cNvPr id="4" name="Rectangle 1">
            <a:extLst>
              <a:ext uri="{FF2B5EF4-FFF2-40B4-BE49-F238E27FC236}">
                <a16:creationId xmlns:a16="http://schemas.microsoft.com/office/drawing/2014/main" id="{FB88E2CD-99A6-C0DC-1C80-ABAFDFFCFE41}"/>
              </a:ext>
            </a:extLst>
          </p:cNvPr>
          <p:cNvSpPr>
            <a:spLocks noGrp="1" noChangeArrowheads="1"/>
          </p:cNvSpPr>
          <p:nvPr>
            <p:ph idx="1"/>
          </p:nvPr>
        </p:nvSpPr>
        <p:spPr bwMode="auto">
          <a:xfrm>
            <a:off x="838200" y="1487854"/>
            <a:ext cx="10744200" cy="5026888"/>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l" defTabSz="914400" rtl="0" eaLnBrk="0" fontAlgn="base" latinLnBrk="0" hangingPunct="0">
              <a:lnSpc>
                <a:spcPct val="100000"/>
              </a:lnSpc>
              <a:spcBef>
                <a:spcPct val="0"/>
              </a:spcBef>
              <a:spcAft>
                <a:spcPct val="0"/>
              </a:spcAft>
              <a:buClrTx/>
              <a:buSzTx/>
              <a:tabLst/>
            </a:pPr>
            <a:r>
              <a:rPr kumimoji="0" lang="en-US" altLang="en-US" sz="2500" b="0" i="0" u="none" strike="noStrike" cap="none" normalizeH="0" baseline="0" dirty="0">
                <a:ln>
                  <a:noFill/>
                </a:ln>
                <a:solidFill>
                  <a:srgbClr val="161893"/>
                </a:solidFill>
                <a:effectLst/>
                <a:latin typeface="+mn-lt"/>
              </a:rPr>
              <a:t>The Creator element is used to capture the authors, editors, or illustrators credited on the title page of the print book – or on the cover, if there is no title page. </a:t>
            </a:r>
          </a:p>
          <a:p>
            <a:pPr marR="0" lvl="0" algn="l" defTabSz="914400" rtl="0" eaLnBrk="0" fontAlgn="base" latinLnBrk="0" hangingPunct="0">
              <a:lnSpc>
                <a:spcPct val="100000"/>
              </a:lnSpc>
              <a:spcBef>
                <a:spcPct val="0"/>
              </a:spcBef>
              <a:spcAft>
                <a:spcPct val="0"/>
              </a:spcAft>
              <a:buClrTx/>
              <a:buSzTx/>
              <a:tabLst/>
            </a:pPr>
            <a:r>
              <a:rPr lang="en-US" altLang="en-US" sz="2500" dirty="0">
                <a:solidFill>
                  <a:srgbClr val="161893"/>
                </a:solidFill>
                <a:latin typeface="+mn-lt"/>
              </a:rPr>
              <a:t>Be sure to use the correct role attribute in the OPF (i.e., author, editor, or illustrator). </a:t>
            </a:r>
            <a:endParaRPr kumimoji="0" lang="en-US" altLang="en-US" sz="2500" b="0" i="0" u="none" strike="noStrike" cap="none" normalizeH="0" baseline="0" dirty="0">
              <a:ln>
                <a:noFill/>
              </a:ln>
              <a:solidFill>
                <a:srgbClr val="161893"/>
              </a:solidFill>
              <a:effectLst/>
              <a:latin typeface="+mn-lt"/>
            </a:endParaRPr>
          </a:p>
          <a:p>
            <a:pPr marR="0" lvl="0" algn="l" defTabSz="914400" rtl="0" eaLnBrk="0" fontAlgn="base" latinLnBrk="0" hangingPunct="0">
              <a:lnSpc>
                <a:spcPct val="100000"/>
              </a:lnSpc>
              <a:spcBef>
                <a:spcPct val="0"/>
              </a:spcBef>
              <a:spcAft>
                <a:spcPct val="0"/>
              </a:spcAft>
              <a:buClrTx/>
              <a:buSzTx/>
              <a:tabLst/>
            </a:pPr>
            <a:r>
              <a:rPr kumimoji="0" lang="en-US" altLang="en-US" sz="2500" b="0" i="0" u="none" strike="noStrike" cap="none" normalizeH="0" baseline="0" dirty="0">
                <a:ln>
                  <a:noFill/>
                </a:ln>
                <a:solidFill>
                  <a:srgbClr val="161893"/>
                </a:solidFill>
                <a:effectLst/>
                <a:latin typeface="+mn-lt"/>
              </a:rPr>
              <a:t>Enter the name </a:t>
            </a:r>
            <a:r>
              <a:rPr lang="en-US" altLang="en-US" sz="2500" dirty="0">
                <a:solidFill>
                  <a:srgbClr val="161893"/>
                </a:solidFill>
                <a:latin typeface="+mn-lt"/>
              </a:rPr>
              <a:t>as is appears on the book, but </a:t>
            </a:r>
            <a:r>
              <a:rPr kumimoji="0" lang="en-US" altLang="en-US" sz="2500" b="1" i="0" u="none" strike="noStrike" cap="none" normalizeH="0" baseline="0" dirty="0">
                <a:ln>
                  <a:noFill/>
                </a:ln>
                <a:solidFill>
                  <a:srgbClr val="161893"/>
                </a:solidFill>
                <a:effectLst/>
                <a:latin typeface="+mn-lt"/>
              </a:rPr>
              <a:t>do not</a:t>
            </a:r>
            <a:r>
              <a:rPr kumimoji="0" lang="en-US" altLang="en-US" sz="2500" b="0" i="0" u="none" strike="noStrike" cap="none" normalizeH="0" baseline="0" dirty="0">
                <a:ln>
                  <a:noFill/>
                </a:ln>
                <a:solidFill>
                  <a:srgbClr val="161893"/>
                </a:solidFill>
                <a:effectLst/>
                <a:latin typeface="+mn-lt"/>
              </a:rPr>
              <a:t> include academic titles or credentials – or attribution phrases.</a:t>
            </a:r>
          </a:p>
          <a:p>
            <a:pPr marR="0" lvl="0" algn="l" defTabSz="914400" rtl="0" eaLnBrk="0" fontAlgn="base" latinLnBrk="0" hangingPunct="0">
              <a:lnSpc>
                <a:spcPct val="100000"/>
              </a:lnSpc>
              <a:spcBef>
                <a:spcPct val="0"/>
              </a:spcBef>
              <a:spcAft>
                <a:spcPct val="0"/>
              </a:spcAft>
              <a:buClrTx/>
              <a:buSzTx/>
              <a:tabLst/>
            </a:pPr>
            <a:r>
              <a:rPr kumimoji="0" lang="en-US" altLang="en-US" sz="2500" b="0" i="0" u="none" strike="noStrike" cap="none" normalizeH="0" baseline="0" dirty="0">
                <a:ln>
                  <a:noFill/>
                </a:ln>
                <a:solidFill>
                  <a:srgbClr val="161893"/>
                </a:solidFill>
                <a:effectLst/>
                <a:latin typeface="+mn-lt"/>
              </a:rPr>
              <a:t>You may include as many creators as are credited on the print book title page, but you must include at least the first three.</a:t>
            </a:r>
          </a:p>
          <a:p>
            <a:pPr lvl="0">
              <a:lnSpc>
                <a:spcPct val="100000"/>
              </a:lnSpc>
            </a:pPr>
            <a:r>
              <a:rPr lang="en-US" altLang="en-US" sz="2500" dirty="0">
                <a:solidFill>
                  <a:srgbClr val="161893"/>
                </a:solidFill>
              </a:rPr>
              <a:t>If no author, editor, or illustrator appears on the title page, you can leave the element empty. (This is okay!)</a:t>
            </a:r>
            <a:endParaRPr kumimoji="0" lang="en-US" altLang="en-US" sz="2500" b="1" i="0" u="none" strike="noStrike" cap="none" normalizeH="0" baseline="0" dirty="0">
              <a:ln>
                <a:noFill/>
              </a:ln>
              <a:solidFill>
                <a:srgbClr val="161893"/>
              </a:solidFill>
              <a:effectLst/>
              <a:latin typeface="+mn-lt"/>
            </a:endParaRPr>
          </a:p>
          <a:p>
            <a:pPr marR="0" lvl="0" algn="l" defTabSz="914400" rtl="0" eaLnBrk="0" fontAlgn="base" latinLnBrk="0" hangingPunct="0">
              <a:lnSpc>
                <a:spcPct val="100000"/>
              </a:lnSpc>
              <a:spcBef>
                <a:spcPct val="0"/>
              </a:spcBef>
              <a:spcAft>
                <a:spcPct val="0"/>
              </a:spcAft>
              <a:buClrTx/>
              <a:buSzTx/>
              <a:tabLst/>
            </a:pPr>
            <a:r>
              <a:rPr kumimoji="0" lang="en-US" altLang="en-US" sz="2500" b="1" i="0" u="none" strike="noStrike" cap="none" normalizeH="0" baseline="0" dirty="0">
                <a:ln>
                  <a:noFill/>
                </a:ln>
                <a:solidFill>
                  <a:srgbClr val="161893"/>
                </a:solidFill>
                <a:effectLst/>
                <a:latin typeface="+mn-lt"/>
              </a:rPr>
              <a:t>Please do not</a:t>
            </a:r>
            <a:r>
              <a:rPr kumimoji="0" lang="en-US" altLang="en-US" sz="2500" b="0" i="0" u="none" strike="noStrike" cap="none" normalizeH="0" baseline="0" dirty="0">
                <a:ln>
                  <a:noFill/>
                </a:ln>
                <a:solidFill>
                  <a:srgbClr val="161893"/>
                </a:solidFill>
                <a:effectLst/>
                <a:latin typeface="+mn-lt"/>
              </a:rPr>
              <a:t> use the Creator element to repeat the publisher metadata.</a:t>
            </a:r>
          </a:p>
        </p:txBody>
      </p:sp>
    </p:spTree>
    <p:extLst>
      <p:ext uri="{BB962C8B-B14F-4D97-AF65-F5344CB8AC3E}">
        <p14:creationId xmlns:p14="http://schemas.microsoft.com/office/powerpoint/2010/main" val="433428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4FF9D-8E20-76D0-9A31-AFD119CE26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6FC472-8CA8-222F-C155-C880855BD871}"/>
              </a:ext>
            </a:extLst>
          </p:cNvPr>
          <p:cNvSpPr>
            <a:spLocks noGrp="1"/>
          </p:cNvSpPr>
          <p:nvPr>
            <p:ph type="title"/>
          </p:nvPr>
        </p:nvSpPr>
        <p:spPr/>
        <p:txBody>
          <a:bodyPr/>
          <a:lstStyle/>
          <a:p>
            <a:r>
              <a:rPr lang="en-US" dirty="0"/>
              <a:t>Creator Examples</a:t>
            </a:r>
          </a:p>
        </p:txBody>
      </p:sp>
      <p:sp>
        <p:nvSpPr>
          <p:cNvPr id="4" name="Rectangle 1">
            <a:extLst>
              <a:ext uri="{FF2B5EF4-FFF2-40B4-BE49-F238E27FC236}">
                <a16:creationId xmlns:a16="http://schemas.microsoft.com/office/drawing/2014/main" id="{246CB0A2-A00E-6886-B4E0-7F5C1CDA25DB}"/>
              </a:ext>
            </a:extLst>
          </p:cNvPr>
          <p:cNvSpPr>
            <a:spLocks noGrp="1" noChangeArrowheads="1"/>
          </p:cNvSpPr>
          <p:nvPr>
            <p:ph idx="1"/>
          </p:nvPr>
        </p:nvSpPr>
        <p:spPr bwMode="auto">
          <a:xfrm>
            <a:off x="838200" y="1426299"/>
            <a:ext cx="10744200" cy="5149999"/>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b="1" i="0" u="none" strike="noStrike" cap="none" normalizeH="0" baseline="0" dirty="0">
                <a:ln>
                  <a:noFill/>
                </a:ln>
                <a:solidFill>
                  <a:srgbClr val="161893"/>
                </a:solidFill>
                <a:effectLst/>
                <a:latin typeface="+mn-lt"/>
              </a:rPr>
              <a:t>Example 1:</a:t>
            </a:r>
            <a:endParaRPr kumimoji="0" lang="en-US" altLang="en-US" b="0" i="0" u="none" strike="noStrike" cap="none" normalizeH="0" baseline="0" dirty="0">
              <a:ln>
                <a:noFill/>
              </a:ln>
              <a:solidFill>
                <a:srgbClr val="161893"/>
              </a:solidFill>
              <a:effectLst/>
              <a:latin typeface="+mn-lt"/>
            </a:endParaRPr>
          </a:p>
          <a:p>
            <a:pPr marL="457200" lvl="1" indent="0">
              <a:lnSpc>
                <a:spcPct val="100000"/>
              </a:lnSpc>
              <a:buNone/>
            </a:pPr>
            <a:r>
              <a:rPr kumimoji="0" lang="en-US" altLang="en-US" sz="2800" b="0" i="0" u="none" strike="noStrike" cap="none" normalizeH="0" baseline="0" dirty="0">
                <a:ln>
                  <a:noFill/>
                </a:ln>
                <a:solidFill>
                  <a:srgbClr val="161893"/>
                </a:solidFill>
                <a:effectLst/>
                <a:latin typeface="+mn-lt"/>
              </a:rPr>
              <a:t>Book shows: </a:t>
            </a:r>
            <a:r>
              <a:rPr kumimoji="0" lang="en-US" altLang="en-US" sz="2800" b="0" i="0" u="none" strike="noStrike" cap="none" normalizeH="0" baseline="0" dirty="0">
                <a:ln>
                  <a:noFill/>
                </a:ln>
                <a:solidFill>
                  <a:srgbClr val="161893"/>
                </a:solidFill>
                <a:effectLst/>
                <a:highlight>
                  <a:srgbClr val="FFFF00"/>
                </a:highlight>
                <a:latin typeface="+mn-lt"/>
              </a:rPr>
              <a:t>By Paul Smith, Ph. D. and Amy Jordan, M.A. </a:t>
            </a:r>
          </a:p>
          <a:p>
            <a:pPr marL="457200" lvl="1" indent="0">
              <a:lnSpc>
                <a:spcPct val="100000"/>
              </a:lnSpc>
              <a:buNone/>
            </a:pPr>
            <a:r>
              <a:rPr kumimoji="0" lang="en-US" altLang="en-US" sz="2800" b="0" i="0" u="none" strike="noStrike" cap="none" normalizeH="0" baseline="0" dirty="0">
                <a:ln>
                  <a:noFill/>
                </a:ln>
                <a:solidFill>
                  <a:srgbClr val="161893"/>
                </a:solidFill>
                <a:effectLst/>
                <a:highlight>
                  <a:srgbClr val="FFFF00"/>
                </a:highlight>
                <a:latin typeface="+mn-lt"/>
              </a:rPr>
              <a:t>Edited by Alex Andrews</a:t>
            </a:r>
          </a:p>
          <a:p>
            <a:pPr marL="457200" lvl="1" indent="0">
              <a:lnSpc>
                <a:spcPct val="100000"/>
              </a:lnSpc>
              <a:buNone/>
            </a:pPr>
            <a:r>
              <a:rPr kumimoji="0" lang="en-US" altLang="en-US" sz="2600" b="1" i="0" u="none" strike="noStrike" cap="none" normalizeH="0" baseline="0" dirty="0">
                <a:ln>
                  <a:noFill/>
                </a:ln>
                <a:solidFill>
                  <a:srgbClr val="161893"/>
                </a:solidFill>
                <a:effectLst/>
                <a:latin typeface="+mn-lt"/>
              </a:rPr>
              <a:t>OPF:</a:t>
            </a:r>
            <a:endParaRPr kumimoji="0" lang="en-US" altLang="en-US" sz="2600" b="0" i="0" u="none" strike="noStrike" cap="none" normalizeH="0" baseline="0" dirty="0">
              <a:ln>
                <a:noFill/>
              </a:ln>
              <a:solidFill>
                <a:srgbClr val="161893"/>
              </a:solidFill>
              <a:effectLst/>
              <a:latin typeface="+mn-lt"/>
            </a:endParaRPr>
          </a:p>
          <a:p>
            <a:pPr marL="914400" lvl="2" indent="0">
              <a:lnSpc>
                <a:spcPct val="100000"/>
              </a:lnSpc>
              <a:buNone/>
            </a:pPr>
            <a:r>
              <a:rPr kumimoji="0" lang="en-US" altLang="en-US" sz="2200" b="0" i="0" u="none" strike="noStrike" cap="none" normalizeH="0" baseline="0" dirty="0">
                <a:ln>
                  <a:noFill/>
                </a:ln>
                <a:solidFill>
                  <a:srgbClr val="444444"/>
                </a:solidFill>
                <a:effectLst/>
                <a:latin typeface="+mn-lt"/>
              </a:rPr>
              <a:t>&lt;</a:t>
            </a:r>
            <a:r>
              <a:rPr kumimoji="0" lang="en-US" altLang="en-US" sz="2200" b="1" i="0" u="none" strike="noStrike" cap="none" normalizeH="0" baseline="0" dirty="0" err="1">
                <a:ln>
                  <a:noFill/>
                </a:ln>
                <a:solidFill>
                  <a:srgbClr val="1D7230"/>
                </a:solidFill>
                <a:effectLst/>
                <a:latin typeface="+mn-lt"/>
              </a:rPr>
              <a:t>dc:Creator</a:t>
            </a:r>
            <a:r>
              <a:rPr kumimoji="0" lang="en-US" altLang="en-US" sz="2200" b="0" i="0" u="none" strike="noStrike" cap="none" normalizeH="0" baseline="0" dirty="0">
                <a:ln>
                  <a:noFill/>
                </a:ln>
                <a:solidFill>
                  <a:srgbClr val="444444"/>
                </a:solidFill>
                <a:effectLst/>
                <a:latin typeface="+mn-lt"/>
              </a:rPr>
              <a:t> </a:t>
            </a:r>
            <a:r>
              <a:rPr kumimoji="0" lang="en-US" altLang="en-US" sz="2200" b="0" i="0" u="none" strike="noStrike" cap="none" normalizeH="0" baseline="0" dirty="0">
                <a:ln>
                  <a:noFill/>
                </a:ln>
                <a:solidFill>
                  <a:srgbClr val="6F42C1"/>
                </a:solidFill>
                <a:effectLst/>
                <a:latin typeface="+mn-lt"/>
              </a:rPr>
              <a:t>role</a:t>
            </a:r>
            <a:r>
              <a:rPr kumimoji="0" lang="en-US" altLang="en-US" sz="2200" b="0" i="0" u="none" strike="noStrike" cap="none" normalizeH="0" baseline="0" dirty="0">
                <a:ln>
                  <a:noFill/>
                </a:ln>
                <a:solidFill>
                  <a:srgbClr val="444444"/>
                </a:solidFill>
                <a:effectLst/>
                <a:latin typeface="+mn-lt"/>
              </a:rPr>
              <a:t>=</a:t>
            </a:r>
            <a:r>
              <a:rPr kumimoji="0" lang="en-US" altLang="en-US" sz="2200" b="0" i="0" u="none" strike="noStrike" cap="none" normalizeH="0" baseline="0" dirty="0">
                <a:ln>
                  <a:noFill/>
                </a:ln>
                <a:solidFill>
                  <a:srgbClr val="880000"/>
                </a:solidFill>
                <a:effectLst/>
                <a:latin typeface="+mn-lt"/>
              </a:rPr>
              <a:t>"author"</a:t>
            </a:r>
            <a:r>
              <a:rPr kumimoji="0" lang="en-US" altLang="en-US" sz="2200" b="0" i="0" u="none" strike="noStrike" cap="none" normalizeH="0" baseline="0" dirty="0">
                <a:ln>
                  <a:noFill/>
                </a:ln>
                <a:solidFill>
                  <a:srgbClr val="444444"/>
                </a:solidFill>
                <a:effectLst/>
                <a:latin typeface="+mn-lt"/>
              </a:rPr>
              <a:t>&gt;Paul Smith&lt;/</a:t>
            </a:r>
            <a:r>
              <a:rPr kumimoji="0" lang="en-US" altLang="en-US" sz="2200" b="1" i="0" u="none" strike="noStrike" cap="none" normalizeH="0" baseline="0" dirty="0" err="1">
                <a:ln>
                  <a:noFill/>
                </a:ln>
                <a:solidFill>
                  <a:srgbClr val="1D7230"/>
                </a:solidFill>
                <a:effectLst/>
                <a:latin typeface="+mn-lt"/>
              </a:rPr>
              <a:t>dc:Creator</a:t>
            </a:r>
            <a:r>
              <a:rPr kumimoji="0" lang="en-US" altLang="en-US" sz="2200" b="0" i="0" u="none" strike="noStrike" cap="none" normalizeH="0" baseline="0" dirty="0">
                <a:ln>
                  <a:noFill/>
                </a:ln>
                <a:solidFill>
                  <a:srgbClr val="444444"/>
                </a:solidFill>
                <a:effectLst/>
                <a:latin typeface="+mn-lt"/>
              </a:rPr>
              <a:t>&gt; </a:t>
            </a:r>
          </a:p>
          <a:p>
            <a:pPr marL="914400" lvl="2" indent="0">
              <a:lnSpc>
                <a:spcPct val="100000"/>
              </a:lnSpc>
              <a:buNone/>
            </a:pPr>
            <a:r>
              <a:rPr kumimoji="0" lang="en-US" altLang="en-US" sz="2200" b="0" i="0" u="none" strike="noStrike" cap="none" normalizeH="0" baseline="0" dirty="0">
                <a:ln>
                  <a:noFill/>
                </a:ln>
                <a:solidFill>
                  <a:srgbClr val="444444"/>
                </a:solidFill>
                <a:effectLst/>
                <a:latin typeface="+mn-lt"/>
              </a:rPr>
              <a:t>&lt;</a:t>
            </a:r>
            <a:r>
              <a:rPr kumimoji="0" lang="en-US" altLang="en-US" sz="2200" b="1" i="0" u="none" strike="noStrike" cap="none" normalizeH="0" baseline="0" dirty="0" err="1">
                <a:ln>
                  <a:noFill/>
                </a:ln>
                <a:solidFill>
                  <a:srgbClr val="1D7230"/>
                </a:solidFill>
                <a:effectLst/>
                <a:latin typeface="+mn-lt"/>
              </a:rPr>
              <a:t>dc:Creator</a:t>
            </a:r>
            <a:r>
              <a:rPr kumimoji="0" lang="en-US" altLang="en-US" sz="2200" b="0" i="0" u="none" strike="noStrike" cap="none" normalizeH="0" baseline="0" dirty="0">
                <a:ln>
                  <a:noFill/>
                </a:ln>
                <a:solidFill>
                  <a:srgbClr val="444444"/>
                </a:solidFill>
                <a:effectLst/>
                <a:latin typeface="+mn-lt"/>
              </a:rPr>
              <a:t> </a:t>
            </a:r>
            <a:r>
              <a:rPr kumimoji="0" lang="en-US" altLang="en-US" sz="2200" b="0" i="0" u="none" strike="noStrike" cap="none" normalizeH="0" baseline="0" dirty="0">
                <a:ln>
                  <a:noFill/>
                </a:ln>
                <a:solidFill>
                  <a:srgbClr val="6F42C1"/>
                </a:solidFill>
                <a:effectLst/>
                <a:latin typeface="+mn-lt"/>
              </a:rPr>
              <a:t>role</a:t>
            </a:r>
            <a:r>
              <a:rPr kumimoji="0" lang="en-US" altLang="en-US" sz="2200" b="0" i="0" u="none" strike="noStrike" cap="none" normalizeH="0" baseline="0" dirty="0">
                <a:ln>
                  <a:noFill/>
                </a:ln>
                <a:solidFill>
                  <a:srgbClr val="444444"/>
                </a:solidFill>
                <a:effectLst/>
                <a:latin typeface="+mn-lt"/>
              </a:rPr>
              <a:t>=</a:t>
            </a:r>
            <a:r>
              <a:rPr kumimoji="0" lang="en-US" altLang="en-US" sz="2200" b="0" i="0" u="none" strike="noStrike" cap="none" normalizeH="0" baseline="0" dirty="0">
                <a:ln>
                  <a:noFill/>
                </a:ln>
                <a:solidFill>
                  <a:srgbClr val="880000"/>
                </a:solidFill>
                <a:effectLst/>
                <a:latin typeface="+mn-lt"/>
              </a:rPr>
              <a:t>"author"</a:t>
            </a:r>
            <a:r>
              <a:rPr kumimoji="0" lang="en-US" altLang="en-US" sz="2200" b="0" i="0" u="none" strike="noStrike" cap="none" normalizeH="0" baseline="0" dirty="0">
                <a:ln>
                  <a:noFill/>
                </a:ln>
                <a:solidFill>
                  <a:srgbClr val="444444"/>
                </a:solidFill>
                <a:effectLst/>
                <a:latin typeface="+mn-lt"/>
              </a:rPr>
              <a:t>&gt;Amy Jordan&lt;/</a:t>
            </a:r>
            <a:r>
              <a:rPr kumimoji="0" lang="en-US" altLang="en-US" sz="2200" b="1" i="0" u="none" strike="noStrike" cap="none" normalizeH="0" baseline="0" dirty="0" err="1">
                <a:ln>
                  <a:noFill/>
                </a:ln>
                <a:solidFill>
                  <a:srgbClr val="1D7230"/>
                </a:solidFill>
                <a:effectLst/>
                <a:latin typeface="+mn-lt"/>
              </a:rPr>
              <a:t>dc:Creator</a:t>
            </a:r>
            <a:r>
              <a:rPr kumimoji="0" lang="en-US" altLang="en-US" sz="2200" b="0" i="0" u="none" strike="noStrike" cap="none" normalizeH="0" baseline="0" dirty="0">
                <a:ln>
                  <a:noFill/>
                </a:ln>
                <a:solidFill>
                  <a:srgbClr val="444444"/>
                </a:solidFill>
                <a:effectLst/>
                <a:latin typeface="+mn-lt"/>
              </a:rPr>
              <a:t>&gt; </a:t>
            </a:r>
          </a:p>
          <a:p>
            <a:pPr marL="914400" lvl="2" indent="0">
              <a:lnSpc>
                <a:spcPct val="100000"/>
              </a:lnSpc>
              <a:buNone/>
            </a:pPr>
            <a:r>
              <a:rPr kumimoji="0" lang="en-US" altLang="en-US" sz="2200" b="0" i="0" u="none" strike="noStrike" cap="none" normalizeH="0" baseline="0" dirty="0">
                <a:ln>
                  <a:noFill/>
                </a:ln>
                <a:solidFill>
                  <a:srgbClr val="444444"/>
                </a:solidFill>
                <a:effectLst/>
                <a:latin typeface="+mn-lt"/>
              </a:rPr>
              <a:t>&lt;</a:t>
            </a:r>
            <a:r>
              <a:rPr kumimoji="0" lang="en-US" altLang="en-US" sz="2200" b="1" i="0" u="none" strike="noStrike" cap="none" normalizeH="0" baseline="0" dirty="0" err="1">
                <a:ln>
                  <a:noFill/>
                </a:ln>
                <a:solidFill>
                  <a:srgbClr val="1D7230"/>
                </a:solidFill>
                <a:effectLst/>
                <a:latin typeface="+mn-lt"/>
              </a:rPr>
              <a:t>dc:Creator</a:t>
            </a:r>
            <a:r>
              <a:rPr kumimoji="0" lang="en-US" altLang="en-US" sz="2200" b="0" i="0" u="none" strike="noStrike" cap="none" normalizeH="0" baseline="0" dirty="0">
                <a:ln>
                  <a:noFill/>
                </a:ln>
                <a:solidFill>
                  <a:srgbClr val="444444"/>
                </a:solidFill>
                <a:effectLst/>
                <a:latin typeface="+mn-lt"/>
              </a:rPr>
              <a:t> </a:t>
            </a:r>
            <a:r>
              <a:rPr kumimoji="0" lang="en-US" altLang="en-US" sz="2200" b="0" i="0" u="none" strike="noStrike" cap="none" normalizeH="0" baseline="0" dirty="0">
                <a:ln>
                  <a:noFill/>
                </a:ln>
                <a:solidFill>
                  <a:srgbClr val="6F42C1"/>
                </a:solidFill>
                <a:effectLst/>
                <a:latin typeface="+mn-lt"/>
              </a:rPr>
              <a:t>role</a:t>
            </a:r>
            <a:r>
              <a:rPr kumimoji="0" lang="en-US" altLang="en-US" sz="2200" b="0" i="0" u="none" strike="noStrike" cap="none" normalizeH="0" baseline="0" dirty="0">
                <a:ln>
                  <a:noFill/>
                </a:ln>
                <a:solidFill>
                  <a:srgbClr val="444444"/>
                </a:solidFill>
                <a:effectLst/>
                <a:latin typeface="+mn-lt"/>
              </a:rPr>
              <a:t>=</a:t>
            </a:r>
            <a:r>
              <a:rPr kumimoji="0" lang="en-US" altLang="en-US" sz="2200" b="0" i="0" u="none" strike="noStrike" cap="none" normalizeH="0" baseline="0" dirty="0">
                <a:ln>
                  <a:noFill/>
                </a:ln>
                <a:solidFill>
                  <a:srgbClr val="880000"/>
                </a:solidFill>
                <a:effectLst/>
                <a:latin typeface="+mn-lt"/>
              </a:rPr>
              <a:t>"editor"</a:t>
            </a:r>
            <a:r>
              <a:rPr kumimoji="0" lang="en-US" altLang="en-US" sz="2200" b="0" i="0" u="none" strike="noStrike" cap="none" normalizeH="0" baseline="0" dirty="0">
                <a:ln>
                  <a:noFill/>
                </a:ln>
                <a:solidFill>
                  <a:srgbClr val="444444"/>
                </a:solidFill>
                <a:effectLst/>
                <a:latin typeface="+mn-lt"/>
              </a:rPr>
              <a:t>&gt;Alex Andrews&lt;/</a:t>
            </a:r>
            <a:r>
              <a:rPr kumimoji="0" lang="en-US" altLang="en-US" sz="2200" b="1" i="0" u="none" strike="noStrike" cap="none" normalizeH="0" baseline="0" dirty="0" err="1">
                <a:ln>
                  <a:noFill/>
                </a:ln>
                <a:solidFill>
                  <a:srgbClr val="1D7230"/>
                </a:solidFill>
                <a:effectLst/>
                <a:latin typeface="+mn-lt"/>
              </a:rPr>
              <a:t>dc:Creator</a:t>
            </a:r>
            <a:r>
              <a:rPr kumimoji="0" lang="en-US" altLang="en-US" sz="2200" b="0" i="0" u="none" strike="noStrike" cap="none" normalizeH="0" baseline="0" dirty="0">
                <a:ln>
                  <a:noFill/>
                </a:ln>
                <a:solidFill>
                  <a:srgbClr val="444444"/>
                </a:solidFill>
                <a:effectLst/>
                <a:latin typeface="+mn-lt"/>
              </a:rPr>
              <a:t>&gt;</a:t>
            </a:r>
            <a:r>
              <a:rPr kumimoji="0" lang="en-US" altLang="en-US" sz="2200" b="0" i="0" u="none" strike="noStrike" cap="none" normalizeH="0" baseline="0" dirty="0">
                <a:ln>
                  <a:noFill/>
                </a:ln>
                <a:solidFill>
                  <a:srgbClr val="F1F1F1"/>
                </a:solidFill>
                <a:effectLst/>
                <a:latin typeface="+mn-lt"/>
              </a:rPr>
              <a:t>Code </a:t>
            </a:r>
            <a:r>
              <a:rPr kumimoji="0" lang="en-US" altLang="en-US" b="0" i="0" u="none" strike="noStrike" cap="none" normalizeH="0" baseline="0" dirty="0">
                <a:ln>
                  <a:noFill/>
                </a:ln>
                <a:solidFill>
                  <a:srgbClr val="F1F1F1"/>
                </a:solidFill>
                <a:effectLst/>
                <a:latin typeface="+mn-lt"/>
              </a:rPr>
              <a:t>language:</a:t>
            </a:r>
          </a:p>
          <a:p>
            <a:pPr marL="457200" lvl="1" indent="0">
              <a:lnSpc>
                <a:spcPct val="100000"/>
              </a:lnSpc>
              <a:buNone/>
            </a:pPr>
            <a:endParaRPr lang="en-US" altLang="en-US" dirty="0">
              <a:solidFill>
                <a:srgbClr val="161893"/>
              </a:solidFill>
              <a:latin typeface="+mn-lt"/>
            </a:endParaRPr>
          </a:p>
          <a:p>
            <a:pPr marL="0" indent="0">
              <a:lnSpc>
                <a:spcPct val="100000"/>
              </a:lnSpc>
              <a:buNone/>
            </a:pPr>
            <a:r>
              <a:rPr kumimoji="0" lang="en-US" altLang="en-US" b="1" i="0" u="none" strike="noStrike" cap="none" normalizeH="0" baseline="0" dirty="0">
                <a:ln>
                  <a:noFill/>
                </a:ln>
                <a:solidFill>
                  <a:srgbClr val="161893"/>
                </a:solidFill>
                <a:effectLst/>
                <a:latin typeface="+mn-lt"/>
              </a:rPr>
              <a:t>Example 2:</a:t>
            </a:r>
          </a:p>
          <a:p>
            <a:pPr marL="457200" lvl="1" indent="0">
              <a:lnSpc>
                <a:spcPct val="100000"/>
              </a:lnSpc>
              <a:buNone/>
            </a:pPr>
            <a:r>
              <a:rPr kumimoji="0" lang="en-US" altLang="en-US" sz="2800" b="0" i="0" u="none" strike="noStrike" cap="none" normalizeH="0" baseline="0" dirty="0">
                <a:ln>
                  <a:noFill/>
                </a:ln>
                <a:solidFill>
                  <a:srgbClr val="161893"/>
                </a:solidFill>
                <a:effectLst/>
                <a:latin typeface="+mn-lt"/>
              </a:rPr>
              <a:t>Book shows: </a:t>
            </a:r>
            <a:r>
              <a:rPr kumimoji="0" lang="en-US" altLang="en-US" sz="2800" b="0" i="0" u="none" strike="noStrike" cap="none" normalizeH="0" baseline="0" dirty="0">
                <a:ln>
                  <a:noFill/>
                </a:ln>
                <a:solidFill>
                  <a:srgbClr val="161893"/>
                </a:solidFill>
                <a:effectLst/>
                <a:highlight>
                  <a:srgbClr val="FFFF00"/>
                </a:highlight>
                <a:latin typeface="+mn-lt"/>
              </a:rPr>
              <a:t>Created by the Lawrence University Math Project</a:t>
            </a:r>
          </a:p>
          <a:p>
            <a:pPr marL="457200" lvl="1" indent="0">
              <a:lnSpc>
                <a:spcPct val="100000"/>
              </a:lnSpc>
              <a:buNone/>
            </a:pPr>
            <a:r>
              <a:rPr kumimoji="0" lang="en-US" altLang="en-US" sz="2600" b="1" i="0" u="none" strike="noStrike" cap="none" normalizeH="0" baseline="0" dirty="0">
                <a:ln>
                  <a:noFill/>
                </a:ln>
                <a:solidFill>
                  <a:srgbClr val="161893"/>
                </a:solidFill>
                <a:effectLst/>
                <a:latin typeface="+mn-lt"/>
              </a:rPr>
              <a:t>OPF:</a:t>
            </a:r>
            <a:endParaRPr kumimoji="0" lang="en-US" altLang="en-US" sz="2600" b="0" i="0" u="none" strike="noStrike" cap="none" normalizeH="0" baseline="0" dirty="0">
              <a:ln>
                <a:noFill/>
              </a:ln>
              <a:solidFill>
                <a:srgbClr val="161893"/>
              </a:solidFill>
              <a:effectLst/>
              <a:latin typeface="+mn-lt"/>
            </a:endParaRPr>
          </a:p>
          <a:p>
            <a:pPr marL="914400" lvl="2" indent="0">
              <a:lnSpc>
                <a:spcPct val="100000"/>
              </a:lnSpc>
              <a:buNone/>
            </a:pPr>
            <a:r>
              <a:rPr kumimoji="0" lang="en-US" altLang="en-US" sz="2200" b="0" i="0" u="none" strike="noStrike" cap="none" normalizeH="0" baseline="0" dirty="0">
                <a:ln>
                  <a:noFill/>
                </a:ln>
                <a:solidFill>
                  <a:srgbClr val="444444"/>
                </a:solidFill>
                <a:effectLst/>
                <a:latin typeface="+mn-lt"/>
              </a:rPr>
              <a:t>&lt;</a:t>
            </a:r>
            <a:r>
              <a:rPr kumimoji="0" lang="en-US" altLang="en-US" sz="2200" b="1" i="0" u="none" strike="noStrike" cap="none" normalizeH="0" baseline="0" dirty="0" err="1">
                <a:ln>
                  <a:noFill/>
                </a:ln>
                <a:solidFill>
                  <a:srgbClr val="1D7230"/>
                </a:solidFill>
                <a:effectLst/>
                <a:latin typeface="+mn-lt"/>
              </a:rPr>
              <a:t>dc:Creator</a:t>
            </a:r>
            <a:r>
              <a:rPr kumimoji="0" lang="en-US" altLang="en-US" sz="2200" b="0" i="0" u="none" strike="noStrike" cap="none" normalizeH="0" baseline="0" dirty="0">
                <a:ln>
                  <a:noFill/>
                </a:ln>
                <a:solidFill>
                  <a:srgbClr val="444444"/>
                </a:solidFill>
                <a:effectLst/>
                <a:latin typeface="+mn-lt"/>
              </a:rPr>
              <a:t> </a:t>
            </a:r>
            <a:r>
              <a:rPr kumimoji="0" lang="en-US" altLang="en-US" sz="2200" b="0" i="0" u="none" strike="noStrike" cap="none" normalizeH="0" baseline="0" dirty="0">
                <a:ln>
                  <a:noFill/>
                </a:ln>
                <a:solidFill>
                  <a:srgbClr val="6F42C1"/>
                </a:solidFill>
                <a:effectLst/>
                <a:latin typeface="+mn-lt"/>
              </a:rPr>
              <a:t>role</a:t>
            </a:r>
            <a:r>
              <a:rPr kumimoji="0" lang="en-US" altLang="en-US" sz="2200" b="0" i="0" u="none" strike="noStrike" cap="none" normalizeH="0" baseline="0" dirty="0">
                <a:ln>
                  <a:noFill/>
                </a:ln>
                <a:solidFill>
                  <a:srgbClr val="444444"/>
                </a:solidFill>
                <a:effectLst/>
                <a:latin typeface="+mn-lt"/>
              </a:rPr>
              <a:t>=</a:t>
            </a:r>
            <a:r>
              <a:rPr kumimoji="0" lang="en-US" altLang="en-US" sz="2200" b="0" i="0" u="none" strike="noStrike" cap="none" normalizeH="0" baseline="0" dirty="0">
                <a:ln>
                  <a:noFill/>
                </a:ln>
                <a:solidFill>
                  <a:srgbClr val="880000"/>
                </a:solidFill>
                <a:effectLst/>
                <a:latin typeface="+mn-lt"/>
              </a:rPr>
              <a:t>"author"</a:t>
            </a:r>
            <a:r>
              <a:rPr kumimoji="0" lang="en-US" altLang="en-US" sz="2200" b="0" i="0" u="none" strike="noStrike" cap="none" normalizeH="0" baseline="0" dirty="0">
                <a:ln>
                  <a:noFill/>
                </a:ln>
                <a:solidFill>
                  <a:srgbClr val="444444"/>
                </a:solidFill>
                <a:effectLst/>
                <a:latin typeface="+mn-lt"/>
              </a:rPr>
              <a:t>&gt;Lawrence University Math Project&lt;/</a:t>
            </a:r>
            <a:r>
              <a:rPr kumimoji="0" lang="en-US" altLang="en-US" sz="2200" b="1" i="0" u="none" strike="noStrike" cap="none" normalizeH="0" baseline="0" dirty="0" err="1">
                <a:ln>
                  <a:noFill/>
                </a:ln>
                <a:solidFill>
                  <a:srgbClr val="1D7230"/>
                </a:solidFill>
                <a:effectLst/>
                <a:latin typeface="+mn-lt"/>
              </a:rPr>
              <a:t>dc:Creator</a:t>
            </a:r>
            <a:r>
              <a:rPr kumimoji="0" lang="en-US" altLang="en-US" sz="2200" b="0" i="0" u="none" strike="noStrike" cap="none" normalizeH="0" baseline="0" dirty="0">
                <a:ln>
                  <a:noFill/>
                </a:ln>
                <a:solidFill>
                  <a:srgbClr val="444444"/>
                </a:solidFill>
                <a:effectLst/>
                <a:latin typeface="+mn-lt"/>
              </a:rPr>
              <a:t>&gt;</a:t>
            </a:r>
            <a:r>
              <a:rPr kumimoji="0" lang="en-US" altLang="en-US" sz="2200" b="0" i="0" u="none" strike="noStrike" cap="none" normalizeH="0" baseline="0" dirty="0">
                <a:ln>
                  <a:noFill/>
                </a:ln>
                <a:solidFill>
                  <a:schemeClr val="tx1"/>
                </a:solidFill>
                <a:effectLst/>
                <a:latin typeface="+mn-lt"/>
              </a:rPr>
              <a:t> </a:t>
            </a:r>
          </a:p>
        </p:txBody>
      </p:sp>
    </p:spTree>
    <p:extLst>
      <p:ext uri="{BB962C8B-B14F-4D97-AF65-F5344CB8AC3E}">
        <p14:creationId xmlns:p14="http://schemas.microsoft.com/office/powerpoint/2010/main" val="2702028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2A53D-B7E6-E205-CA54-016D5370AD4A}"/>
              </a:ext>
            </a:extLst>
          </p:cNvPr>
          <p:cNvSpPr>
            <a:spLocks noGrp="1"/>
          </p:cNvSpPr>
          <p:nvPr>
            <p:ph type="title"/>
          </p:nvPr>
        </p:nvSpPr>
        <p:spPr/>
        <p:txBody>
          <a:bodyPr/>
          <a:lstStyle/>
          <a:p>
            <a:r>
              <a:rPr lang="en-US" dirty="0"/>
              <a:t>Format</a:t>
            </a:r>
          </a:p>
        </p:txBody>
      </p:sp>
      <p:sp>
        <p:nvSpPr>
          <p:cNvPr id="3" name="Content Placeholder 2">
            <a:extLst>
              <a:ext uri="{FF2B5EF4-FFF2-40B4-BE49-F238E27FC236}">
                <a16:creationId xmlns:a16="http://schemas.microsoft.com/office/drawing/2014/main" id="{CF859AD5-AFAC-52AA-4E6E-428A3532CD9C}"/>
              </a:ext>
            </a:extLst>
          </p:cNvPr>
          <p:cNvSpPr>
            <a:spLocks noGrp="1"/>
          </p:cNvSpPr>
          <p:nvPr>
            <p:ph idx="1"/>
          </p:nvPr>
        </p:nvSpPr>
        <p:spPr/>
        <p:txBody>
          <a:bodyPr/>
          <a:lstStyle/>
          <a:p>
            <a:r>
              <a:rPr lang="en-US" dirty="0"/>
              <a:t>This element must be present in the OPF for all NIMAS file sets.</a:t>
            </a:r>
          </a:p>
          <a:p>
            <a:r>
              <a:rPr lang="en-US" dirty="0"/>
              <a:t>NIMAS 1.1 is the only format accepted by the NIMAC at this time.</a:t>
            </a:r>
          </a:p>
          <a:p>
            <a:pPr marL="0" indent="0">
              <a:buNone/>
            </a:pPr>
            <a:endParaRPr lang="en-US" dirty="0"/>
          </a:p>
          <a:p>
            <a:pPr marL="0" indent="0">
              <a:buNone/>
            </a:pPr>
            <a:r>
              <a:rPr lang="en-US" b="1" dirty="0"/>
              <a:t>Example:</a:t>
            </a:r>
          </a:p>
          <a:p>
            <a:pPr marL="0" indent="0">
              <a:buNone/>
            </a:pPr>
            <a:r>
              <a:rPr lang="en-US" b="0" i="0" dirty="0">
                <a:solidFill>
                  <a:srgbClr val="24292E"/>
                </a:solidFill>
                <a:effectLst/>
                <a:latin typeface="ui-monospace"/>
              </a:rPr>
              <a:t>&lt;</a:t>
            </a:r>
            <a:r>
              <a:rPr lang="en-US" b="1" i="0" dirty="0" err="1">
                <a:solidFill>
                  <a:srgbClr val="1D7230"/>
                </a:solidFill>
                <a:effectLst/>
                <a:latin typeface="ui-monospace"/>
              </a:rPr>
              <a:t>dc:Format</a:t>
            </a:r>
            <a:r>
              <a:rPr lang="en-US" b="0" i="0" dirty="0">
                <a:solidFill>
                  <a:srgbClr val="24292E"/>
                </a:solidFill>
                <a:effectLst/>
                <a:latin typeface="ui-monospace"/>
              </a:rPr>
              <a:t>&gt;NIMAS 1.1&lt;/</a:t>
            </a:r>
            <a:r>
              <a:rPr lang="en-US" b="1" i="0" dirty="0" err="1">
                <a:solidFill>
                  <a:srgbClr val="1D7230"/>
                </a:solidFill>
                <a:effectLst/>
                <a:latin typeface="ui-monospace"/>
              </a:rPr>
              <a:t>dc:Format</a:t>
            </a:r>
            <a:r>
              <a:rPr lang="en-US" b="0" i="0" dirty="0">
                <a:solidFill>
                  <a:srgbClr val="24292E"/>
                </a:solidFill>
                <a:effectLst/>
                <a:latin typeface="ui-monospace"/>
              </a:rPr>
              <a:t>&gt;</a:t>
            </a:r>
            <a:endParaRPr lang="en-US" dirty="0"/>
          </a:p>
        </p:txBody>
      </p:sp>
    </p:spTree>
    <p:extLst>
      <p:ext uri="{BB962C8B-B14F-4D97-AF65-F5344CB8AC3E}">
        <p14:creationId xmlns:p14="http://schemas.microsoft.com/office/powerpoint/2010/main" val="3836077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45CFA-E0F1-E85F-75B9-B7225ED5F59C}"/>
              </a:ext>
            </a:extLst>
          </p:cNvPr>
          <p:cNvSpPr>
            <a:spLocks noGrp="1"/>
          </p:cNvSpPr>
          <p:nvPr>
            <p:ph type="title"/>
          </p:nvPr>
        </p:nvSpPr>
        <p:spPr>
          <a:xfrm>
            <a:off x="621890" y="-196645"/>
            <a:ext cx="10515600" cy="1325563"/>
          </a:xfrm>
        </p:spPr>
        <p:txBody>
          <a:bodyPr/>
          <a:lstStyle/>
          <a:p>
            <a:r>
              <a:rPr lang="en-US" dirty="0"/>
              <a:t>Grade Level</a:t>
            </a:r>
          </a:p>
        </p:txBody>
      </p:sp>
      <p:sp>
        <p:nvSpPr>
          <p:cNvPr id="3" name="Content Placeholder 2">
            <a:extLst>
              <a:ext uri="{FF2B5EF4-FFF2-40B4-BE49-F238E27FC236}">
                <a16:creationId xmlns:a16="http://schemas.microsoft.com/office/drawing/2014/main" id="{89CAAE42-C100-1188-CE4F-7AEE3BAD5B10}"/>
              </a:ext>
            </a:extLst>
          </p:cNvPr>
          <p:cNvSpPr>
            <a:spLocks noGrp="1"/>
          </p:cNvSpPr>
          <p:nvPr>
            <p:ph sz="half" idx="1"/>
          </p:nvPr>
        </p:nvSpPr>
        <p:spPr>
          <a:xfrm>
            <a:off x="342900" y="953729"/>
            <a:ext cx="5192486" cy="5904271"/>
          </a:xfrm>
        </p:spPr>
        <p:txBody>
          <a:bodyPr>
            <a:normAutofit fontScale="25000" lnSpcReduction="20000"/>
          </a:bodyPr>
          <a:lstStyle/>
          <a:p>
            <a:pPr algn="l">
              <a:buFont typeface="Arial" panose="020B0604020202020204" pitchFamily="34" charset="0"/>
              <a:buChar char="•"/>
            </a:pPr>
            <a:r>
              <a:rPr lang="en-US" sz="9600" b="0" i="0" dirty="0">
                <a:effectLst/>
              </a:rPr>
              <a:t>This element can be repeated up to seven times.</a:t>
            </a:r>
          </a:p>
          <a:p>
            <a:pPr algn="l">
              <a:buFont typeface="Arial" panose="020B0604020202020204" pitchFamily="34" charset="0"/>
              <a:buChar char="•"/>
            </a:pPr>
            <a:endParaRPr lang="en-US" sz="7200" b="0" i="0" dirty="0">
              <a:effectLst/>
            </a:endParaRPr>
          </a:p>
          <a:p>
            <a:pPr algn="l">
              <a:buFont typeface="Arial" panose="020B0604020202020204" pitchFamily="34" charset="0"/>
              <a:buChar char="•"/>
            </a:pPr>
            <a:r>
              <a:rPr lang="en-US" sz="9600" b="0" i="0" dirty="0">
                <a:effectLst/>
              </a:rPr>
              <a:t>If you are not sure which grade levels apply to the book, please consult with the publisher.</a:t>
            </a:r>
          </a:p>
          <a:p>
            <a:pPr algn="l">
              <a:buFont typeface="Arial" panose="020B0604020202020204" pitchFamily="34" charset="0"/>
              <a:buChar char="•"/>
            </a:pPr>
            <a:endParaRPr lang="en-US" sz="7200" b="0" i="0" dirty="0">
              <a:effectLst/>
            </a:endParaRPr>
          </a:p>
          <a:p>
            <a:pPr algn="l">
              <a:buFont typeface="Arial" panose="020B0604020202020204" pitchFamily="34" charset="0"/>
              <a:buChar char="•"/>
            </a:pPr>
            <a:r>
              <a:rPr lang="en-US" sz="9600" b="0" i="0" dirty="0">
                <a:effectLst/>
              </a:rPr>
              <a:t>Please </a:t>
            </a:r>
            <a:r>
              <a:rPr lang="en-US" sz="9600" b="1" i="0" dirty="0">
                <a:effectLst/>
              </a:rPr>
              <a:t>choose up to seven grades </a:t>
            </a:r>
            <a:r>
              <a:rPr lang="en-US" sz="9600" b="0" i="0" dirty="0">
                <a:effectLst/>
              </a:rPr>
              <a:t>from the list below:</a:t>
            </a:r>
          </a:p>
          <a:p>
            <a:pPr marL="742950" lvl="1" indent="-285750" algn="l">
              <a:buFont typeface="Arial" panose="020B0604020202020204" pitchFamily="34" charset="0"/>
              <a:buChar char="•"/>
            </a:pPr>
            <a:r>
              <a:rPr lang="en-US" sz="9600" b="0" i="0" dirty="0">
                <a:effectLst/>
              </a:rPr>
              <a:t>Pre-Kindergarten*</a:t>
            </a:r>
          </a:p>
          <a:p>
            <a:pPr marL="742950" lvl="1" indent="-285750" algn="l">
              <a:buFont typeface="Arial" panose="020B0604020202020204" pitchFamily="34" charset="0"/>
              <a:buChar char="•"/>
            </a:pPr>
            <a:r>
              <a:rPr lang="en-US" sz="9600" b="0" i="0" dirty="0">
                <a:effectLst/>
              </a:rPr>
              <a:t>Kindergarten</a:t>
            </a:r>
          </a:p>
          <a:p>
            <a:pPr marL="742950" lvl="1" indent="-285750" algn="l">
              <a:buFont typeface="Arial" panose="020B0604020202020204" pitchFamily="34" charset="0"/>
              <a:buChar char="•"/>
            </a:pPr>
            <a:r>
              <a:rPr lang="en-US" sz="9600" b="0" i="0" dirty="0">
                <a:effectLst/>
              </a:rPr>
              <a:t>Grade 1</a:t>
            </a:r>
          </a:p>
          <a:p>
            <a:pPr marL="742950" lvl="1" indent="-285750" algn="l">
              <a:buFont typeface="Arial" panose="020B0604020202020204" pitchFamily="34" charset="0"/>
              <a:buChar char="•"/>
            </a:pPr>
            <a:r>
              <a:rPr lang="en-US" sz="9600" b="0" i="0" dirty="0">
                <a:effectLst/>
              </a:rPr>
              <a:t>Grade 2</a:t>
            </a:r>
          </a:p>
          <a:p>
            <a:pPr marL="742950" lvl="1" indent="-285750" algn="l">
              <a:buFont typeface="Arial" panose="020B0604020202020204" pitchFamily="34" charset="0"/>
              <a:buChar char="•"/>
            </a:pPr>
            <a:r>
              <a:rPr lang="en-US" sz="9600" b="0" i="0" dirty="0">
                <a:effectLst/>
              </a:rPr>
              <a:t>[ . . . ]</a:t>
            </a:r>
          </a:p>
          <a:p>
            <a:pPr marL="742950" lvl="1" indent="-285750" algn="l">
              <a:buFont typeface="Arial" panose="020B0604020202020204" pitchFamily="34" charset="0"/>
              <a:buChar char="•"/>
            </a:pPr>
            <a:r>
              <a:rPr lang="en-US" sz="9600" b="0" i="0" dirty="0">
                <a:effectLst/>
              </a:rPr>
              <a:t>Grade 12</a:t>
            </a:r>
            <a:endParaRPr lang="en-US" sz="9600" dirty="0"/>
          </a:p>
          <a:p>
            <a:pPr marL="742950" lvl="1" indent="-285750" algn="l">
              <a:buFont typeface="Arial" panose="020B0604020202020204" pitchFamily="34" charset="0"/>
              <a:buChar char="•"/>
            </a:pPr>
            <a:endParaRPr lang="en-US" sz="7200" b="0" i="0" dirty="0">
              <a:effectLst/>
            </a:endParaRPr>
          </a:p>
          <a:p>
            <a:pPr marL="0" indent="0">
              <a:buNone/>
            </a:pPr>
            <a:r>
              <a:rPr lang="en-US" sz="8000" b="0" i="0" dirty="0">
                <a:effectLst/>
              </a:rPr>
              <a:t>*The NIMAC does not ordinarily serve PreK students but occasionally receives these materials. </a:t>
            </a:r>
          </a:p>
          <a:p>
            <a:endParaRPr lang="en-US" sz="8000" dirty="0"/>
          </a:p>
        </p:txBody>
      </p:sp>
      <p:sp>
        <p:nvSpPr>
          <p:cNvPr id="4" name="Content Placeholder 3">
            <a:extLst>
              <a:ext uri="{FF2B5EF4-FFF2-40B4-BE49-F238E27FC236}">
                <a16:creationId xmlns:a16="http://schemas.microsoft.com/office/drawing/2014/main" id="{949403A1-C39D-F52A-56CE-16F74CA36463}"/>
              </a:ext>
            </a:extLst>
          </p:cNvPr>
          <p:cNvSpPr>
            <a:spLocks noGrp="1"/>
          </p:cNvSpPr>
          <p:nvPr>
            <p:ph sz="half" idx="2"/>
          </p:nvPr>
        </p:nvSpPr>
        <p:spPr>
          <a:xfrm>
            <a:off x="6096000" y="953728"/>
            <a:ext cx="5889522" cy="5267457"/>
          </a:xfrm>
          <a:ln w="15875">
            <a:solidFill>
              <a:schemeClr val="accent1"/>
            </a:solidFill>
          </a:ln>
        </p:spPr>
        <p:txBody>
          <a:bodyPr>
            <a:normAutofit fontScale="25000" lnSpcReduction="20000"/>
          </a:bodyPr>
          <a:lstStyle/>
          <a:p>
            <a:pPr>
              <a:buNone/>
            </a:pPr>
            <a:r>
              <a:rPr lang="en-US" sz="10400" b="1" dirty="0"/>
              <a:t>Example:</a:t>
            </a:r>
          </a:p>
          <a:p>
            <a:pPr>
              <a:buNone/>
            </a:pPr>
            <a:endParaRPr lang="en-US" sz="9600" dirty="0">
              <a:solidFill>
                <a:srgbClr val="0E1111"/>
              </a:solidFill>
            </a:endParaRPr>
          </a:p>
          <a:p>
            <a:pPr>
              <a:buNone/>
            </a:pPr>
            <a:r>
              <a:rPr lang="en-US" sz="9600" dirty="0">
                <a:solidFill>
                  <a:srgbClr val="0E1111"/>
                </a:solidFill>
              </a:rPr>
              <a:t>Grade metadata for a high school Algebra textbook </a:t>
            </a:r>
          </a:p>
          <a:p>
            <a:pPr>
              <a:buNone/>
            </a:pPr>
            <a:endParaRPr lang="en-US" sz="9600" dirty="0">
              <a:solidFill>
                <a:srgbClr val="0E1111"/>
              </a:solidFill>
            </a:endParaRPr>
          </a:p>
          <a:p>
            <a:pPr>
              <a:spcBef>
                <a:spcPts val="0"/>
              </a:spcBef>
              <a:spcAft>
                <a:spcPts val="1000"/>
              </a:spcAft>
              <a:buNone/>
            </a:pPr>
            <a:r>
              <a:rPr lang="en-US" sz="8800" dirty="0">
                <a:solidFill>
                  <a:srgbClr val="444444"/>
                </a:solidFill>
              </a:rPr>
              <a:t>&lt;</a:t>
            </a:r>
            <a:r>
              <a:rPr lang="en-US" sz="8800" b="1" dirty="0">
                <a:solidFill>
                  <a:srgbClr val="1D7230"/>
                </a:solidFill>
              </a:rPr>
              <a:t>meta</a:t>
            </a:r>
            <a:r>
              <a:rPr lang="en-US" sz="8800" dirty="0">
                <a:solidFill>
                  <a:srgbClr val="444444"/>
                </a:solidFill>
              </a:rPr>
              <a:t> </a:t>
            </a:r>
            <a:r>
              <a:rPr lang="en-US" sz="8800" dirty="0">
                <a:solidFill>
                  <a:srgbClr val="6F42C1"/>
                </a:solidFill>
              </a:rPr>
              <a:t>name</a:t>
            </a:r>
            <a:r>
              <a:rPr lang="en-US" sz="8800" dirty="0">
                <a:solidFill>
                  <a:srgbClr val="444444"/>
                </a:solidFill>
              </a:rPr>
              <a:t>=</a:t>
            </a:r>
            <a:r>
              <a:rPr lang="en-US" sz="8800" dirty="0">
                <a:solidFill>
                  <a:srgbClr val="880000"/>
                </a:solidFill>
              </a:rPr>
              <a:t>"</a:t>
            </a:r>
            <a:r>
              <a:rPr lang="en-US" sz="8800" dirty="0" err="1">
                <a:solidFill>
                  <a:srgbClr val="880000"/>
                </a:solidFill>
              </a:rPr>
              <a:t>DCTERMS.audience.educationLevel</a:t>
            </a:r>
            <a:r>
              <a:rPr lang="en-US" sz="8800" dirty="0">
                <a:solidFill>
                  <a:srgbClr val="880000"/>
                </a:solidFill>
              </a:rPr>
              <a:t>"</a:t>
            </a:r>
            <a:r>
              <a:rPr lang="en-US" sz="8800" dirty="0">
                <a:solidFill>
                  <a:srgbClr val="444444"/>
                </a:solidFill>
              </a:rPr>
              <a:t> </a:t>
            </a:r>
            <a:r>
              <a:rPr lang="en-US" sz="8800" dirty="0">
                <a:solidFill>
                  <a:srgbClr val="6F42C1"/>
                </a:solidFill>
              </a:rPr>
              <a:t>content</a:t>
            </a:r>
            <a:r>
              <a:rPr lang="en-US" sz="8800" dirty="0">
                <a:solidFill>
                  <a:srgbClr val="444444"/>
                </a:solidFill>
              </a:rPr>
              <a:t>=</a:t>
            </a:r>
            <a:r>
              <a:rPr lang="en-US" sz="8800" dirty="0">
                <a:solidFill>
                  <a:srgbClr val="880000"/>
                </a:solidFill>
              </a:rPr>
              <a:t>"Grade 9"</a:t>
            </a:r>
            <a:r>
              <a:rPr lang="en-US" sz="8800" dirty="0">
                <a:solidFill>
                  <a:srgbClr val="444444"/>
                </a:solidFill>
              </a:rPr>
              <a:t> /&gt; </a:t>
            </a:r>
          </a:p>
          <a:p>
            <a:pPr>
              <a:spcBef>
                <a:spcPts val="0"/>
              </a:spcBef>
              <a:spcAft>
                <a:spcPts val="1000"/>
              </a:spcAft>
              <a:buNone/>
            </a:pPr>
            <a:r>
              <a:rPr lang="en-US" sz="8800" dirty="0">
                <a:solidFill>
                  <a:srgbClr val="444444"/>
                </a:solidFill>
              </a:rPr>
              <a:t>&lt;</a:t>
            </a:r>
            <a:r>
              <a:rPr lang="en-US" sz="8800" b="1" dirty="0">
                <a:solidFill>
                  <a:srgbClr val="1D7230"/>
                </a:solidFill>
              </a:rPr>
              <a:t>meta</a:t>
            </a:r>
            <a:r>
              <a:rPr lang="en-US" sz="8800" dirty="0">
                <a:solidFill>
                  <a:srgbClr val="444444"/>
                </a:solidFill>
              </a:rPr>
              <a:t> </a:t>
            </a:r>
            <a:r>
              <a:rPr lang="en-US" sz="8800" dirty="0">
                <a:solidFill>
                  <a:srgbClr val="6F42C1"/>
                </a:solidFill>
              </a:rPr>
              <a:t>name</a:t>
            </a:r>
            <a:r>
              <a:rPr lang="en-US" sz="8800" dirty="0">
                <a:solidFill>
                  <a:srgbClr val="444444"/>
                </a:solidFill>
              </a:rPr>
              <a:t>=</a:t>
            </a:r>
            <a:r>
              <a:rPr lang="en-US" sz="8800" dirty="0">
                <a:solidFill>
                  <a:srgbClr val="880000"/>
                </a:solidFill>
              </a:rPr>
              <a:t>"</a:t>
            </a:r>
            <a:r>
              <a:rPr lang="en-US" sz="8800" dirty="0" err="1">
                <a:solidFill>
                  <a:srgbClr val="880000"/>
                </a:solidFill>
              </a:rPr>
              <a:t>DCTERMS.audience.educationLevel</a:t>
            </a:r>
            <a:r>
              <a:rPr lang="en-US" sz="8800" dirty="0">
                <a:solidFill>
                  <a:srgbClr val="880000"/>
                </a:solidFill>
              </a:rPr>
              <a:t>"</a:t>
            </a:r>
            <a:r>
              <a:rPr lang="en-US" sz="8800" dirty="0">
                <a:solidFill>
                  <a:srgbClr val="444444"/>
                </a:solidFill>
              </a:rPr>
              <a:t> </a:t>
            </a:r>
            <a:r>
              <a:rPr lang="en-US" sz="8800" dirty="0">
                <a:solidFill>
                  <a:srgbClr val="6F42C1"/>
                </a:solidFill>
              </a:rPr>
              <a:t>content</a:t>
            </a:r>
            <a:r>
              <a:rPr lang="en-US" sz="8800" dirty="0">
                <a:solidFill>
                  <a:srgbClr val="444444"/>
                </a:solidFill>
              </a:rPr>
              <a:t>=</a:t>
            </a:r>
            <a:r>
              <a:rPr lang="en-US" sz="8800" dirty="0">
                <a:solidFill>
                  <a:srgbClr val="880000"/>
                </a:solidFill>
              </a:rPr>
              <a:t>"Grade 10"</a:t>
            </a:r>
            <a:r>
              <a:rPr lang="en-US" sz="8800" dirty="0">
                <a:solidFill>
                  <a:srgbClr val="444444"/>
                </a:solidFill>
              </a:rPr>
              <a:t> /&gt;</a:t>
            </a:r>
          </a:p>
          <a:p>
            <a:pPr>
              <a:spcBef>
                <a:spcPts val="0"/>
              </a:spcBef>
              <a:spcAft>
                <a:spcPts val="1000"/>
              </a:spcAft>
              <a:buNone/>
            </a:pPr>
            <a:r>
              <a:rPr lang="en-US" sz="8800" dirty="0">
                <a:solidFill>
                  <a:srgbClr val="444444"/>
                </a:solidFill>
              </a:rPr>
              <a:t>&lt;</a:t>
            </a:r>
            <a:r>
              <a:rPr lang="en-US" sz="8800" b="1" dirty="0">
                <a:solidFill>
                  <a:srgbClr val="1D7230"/>
                </a:solidFill>
              </a:rPr>
              <a:t>meta</a:t>
            </a:r>
            <a:r>
              <a:rPr lang="en-US" sz="8800" dirty="0">
                <a:solidFill>
                  <a:srgbClr val="444444"/>
                </a:solidFill>
              </a:rPr>
              <a:t> </a:t>
            </a:r>
            <a:r>
              <a:rPr lang="en-US" sz="8800" dirty="0">
                <a:solidFill>
                  <a:srgbClr val="6F42C1"/>
                </a:solidFill>
              </a:rPr>
              <a:t>name</a:t>
            </a:r>
            <a:r>
              <a:rPr lang="en-US" sz="8800" dirty="0">
                <a:solidFill>
                  <a:srgbClr val="444444"/>
                </a:solidFill>
              </a:rPr>
              <a:t>=</a:t>
            </a:r>
            <a:r>
              <a:rPr lang="en-US" sz="8800" dirty="0">
                <a:solidFill>
                  <a:srgbClr val="880000"/>
                </a:solidFill>
              </a:rPr>
              <a:t>"</a:t>
            </a:r>
            <a:r>
              <a:rPr lang="en-US" sz="8800" dirty="0" err="1">
                <a:solidFill>
                  <a:srgbClr val="880000"/>
                </a:solidFill>
              </a:rPr>
              <a:t>DCTERMS.audience.educationLevel</a:t>
            </a:r>
            <a:r>
              <a:rPr lang="en-US" sz="8800" dirty="0">
                <a:solidFill>
                  <a:srgbClr val="880000"/>
                </a:solidFill>
              </a:rPr>
              <a:t>"</a:t>
            </a:r>
            <a:r>
              <a:rPr lang="en-US" sz="8800" dirty="0">
                <a:solidFill>
                  <a:srgbClr val="444444"/>
                </a:solidFill>
              </a:rPr>
              <a:t> </a:t>
            </a:r>
            <a:r>
              <a:rPr lang="en-US" sz="8800" dirty="0">
                <a:solidFill>
                  <a:srgbClr val="6F42C1"/>
                </a:solidFill>
              </a:rPr>
              <a:t>content</a:t>
            </a:r>
            <a:r>
              <a:rPr lang="en-US" sz="8800" dirty="0">
                <a:solidFill>
                  <a:srgbClr val="444444"/>
                </a:solidFill>
              </a:rPr>
              <a:t>=</a:t>
            </a:r>
            <a:r>
              <a:rPr lang="en-US" sz="8800" dirty="0">
                <a:solidFill>
                  <a:srgbClr val="880000"/>
                </a:solidFill>
              </a:rPr>
              <a:t>"Grade 11"</a:t>
            </a:r>
            <a:r>
              <a:rPr lang="en-US" sz="8800" dirty="0">
                <a:solidFill>
                  <a:srgbClr val="444444"/>
                </a:solidFill>
              </a:rPr>
              <a:t> /&gt;</a:t>
            </a:r>
          </a:p>
          <a:p>
            <a:pPr>
              <a:spcBef>
                <a:spcPts val="0"/>
              </a:spcBef>
              <a:spcAft>
                <a:spcPts val="1000"/>
              </a:spcAft>
              <a:buNone/>
            </a:pPr>
            <a:r>
              <a:rPr lang="en-US" sz="8800" dirty="0">
                <a:solidFill>
                  <a:srgbClr val="444444"/>
                </a:solidFill>
              </a:rPr>
              <a:t>&lt;</a:t>
            </a:r>
            <a:r>
              <a:rPr lang="en-US" sz="8800" b="1" dirty="0">
                <a:solidFill>
                  <a:srgbClr val="1D7230"/>
                </a:solidFill>
              </a:rPr>
              <a:t>meta</a:t>
            </a:r>
            <a:r>
              <a:rPr lang="en-US" sz="8800" dirty="0">
                <a:solidFill>
                  <a:srgbClr val="444444"/>
                </a:solidFill>
              </a:rPr>
              <a:t> </a:t>
            </a:r>
            <a:r>
              <a:rPr lang="en-US" sz="8800" dirty="0">
                <a:solidFill>
                  <a:srgbClr val="6F42C1"/>
                </a:solidFill>
              </a:rPr>
              <a:t>name</a:t>
            </a:r>
            <a:r>
              <a:rPr lang="en-US" sz="8800" dirty="0">
                <a:solidFill>
                  <a:srgbClr val="444444"/>
                </a:solidFill>
              </a:rPr>
              <a:t>=</a:t>
            </a:r>
            <a:r>
              <a:rPr lang="en-US" sz="8800" dirty="0">
                <a:solidFill>
                  <a:srgbClr val="880000"/>
                </a:solidFill>
              </a:rPr>
              <a:t>"</a:t>
            </a:r>
            <a:r>
              <a:rPr lang="en-US" sz="8800" dirty="0" err="1">
                <a:solidFill>
                  <a:srgbClr val="880000"/>
                </a:solidFill>
              </a:rPr>
              <a:t>DCTERMS.audience.educationLevel</a:t>
            </a:r>
            <a:r>
              <a:rPr lang="en-US" sz="8800" dirty="0">
                <a:solidFill>
                  <a:srgbClr val="880000"/>
                </a:solidFill>
              </a:rPr>
              <a:t>"</a:t>
            </a:r>
            <a:r>
              <a:rPr lang="en-US" sz="8800" dirty="0">
                <a:solidFill>
                  <a:srgbClr val="444444"/>
                </a:solidFill>
              </a:rPr>
              <a:t> </a:t>
            </a:r>
            <a:r>
              <a:rPr lang="en-US" sz="8800" dirty="0">
                <a:solidFill>
                  <a:srgbClr val="6F42C1"/>
                </a:solidFill>
              </a:rPr>
              <a:t>content</a:t>
            </a:r>
            <a:r>
              <a:rPr lang="en-US" sz="8800" dirty="0">
                <a:solidFill>
                  <a:srgbClr val="444444"/>
                </a:solidFill>
              </a:rPr>
              <a:t>=</a:t>
            </a:r>
            <a:r>
              <a:rPr lang="en-US" sz="8800" dirty="0">
                <a:solidFill>
                  <a:srgbClr val="880000"/>
                </a:solidFill>
              </a:rPr>
              <a:t>"Grade 12"</a:t>
            </a:r>
            <a:r>
              <a:rPr lang="en-US" sz="8800" dirty="0">
                <a:solidFill>
                  <a:srgbClr val="444444"/>
                </a:solidFill>
              </a:rPr>
              <a:t> /&gt;</a:t>
            </a:r>
            <a:endParaRPr lang="en-US" sz="8800" dirty="0">
              <a:solidFill>
                <a:srgbClr val="F1F1F1"/>
              </a:solidFill>
            </a:endParaRPr>
          </a:p>
          <a:p>
            <a:endParaRPr lang="en-US" dirty="0"/>
          </a:p>
        </p:txBody>
      </p:sp>
    </p:spTree>
    <p:extLst>
      <p:ext uri="{BB962C8B-B14F-4D97-AF65-F5344CB8AC3E}">
        <p14:creationId xmlns:p14="http://schemas.microsoft.com/office/powerpoint/2010/main" val="2662315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45A8B-CC96-7F7D-E8DD-A7341716FF6C}"/>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03C11D6A-3C34-C9C1-B4A1-3CD5C60F64B7}"/>
              </a:ext>
            </a:extLst>
          </p:cNvPr>
          <p:cNvSpPr>
            <a:spLocks noGrp="1"/>
          </p:cNvSpPr>
          <p:nvPr>
            <p:ph idx="1"/>
          </p:nvPr>
        </p:nvSpPr>
        <p:spPr/>
        <p:txBody>
          <a:bodyPr/>
          <a:lstStyle/>
          <a:p>
            <a:r>
              <a:rPr lang="en-US" dirty="0"/>
              <a:t>Understand the key resources to consult in the creation of complete and accurate NIMAS metadata</a:t>
            </a:r>
          </a:p>
          <a:p>
            <a:r>
              <a:rPr lang="en-US" dirty="0"/>
              <a:t>Understand how to use the Excel to OPF tool</a:t>
            </a:r>
          </a:p>
          <a:p>
            <a:r>
              <a:rPr lang="en-US" dirty="0"/>
              <a:t>Reinforce NIMAS metadata best practices</a:t>
            </a:r>
          </a:p>
          <a:p>
            <a:endParaRPr lang="en-US" dirty="0"/>
          </a:p>
        </p:txBody>
      </p:sp>
    </p:spTree>
    <p:extLst>
      <p:ext uri="{BB962C8B-B14F-4D97-AF65-F5344CB8AC3E}">
        <p14:creationId xmlns:p14="http://schemas.microsoft.com/office/powerpoint/2010/main" val="14489510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29792-A305-D3C2-736A-03DAFED69949}"/>
              </a:ext>
            </a:extLst>
          </p:cNvPr>
          <p:cNvSpPr>
            <a:spLocks noGrp="1"/>
          </p:cNvSpPr>
          <p:nvPr>
            <p:ph type="title"/>
          </p:nvPr>
        </p:nvSpPr>
        <p:spPr/>
        <p:txBody>
          <a:bodyPr/>
          <a:lstStyle/>
          <a:p>
            <a:r>
              <a:rPr lang="en-US" dirty="0"/>
              <a:t>Identifier</a:t>
            </a:r>
          </a:p>
        </p:txBody>
      </p:sp>
      <p:sp>
        <p:nvSpPr>
          <p:cNvPr id="3" name="Content Placeholder 2">
            <a:extLst>
              <a:ext uri="{FF2B5EF4-FFF2-40B4-BE49-F238E27FC236}">
                <a16:creationId xmlns:a16="http://schemas.microsoft.com/office/drawing/2014/main" id="{E2F67FAC-9F24-BAC4-DF77-E08BEE3BF108}"/>
              </a:ext>
            </a:extLst>
          </p:cNvPr>
          <p:cNvSpPr>
            <a:spLocks noGrp="1"/>
          </p:cNvSpPr>
          <p:nvPr>
            <p:ph idx="1"/>
          </p:nvPr>
        </p:nvSpPr>
        <p:spPr>
          <a:xfrm>
            <a:off x="838200" y="1690688"/>
            <a:ext cx="10515600" cy="4486275"/>
          </a:xfrm>
        </p:spPr>
        <p:txBody>
          <a:bodyPr>
            <a:normAutofit fontScale="92500" lnSpcReduction="20000"/>
          </a:bodyPr>
          <a:lstStyle/>
          <a:p>
            <a:pPr algn="l">
              <a:buFont typeface="Arial" panose="020B0604020202020204" pitchFamily="34" charset="0"/>
              <a:buChar char="•"/>
            </a:pPr>
            <a:r>
              <a:rPr lang="en-US" b="0" i="0" dirty="0">
                <a:effectLst/>
              </a:rPr>
              <a:t>This element reflects the ISBN found on the print book followed by the letters “NIMAS”.</a:t>
            </a:r>
          </a:p>
          <a:p>
            <a:pPr algn="l">
              <a:buFont typeface="Arial" panose="020B0604020202020204" pitchFamily="34" charset="0"/>
              <a:buChar char="•"/>
            </a:pPr>
            <a:r>
              <a:rPr lang="en-US" b="0" i="0" dirty="0">
                <a:effectLst/>
              </a:rPr>
              <a:t>This element does not repeat.</a:t>
            </a:r>
          </a:p>
          <a:p>
            <a:pPr algn="l">
              <a:buFont typeface="Arial" panose="020B0604020202020204" pitchFamily="34" charset="0"/>
              <a:buChar char="•"/>
            </a:pPr>
            <a:r>
              <a:rPr lang="en-US" b="0" i="0" dirty="0">
                <a:effectLst/>
              </a:rPr>
              <a:t>If more than one ISBN is found on the print book, use the first 13-digit ISBN found.</a:t>
            </a:r>
          </a:p>
          <a:p>
            <a:pPr algn="l">
              <a:buFont typeface="Arial" panose="020B0604020202020204" pitchFamily="34" charset="0"/>
              <a:buChar char="•"/>
            </a:pPr>
            <a:r>
              <a:rPr lang="en-US" b="0" i="0" dirty="0">
                <a:effectLst/>
              </a:rPr>
              <a:t>The Identifier must also be used as the zip file name for NIMAS file sets and as the file name for the XML, PDF, and OPF of the file set.</a:t>
            </a:r>
          </a:p>
          <a:p>
            <a:pPr algn="l">
              <a:buNone/>
            </a:pPr>
            <a:endParaRPr lang="en-US" b="1" i="0" dirty="0">
              <a:effectLst/>
            </a:endParaRPr>
          </a:p>
          <a:p>
            <a:pPr algn="l">
              <a:buNone/>
            </a:pPr>
            <a:r>
              <a:rPr lang="en-US" b="1" i="0" dirty="0">
                <a:effectLst/>
              </a:rPr>
              <a:t>Example:</a:t>
            </a:r>
            <a:endParaRPr lang="en-US" b="0" i="0" dirty="0">
              <a:effectLst/>
            </a:endParaRPr>
          </a:p>
          <a:p>
            <a:pPr algn="l">
              <a:spcBef>
                <a:spcPts val="2400"/>
              </a:spcBef>
              <a:spcAft>
                <a:spcPts val="2400"/>
              </a:spcAft>
              <a:buNone/>
            </a:pPr>
            <a:r>
              <a:rPr lang="en-US" b="0" i="0" dirty="0">
                <a:solidFill>
                  <a:srgbClr val="444444"/>
                </a:solidFill>
                <a:effectLst/>
                <a:latin typeface="inherit"/>
              </a:rPr>
              <a:t>&lt;</a:t>
            </a:r>
            <a:r>
              <a:rPr lang="en-US" b="1" i="0" dirty="0" err="1">
                <a:solidFill>
                  <a:srgbClr val="1D7230"/>
                </a:solidFill>
                <a:effectLst/>
                <a:latin typeface="inherit"/>
              </a:rPr>
              <a:t>dc:Identifier</a:t>
            </a:r>
            <a:r>
              <a:rPr lang="en-US" b="0" i="0" dirty="0">
                <a:solidFill>
                  <a:srgbClr val="444444"/>
                </a:solidFill>
                <a:effectLst/>
                <a:latin typeface="inherit"/>
              </a:rPr>
              <a:t> </a:t>
            </a:r>
            <a:r>
              <a:rPr lang="en-US" b="0" i="0" dirty="0">
                <a:solidFill>
                  <a:srgbClr val="6F42C1"/>
                </a:solidFill>
                <a:effectLst/>
                <a:latin typeface="inherit"/>
              </a:rPr>
              <a:t>scheme</a:t>
            </a:r>
            <a:r>
              <a:rPr lang="en-US" b="0" i="0" dirty="0">
                <a:solidFill>
                  <a:srgbClr val="444444"/>
                </a:solidFill>
                <a:effectLst/>
                <a:latin typeface="inherit"/>
              </a:rPr>
              <a:t>=</a:t>
            </a:r>
            <a:r>
              <a:rPr lang="en-US" b="0" i="0" dirty="0">
                <a:solidFill>
                  <a:srgbClr val="880000"/>
                </a:solidFill>
                <a:effectLst/>
                <a:latin typeface="inherit"/>
              </a:rPr>
              <a:t>"NIMAS"</a:t>
            </a:r>
            <a:r>
              <a:rPr lang="en-US" b="0" i="0" dirty="0">
                <a:solidFill>
                  <a:srgbClr val="444444"/>
                </a:solidFill>
                <a:effectLst/>
                <a:latin typeface="inherit"/>
              </a:rPr>
              <a:t>&gt;9782222156542NIMAS&lt;/</a:t>
            </a:r>
            <a:r>
              <a:rPr lang="en-US" b="1" i="0" dirty="0" err="1">
                <a:solidFill>
                  <a:srgbClr val="1D7230"/>
                </a:solidFill>
                <a:effectLst/>
                <a:latin typeface="inherit"/>
              </a:rPr>
              <a:t>dc:Identifier</a:t>
            </a:r>
            <a:r>
              <a:rPr lang="en-US" b="0" i="0" dirty="0">
                <a:solidFill>
                  <a:srgbClr val="444444"/>
                </a:solidFill>
                <a:effectLst/>
                <a:latin typeface="inherit"/>
              </a:rPr>
              <a:t>&gt;</a:t>
            </a:r>
            <a:endParaRPr lang="en-US" b="0" i="0" dirty="0">
              <a:solidFill>
                <a:srgbClr val="F1F1F1"/>
              </a:solidFill>
              <a:effectLst/>
              <a:latin typeface="ui-monospace"/>
            </a:endParaRPr>
          </a:p>
          <a:p>
            <a:endParaRPr lang="en-US" dirty="0"/>
          </a:p>
        </p:txBody>
      </p:sp>
    </p:spTree>
    <p:extLst>
      <p:ext uri="{BB962C8B-B14F-4D97-AF65-F5344CB8AC3E}">
        <p14:creationId xmlns:p14="http://schemas.microsoft.com/office/powerpoint/2010/main" val="3021475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376A6-1763-321D-FE1E-DACB16334F43}"/>
              </a:ext>
            </a:extLst>
          </p:cNvPr>
          <p:cNvSpPr>
            <a:spLocks noGrp="1"/>
          </p:cNvSpPr>
          <p:nvPr>
            <p:ph type="title"/>
          </p:nvPr>
        </p:nvSpPr>
        <p:spPr>
          <a:xfrm>
            <a:off x="838200" y="0"/>
            <a:ext cx="10515600" cy="1325563"/>
          </a:xfrm>
        </p:spPr>
        <p:txBody>
          <a:bodyPr/>
          <a:lstStyle/>
          <a:p>
            <a:r>
              <a:rPr lang="en-US" dirty="0"/>
              <a:t>Language</a:t>
            </a:r>
          </a:p>
        </p:txBody>
      </p:sp>
      <p:sp>
        <p:nvSpPr>
          <p:cNvPr id="4" name="Rectangle 1">
            <a:extLst>
              <a:ext uri="{FF2B5EF4-FFF2-40B4-BE49-F238E27FC236}">
                <a16:creationId xmlns:a16="http://schemas.microsoft.com/office/drawing/2014/main" id="{6F39C556-73BD-B331-3711-C3D18B16E2C2}"/>
              </a:ext>
            </a:extLst>
          </p:cNvPr>
          <p:cNvSpPr>
            <a:spLocks noGrp="1" noChangeArrowheads="1"/>
          </p:cNvSpPr>
          <p:nvPr>
            <p:ph idx="1"/>
          </p:nvPr>
        </p:nvSpPr>
        <p:spPr bwMode="auto">
          <a:xfrm>
            <a:off x="838200" y="1560203"/>
            <a:ext cx="10439400" cy="2934007"/>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b="0" i="0" u="none" strike="noStrike" cap="none" normalizeH="0" baseline="0" dirty="0">
                <a:ln>
                  <a:noFill/>
                </a:ln>
                <a:solidFill>
                  <a:srgbClr val="161893"/>
                </a:solidFill>
                <a:effectLst/>
                <a:latin typeface="+mn-lt"/>
              </a:rPr>
              <a:t>Use the </a:t>
            </a:r>
            <a:r>
              <a:rPr kumimoji="0" lang="en-US" altLang="en-US" b="1" i="0" u="none" strike="noStrike" cap="none" normalizeH="0" baseline="0" dirty="0">
                <a:ln>
                  <a:noFill/>
                </a:ln>
                <a:solidFill>
                  <a:srgbClr val="161893"/>
                </a:solidFill>
                <a:effectLst/>
                <a:latin typeface="+mn-lt"/>
              </a:rPr>
              <a:t>two-letter</a:t>
            </a:r>
            <a:r>
              <a:rPr kumimoji="0" lang="en-US" altLang="en-US" b="0" i="0" u="none" strike="noStrike" cap="none" normalizeH="0" baseline="0" dirty="0">
                <a:ln>
                  <a:noFill/>
                </a:ln>
                <a:solidFill>
                  <a:srgbClr val="161893"/>
                </a:solidFill>
                <a:effectLst/>
                <a:latin typeface="+mn-lt"/>
              </a:rPr>
              <a:t> language code as found in ISO 639-1:</a:t>
            </a:r>
          </a:p>
          <a:p>
            <a:pPr marL="457200" lvl="1" indent="0">
              <a:lnSpc>
                <a:spcPct val="100000"/>
              </a:lnSpc>
              <a:buNone/>
            </a:pPr>
            <a:r>
              <a:rPr kumimoji="0" lang="en-US" altLang="en-US" b="0" i="0" u="sng" strike="noStrike" cap="none" normalizeH="0" baseline="0" dirty="0">
                <a:ln>
                  <a:noFill/>
                </a:ln>
                <a:solidFill>
                  <a:srgbClr val="223472"/>
                </a:solidFill>
                <a:effectLst/>
                <a:latin typeface="+mn-lt"/>
                <a:hlinkClick r:id="rId2"/>
              </a:rPr>
              <a:t>http://www.loc.gov/standards/iso639-2/php/code_list.php</a:t>
            </a:r>
            <a:endParaRPr kumimoji="0" lang="en-US" altLang="en-US" b="0" i="0" u="none" strike="noStrike" cap="none" normalizeH="0" baseline="0" dirty="0">
              <a:ln>
                <a:noFill/>
              </a:ln>
              <a:solidFill>
                <a:schemeClr val="tx1"/>
              </a:solidFill>
              <a:effectLst/>
              <a:latin typeface="+mn-lt"/>
            </a:endParaRPr>
          </a:p>
          <a:p>
            <a:pPr>
              <a:lnSpc>
                <a:spcPct val="100000"/>
              </a:lnSpc>
            </a:pPr>
            <a:endParaRPr kumimoji="0" lang="en-US" altLang="en-US" b="0" i="0" u="none" strike="noStrike" cap="none" normalizeH="0" baseline="0" dirty="0">
              <a:ln>
                <a:noFill/>
              </a:ln>
              <a:solidFill>
                <a:srgbClr val="161893"/>
              </a:solidFill>
              <a:effectLst/>
              <a:latin typeface="+mn-lt"/>
            </a:endParaRPr>
          </a:p>
          <a:p>
            <a:pPr>
              <a:lnSpc>
                <a:spcPct val="100000"/>
              </a:lnSpc>
            </a:pPr>
            <a:r>
              <a:rPr kumimoji="0" lang="en-US" altLang="en-US" b="0" i="0" u="none" strike="noStrike" cap="none" normalizeH="0" baseline="0" dirty="0">
                <a:ln>
                  <a:noFill/>
                </a:ln>
                <a:solidFill>
                  <a:srgbClr val="161893"/>
                </a:solidFill>
                <a:effectLst/>
                <a:latin typeface="+mn-lt"/>
              </a:rPr>
              <a:t>Up to two terms may be included.</a:t>
            </a:r>
          </a:p>
          <a:p>
            <a:pPr>
              <a:lnSpc>
                <a:spcPct val="100000"/>
              </a:lnSpc>
            </a:pPr>
            <a:endParaRPr kumimoji="0" lang="en-US" altLang="en-US" b="0" i="0" u="none" strike="noStrike" cap="none" normalizeH="0" baseline="0" dirty="0">
              <a:ln>
                <a:noFill/>
              </a:ln>
              <a:solidFill>
                <a:srgbClr val="161893"/>
              </a:solidFill>
              <a:effectLst/>
              <a:latin typeface="+mn-lt"/>
            </a:endParaRPr>
          </a:p>
          <a:p>
            <a:pPr>
              <a:lnSpc>
                <a:spcPct val="100000"/>
              </a:lnSpc>
            </a:pPr>
            <a:r>
              <a:rPr kumimoji="0" lang="en-US" altLang="en-US" b="0" i="0" u="none" strike="noStrike" cap="none" normalizeH="0" baseline="0" dirty="0">
                <a:ln>
                  <a:noFill/>
                </a:ln>
                <a:solidFill>
                  <a:srgbClr val="161893"/>
                </a:solidFill>
                <a:effectLst/>
                <a:latin typeface="+mn-lt"/>
              </a:rPr>
              <a:t>Please use a separate OPF element for each language.</a:t>
            </a:r>
          </a:p>
        </p:txBody>
      </p:sp>
    </p:spTree>
    <p:extLst>
      <p:ext uri="{BB962C8B-B14F-4D97-AF65-F5344CB8AC3E}">
        <p14:creationId xmlns:p14="http://schemas.microsoft.com/office/powerpoint/2010/main" val="421800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D2D64-4DF7-D408-292A-01624A442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DB4166-C65A-FC24-D1D7-F5D2B51E2189}"/>
              </a:ext>
            </a:extLst>
          </p:cNvPr>
          <p:cNvSpPr>
            <a:spLocks noGrp="1"/>
          </p:cNvSpPr>
          <p:nvPr>
            <p:ph type="title"/>
          </p:nvPr>
        </p:nvSpPr>
        <p:spPr>
          <a:xfrm>
            <a:off x="838200" y="0"/>
            <a:ext cx="10515600" cy="1325563"/>
          </a:xfrm>
        </p:spPr>
        <p:txBody>
          <a:bodyPr/>
          <a:lstStyle/>
          <a:p>
            <a:r>
              <a:rPr lang="en-US" dirty="0"/>
              <a:t>Language Examples</a:t>
            </a:r>
          </a:p>
        </p:txBody>
      </p:sp>
      <p:sp>
        <p:nvSpPr>
          <p:cNvPr id="4" name="Rectangle 1">
            <a:extLst>
              <a:ext uri="{FF2B5EF4-FFF2-40B4-BE49-F238E27FC236}">
                <a16:creationId xmlns:a16="http://schemas.microsoft.com/office/drawing/2014/main" id="{75142F74-0222-261B-07EC-E18CD13A33FA}"/>
              </a:ext>
            </a:extLst>
          </p:cNvPr>
          <p:cNvSpPr>
            <a:spLocks noGrp="1" noChangeArrowheads="1"/>
          </p:cNvSpPr>
          <p:nvPr>
            <p:ph idx="1"/>
          </p:nvPr>
        </p:nvSpPr>
        <p:spPr bwMode="auto">
          <a:xfrm>
            <a:off x="838200" y="1038666"/>
            <a:ext cx="10439400" cy="4780667"/>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161893"/>
                </a:solidFill>
                <a:effectLst/>
                <a:latin typeface="+mn-lt"/>
              </a:rPr>
              <a:t>Examples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400" dirty="0">
              <a:solidFill>
                <a:srgbClr val="161893"/>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161893"/>
                </a:solidFill>
                <a:effectLst/>
                <a:latin typeface="+mn-lt"/>
              </a:rPr>
              <a:t>1. Allez, </a:t>
            </a:r>
            <a:r>
              <a:rPr kumimoji="0" lang="en-US" altLang="en-US" b="0" i="0" u="none" strike="noStrike" cap="none" normalizeH="0" baseline="0" dirty="0" err="1">
                <a:ln>
                  <a:noFill/>
                </a:ln>
                <a:solidFill>
                  <a:srgbClr val="161893"/>
                </a:solidFill>
                <a:effectLst/>
                <a:latin typeface="+mn-lt"/>
              </a:rPr>
              <a:t>viens</a:t>
            </a:r>
            <a:r>
              <a:rPr kumimoji="0" lang="en-US" altLang="en-US" b="0" i="0" u="none" strike="noStrike" cap="none" normalizeH="0" baseline="0" dirty="0">
                <a:ln>
                  <a:noFill/>
                </a:ln>
                <a:solidFill>
                  <a:srgbClr val="161893"/>
                </a:solidFill>
                <a:effectLst/>
                <a:latin typeface="+mn-lt"/>
              </a:rPr>
              <a:t>! Beginning French, Level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444444"/>
                </a:solidFill>
                <a:effectLst/>
                <a:latin typeface="+mn-lt"/>
              </a:rPr>
              <a:t>&lt;</a:t>
            </a:r>
            <a:r>
              <a:rPr kumimoji="0" lang="en-US" altLang="en-US" sz="2400" b="1" i="0" u="none" strike="noStrike" cap="none" normalizeH="0" baseline="0" dirty="0" err="1">
                <a:ln>
                  <a:noFill/>
                </a:ln>
                <a:solidFill>
                  <a:srgbClr val="1D7230"/>
                </a:solidFill>
                <a:effectLst/>
                <a:latin typeface="+mn-lt"/>
              </a:rPr>
              <a:t>dc:Language</a:t>
            </a:r>
            <a:r>
              <a:rPr kumimoji="0" lang="en-US" altLang="en-US" sz="2400" b="0" i="0" u="none" strike="noStrike" cap="none" normalizeH="0" baseline="0" dirty="0">
                <a:ln>
                  <a:noFill/>
                </a:ln>
                <a:solidFill>
                  <a:srgbClr val="444444"/>
                </a:solidFill>
                <a:effectLst/>
                <a:latin typeface="+mn-lt"/>
              </a:rPr>
              <a:t>&gt;</a:t>
            </a:r>
            <a:r>
              <a:rPr kumimoji="0" lang="en-US" altLang="en-US" sz="2400" b="0" i="0" u="none" strike="noStrike" cap="none" normalizeH="0" baseline="0" dirty="0" err="1">
                <a:ln>
                  <a:noFill/>
                </a:ln>
                <a:solidFill>
                  <a:srgbClr val="444444"/>
                </a:solidFill>
                <a:effectLst/>
                <a:highlight>
                  <a:srgbClr val="FFFF00"/>
                </a:highlight>
                <a:latin typeface="+mn-lt"/>
              </a:rPr>
              <a:t>fr</a:t>
            </a:r>
            <a:r>
              <a:rPr kumimoji="0" lang="en-US" altLang="en-US" sz="2400" b="0" i="0" u="none" strike="noStrike" cap="none" normalizeH="0" baseline="0" dirty="0">
                <a:ln>
                  <a:noFill/>
                </a:ln>
                <a:solidFill>
                  <a:srgbClr val="444444"/>
                </a:solidFill>
                <a:effectLst/>
                <a:latin typeface="+mn-lt"/>
              </a:rPr>
              <a:t>&lt;/</a:t>
            </a:r>
            <a:r>
              <a:rPr kumimoji="0" lang="en-US" altLang="en-US" sz="2400" b="1" i="0" u="none" strike="noStrike" cap="none" normalizeH="0" baseline="0" dirty="0" err="1">
                <a:ln>
                  <a:noFill/>
                </a:ln>
                <a:solidFill>
                  <a:srgbClr val="1D7230"/>
                </a:solidFill>
                <a:effectLst/>
                <a:latin typeface="+mn-lt"/>
              </a:rPr>
              <a:t>dc:Language</a:t>
            </a:r>
            <a:r>
              <a:rPr kumimoji="0" lang="en-US" altLang="en-US" sz="2400" b="0" i="0" u="none" strike="noStrike" cap="none" normalizeH="0" baseline="0" dirty="0">
                <a:ln>
                  <a:noFill/>
                </a:ln>
                <a:solidFill>
                  <a:srgbClr val="444444"/>
                </a:solidFill>
                <a:effectLst/>
                <a:latin typeface="+mn-lt"/>
              </a:rPr>
              <a:t>&gt;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444444"/>
                </a:solidFill>
                <a:effectLst/>
                <a:latin typeface="+mn-lt"/>
              </a:rPr>
              <a:t>&lt;</a:t>
            </a:r>
            <a:r>
              <a:rPr kumimoji="0" lang="en-US" altLang="en-US" sz="2400" b="1" i="0" u="none" strike="noStrike" cap="none" normalizeH="0" baseline="0" dirty="0" err="1">
                <a:ln>
                  <a:noFill/>
                </a:ln>
                <a:solidFill>
                  <a:srgbClr val="1D7230"/>
                </a:solidFill>
                <a:effectLst/>
                <a:latin typeface="+mn-lt"/>
              </a:rPr>
              <a:t>dc:Language</a:t>
            </a:r>
            <a:r>
              <a:rPr kumimoji="0" lang="en-US" altLang="en-US" sz="2400" b="0" i="0" u="none" strike="noStrike" cap="none" normalizeH="0" baseline="0" dirty="0">
                <a:ln>
                  <a:noFill/>
                </a:ln>
                <a:solidFill>
                  <a:srgbClr val="444444"/>
                </a:solidFill>
                <a:effectLst/>
                <a:latin typeface="+mn-lt"/>
              </a:rPr>
              <a:t>&gt;</a:t>
            </a:r>
            <a:r>
              <a:rPr kumimoji="0" lang="en-US" altLang="en-US" sz="2400" b="0" i="0" u="none" strike="noStrike" cap="none" normalizeH="0" baseline="0" dirty="0" err="1">
                <a:ln>
                  <a:noFill/>
                </a:ln>
                <a:solidFill>
                  <a:srgbClr val="444444"/>
                </a:solidFill>
                <a:effectLst/>
                <a:highlight>
                  <a:srgbClr val="FFFF00"/>
                </a:highlight>
                <a:latin typeface="+mn-lt"/>
              </a:rPr>
              <a:t>en</a:t>
            </a:r>
            <a:r>
              <a:rPr kumimoji="0" lang="en-US" altLang="en-US" sz="2400" b="0" i="0" u="none" strike="noStrike" cap="none" normalizeH="0" baseline="0" dirty="0">
                <a:ln>
                  <a:noFill/>
                </a:ln>
                <a:solidFill>
                  <a:srgbClr val="444444"/>
                </a:solidFill>
                <a:effectLst/>
                <a:latin typeface="+mn-lt"/>
              </a:rPr>
              <a:t>&lt;/</a:t>
            </a:r>
            <a:r>
              <a:rPr kumimoji="0" lang="en-US" altLang="en-US" sz="2400" b="1" i="0" u="none" strike="noStrike" cap="none" normalizeH="0" baseline="0" dirty="0" err="1">
                <a:ln>
                  <a:noFill/>
                </a:ln>
                <a:solidFill>
                  <a:srgbClr val="1D7230"/>
                </a:solidFill>
                <a:effectLst/>
                <a:latin typeface="+mn-lt"/>
              </a:rPr>
              <a:t>dc:Language</a:t>
            </a:r>
            <a:r>
              <a:rPr kumimoji="0" lang="en-US" altLang="en-US" sz="2400" b="0" i="0" u="none" strike="noStrike" cap="none" normalizeH="0" baseline="0" dirty="0">
                <a:ln>
                  <a:noFill/>
                </a:ln>
                <a:solidFill>
                  <a:srgbClr val="444444"/>
                </a:solidFill>
                <a:effectLst/>
                <a:latin typeface="+mn-lt"/>
              </a:rPr>
              <a:t>&gt;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rgbClr val="444444"/>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444444"/>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161893"/>
                </a:solidFill>
                <a:effectLst/>
                <a:latin typeface="+mn-lt"/>
              </a:rPr>
              <a:t>2. Introduction to World Geography</a:t>
            </a:r>
            <a:endParaRPr kumimoji="0" lang="en-US" altLang="en-US" sz="1800"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444444"/>
                </a:solidFill>
                <a:effectLst/>
                <a:latin typeface="+mn-lt"/>
              </a:rPr>
              <a:t>&lt;</a:t>
            </a:r>
            <a:r>
              <a:rPr kumimoji="0" lang="en-US" altLang="en-US" sz="2400" b="1" i="0" u="none" strike="noStrike" cap="none" normalizeH="0" baseline="0" dirty="0" err="1">
                <a:ln>
                  <a:noFill/>
                </a:ln>
                <a:solidFill>
                  <a:srgbClr val="1D7230"/>
                </a:solidFill>
                <a:effectLst/>
                <a:latin typeface="+mn-lt"/>
              </a:rPr>
              <a:t>dc:Language</a:t>
            </a:r>
            <a:r>
              <a:rPr kumimoji="0" lang="en-US" altLang="en-US" sz="2400" b="0" i="0" u="none" strike="noStrike" cap="none" normalizeH="0" baseline="0" dirty="0">
                <a:ln>
                  <a:noFill/>
                </a:ln>
                <a:solidFill>
                  <a:srgbClr val="444444"/>
                </a:solidFill>
                <a:effectLst/>
                <a:latin typeface="+mn-lt"/>
              </a:rPr>
              <a:t>&gt;</a:t>
            </a:r>
            <a:r>
              <a:rPr kumimoji="0" lang="en-US" altLang="en-US" sz="2400" b="0" i="0" u="none" strike="noStrike" cap="none" normalizeH="0" baseline="0" dirty="0" err="1">
                <a:ln>
                  <a:noFill/>
                </a:ln>
                <a:solidFill>
                  <a:srgbClr val="444444"/>
                </a:solidFill>
                <a:effectLst/>
                <a:highlight>
                  <a:srgbClr val="FFFF00"/>
                </a:highlight>
                <a:latin typeface="+mn-lt"/>
              </a:rPr>
              <a:t>en</a:t>
            </a:r>
            <a:r>
              <a:rPr kumimoji="0" lang="en-US" altLang="en-US" sz="2400" b="0" i="0" u="none" strike="noStrike" cap="none" normalizeH="0" baseline="0" dirty="0">
                <a:ln>
                  <a:noFill/>
                </a:ln>
                <a:solidFill>
                  <a:srgbClr val="444444"/>
                </a:solidFill>
                <a:effectLst/>
                <a:latin typeface="+mn-lt"/>
              </a:rPr>
              <a:t>&lt;/</a:t>
            </a:r>
            <a:r>
              <a:rPr kumimoji="0" lang="en-US" altLang="en-US" sz="2400" b="1" i="0" u="none" strike="noStrike" cap="none" normalizeH="0" baseline="0" dirty="0" err="1">
                <a:ln>
                  <a:noFill/>
                </a:ln>
                <a:solidFill>
                  <a:srgbClr val="1D7230"/>
                </a:solidFill>
                <a:effectLst/>
                <a:latin typeface="+mn-lt"/>
              </a:rPr>
              <a:t>dc:Language</a:t>
            </a:r>
            <a:r>
              <a:rPr kumimoji="0" lang="en-US" altLang="en-US" sz="2400" b="0" i="0" u="none" strike="noStrike" cap="none" normalizeH="0" baseline="0" dirty="0">
                <a:ln>
                  <a:noFill/>
                </a:ln>
                <a:solidFill>
                  <a:srgbClr val="444444"/>
                </a:solidFill>
                <a:effectLst/>
                <a:latin typeface="+mn-lt"/>
              </a:rPr>
              <a:t>&gt;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444444"/>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4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161893"/>
                </a:solidFill>
                <a:effectLst/>
                <a:latin typeface="+mn-lt"/>
              </a:rPr>
              <a:t>3. </a:t>
            </a:r>
            <a:r>
              <a:rPr kumimoji="0" lang="en-US" altLang="en-US" b="0" i="0" u="none" strike="noStrike" cap="none" normalizeH="0" baseline="0" dirty="0" err="1">
                <a:ln>
                  <a:noFill/>
                </a:ln>
                <a:solidFill>
                  <a:srgbClr val="161893"/>
                </a:solidFill>
                <a:effectLst/>
                <a:latin typeface="+mn-lt"/>
              </a:rPr>
              <a:t>Matemáticas</a:t>
            </a:r>
            <a:r>
              <a:rPr kumimoji="0" lang="en-US" altLang="en-US" b="0" i="0" u="none" strike="noStrike" cap="none" normalizeH="0" baseline="0" dirty="0">
                <a:ln>
                  <a:noFill/>
                </a:ln>
                <a:solidFill>
                  <a:srgbClr val="161893"/>
                </a:solidFill>
                <a:effectLst/>
                <a:latin typeface="+mn-lt"/>
              </a:rPr>
              <a:t>, </a:t>
            </a:r>
            <a:r>
              <a:rPr kumimoji="0" lang="en-US" altLang="en-US" b="0" i="0" u="none" strike="noStrike" cap="none" normalizeH="0" baseline="0" dirty="0" err="1">
                <a:ln>
                  <a:noFill/>
                </a:ln>
                <a:solidFill>
                  <a:srgbClr val="161893"/>
                </a:solidFill>
                <a:effectLst/>
                <a:latin typeface="+mn-lt"/>
              </a:rPr>
              <a:t>Curso</a:t>
            </a:r>
            <a:r>
              <a:rPr kumimoji="0" lang="en-US" altLang="en-US" b="0" i="0" u="none" strike="noStrike" cap="none" normalizeH="0" baseline="0" dirty="0">
                <a:ln>
                  <a:noFill/>
                </a:ln>
                <a:solidFill>
                  <a:srgbClr val="161893"/>
                </a:solidFill>
                <a:effectLst/>
                <a:latin typeface="+mn-lt"/>
              </a:rPr>
              <a:t> 1</a:t>
            </a:r>
            <a:endParaRPr kumimoji="0" lang="en-US" altLang="en-US" sz="1800"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444444"/>
                </a:solidFill>
                <a:effectLst/>
                <a:latin typeface="+mn-lt"/>
              </a:rPr>
              <a:t>&lt;</a:t>
            </a:r>
            <a:r>
              <a:rPr kumimoji="0" lang="en-US" altLang="en-US" sz="2400" b="1" i="0" u="none" strike="noStrike" cap="none" normalizeH="0" baseline="0" dirty="0" err="1">
                <a:ln>
                  <a:noFill/>
                </a:ln>
                <a:solidFill>
                  <a:srgbClr val="1D7230"/>
                </a:solidFill>
                <a:effectLst/>
                <a:latin typeface="+mn-lt"/>
              </a:rPr>
              <a:t>dc:Language</a:t>
            </a:r>
            <a:r>
              <a:rPr kumimoji="0" lang="en-US" altLang="en-US" sz="2400" b="0" i="0" u="none" strike="noStrike" cap="none" normalizeH="0" baseline="0" dirty="0">
                <a:ln>
                  <a:noFill/>
                </a:ln>
                <a:solidFill>
                  <a:srgbClr val="444444"/>
                </a:solidFill>
                <a:effectLst/>
                <a:latin typeface="+mn-lt"/>
              </a:rPr>
              <a:t>&gt;</a:t>
            </a:r>
            <a:r>
              <a:rPr kumimoji="0" lang="en-US" altLang="en-US" sz="2400" b="0" i="0" u="none" strike="noStrike" cap="none" normalizeH="0" baseline="0" dirty="0">
                <a:ln>
                  <a:noFill/>
                </a:ln>
                <a:solidFill>
                  <a:srgbClr val="444444"/>
                </a:solidFill>
                <a:effectLst/>
                <a:highlight>
                  <a:srgbClr val="FFFF00"/>
                </a:highlight>
                <a:latin typeface="+mn-lt"/>
              </a:rPr>
              <a:t>es</a:t>
            </a:r>
            <a:r>
              <a:rPr kumimoji="0" lang="en-US" altLang="en-US" sz="2400" b="0" i="0" u="none" strike="noStrike" cap="none" normalizeH="0" baseline="0" dirty="0">
                <a:ln>
                  <a:noFill/>
                </a:ln>
                <a:solidFill>
                  <a:srgbClr val="444444"/>
                </a:solidFill>
                <a:effectLst/>
                <a:latin typeface="+mn-lt"/>
              </a:rPr>
              <a:t>&lt;/</a:t>
            </a:r>
            <a:r>
              <a:rPr kumimoji="0" lang="en-US" altLang="en-US" sz="2400" b="1" i="0" u="none" strike="noStrike" cap="none" normalizeH="0" baseline="0" dirty="0" err="1">
                <a:ln>
                  <a:noFill/>
                </a:ln>
                <a:solidFill>
                  <a:srgbClr val="1D7230"/>
                </a:solidFill>
                <a:effectLst/>
                <a:latin typeface="+mn-lt"/>
              </a:rPr>
              <a:t>dc:Language</a:t>
            </a:r>
            <a:r>
              <a:rPr kumimoji="0" lang="en-US" altLang="en-US" sz="2400" b="0" i="0" u="none" strike="noStrike" cap="none" normalizeH="0" baseline="0" dirty="0">
                <a:ln>
                  <a:noFill/>
                </a:ln>
                <a:solidFill>
                  <a:srgbClr val="444444"/>
                </a:solidFill>
                <a:effectLst/>
                <a:latin typeface="+mn-lt"/>
              </a:rPr>
              <a:t>&gt;</a:t>
            </a:r>
            <a:r>
              <a:rPr kumimoji="0" lang="en-US" altLang="en-US" sz="2400" b="0" i="0" u="none" strike="noStrike" cap="none" normalizeH="0" baseline="0" dirty="0">
                <a:ln>
                  <a:noFill/>
                </a:ln>
                <a:solidFill>
                  <a:schemeClr val="tx1"/>
                </a:solidFill>
                <a:effectLst/>
                <a:latin typeface="+mn-lt"/>
              </a:rPr>
              <a:t> </a:t>
            </a:r>
          </a:p>
        </p:txBody>
      </p:sp>
    </p:spTree>
    <p:extLst>
      <p:ext uri="{BB962C8B-B14F-4D97-AF65-F5344CB8AC3E}">
        <p14:creationId xmlns:p14="http://schemas.microsoft.com/office/powerpoint/2010/main" val="2661677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45BB-8532-F0B9-9940-C85D3D436773}"/>
              </a:ext>
            </a:extLst>
          </p:cNvPr>
          <p:cNvSpPr>
            <a:spLocks noGrp="1"/>
          </p:cNvSpPr>
          <p:nvPr>
            <p:ph type="title"/>
          </p:nvPr>
        </p:nvSpPr>
        <p:spPr/>
        <p:txBody>
          <a:bodyPr/>
          <a:lstStyle/>
          <a:p>
            <a:r>
              <a:rPr lang="en-US" dirty="0"/>
              <a:t>MathML</a:t>
            </a:r>
          </a:p>
        </p:txBody>
      </p:sp>
      <p:sp>
        <p:nvSpPr>
          <p:cNvPr id="3" name="Content Placeholder 2">
            <a:extLst>
              <a:ext uri="{FF2B5EF4-FFF2-40B4-BE49-F238E27FC236}">
                <a16:creationId xmlns:a16="http://schemas.microsoft.com/office/drawing/2014/main" id="{EC9BEEB4-8066-0EE6-F721-DF7A5E00BF19}"/>
              </a:ext>
            </a:extLst>
          </p:cNvPr>
          <p:cNvSpPr>
            <a:spLocks noGrp="1"/>
          </p:cNvSpPr>
          <p:nvPr>
            <p:ph idx="1"/>
          </p:nvPr>
        </p:nvSpPr>
        <p:spPr/>
        <p:txBody>
          <a:bodyPr>
            <a:normAutofit fontScale="92500"/>
          </a:bodyPr>
          <a:lstStyle/>
          <a:p>
            <a:r>
              <a:rPr lang="en-US" dirty="0"/>
              <a:t>There is not a NIMAS OPF element for capturing whether the XML file contains MathML tagging. </a:t>
            </a:r>
          </a:p>
          <a:p>
            <a:r>
              <a:rPr lang="en-US" dirty="0"/>
              <a:t>However, if a file contains MathML, the NIMAC system will detect this upon upload and automatically add this information to the searchable record.</a:t>
            </a:r>
          </a:p>
          <a:p>
            <a:r>
              <a:rPr lang="en-US" dirty="0"/>
              <a:t>Please </a:t>
            </a:r>
            <a:r>
              <a:rPr lang="en-US" b="1" dirty="0"/>
              <a:t>do not manually add MathML metadata</a:t>
            </a:r>
            <a:r>
              <a:rPr lang="en-US" dirty="0"/>
              <a:t> to the system record.</a:t>
            </a:r>
          </a:p>
          <a:p>
            <a:r>
              <a:rPr lang="en-US" dirty="0"/>
              <a:t>If the system has not supplied MathML metadata upon upload, this means that MathML was not detected by the system during the file validation process.</a:t>
            </a:r>
          </a:p>
          <a:p>
            <a:r>
              <a:rPr lang="en-US" dirty="0"/>
              <a:t>Please contact the NIMAC if you have any questions. </a:t>
            </a:r>
          </a:p>
          <a:p>
            <a:endParaRPr lang="en-US" dirty="0"/>
          </a:p>
        </p:txBody>
      </p:sp>
    </p:spTree>
    <p:extLst>
      <p:ext uri="{BB962C8B-B14F-4D97-AF65-F5344CB8AC3E}">
        <p14:creationId xmlns:p14="http://schemas.microsoft.com/office/powerpoint/2010/main" val="137681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FFF3E-4C48-A34C-C051-43ED87B3852B}"/>
              </a:ext>
            </a:extLst>
          </p:cNvPr>
          <p:cNvSpPr>
            <a:spLocks noGrp="1"/>
          </p:cNvSpPr>
          <p:nvPr>
            <p:ph type="title"/>
          </p:nvPr>
        </p:nvSpPr>
        <p:spPr/>
        <p:txBody>
          <a:bodyPr/>
          <a:lstStyle/>
          <a:p>
            <a:r>
              <a:rPr lang="en-US" dirty="0"/>
              <a:t>NIMAS File Creation Date</a:t>
            </a:r>
          </a:p>
        </p:txBody>
      </p:sp>
      <p:sp>
        <p:nvSpPr>
          <p:cNvPr id="3" name="Content Placeholder 2">
            <a:extLst>
              <a:ext uri="{FF2B5EF4-FFF2-40B4-BE49-F238E27FC236}">
                <a16:creationId xmlns:a16="http://schemas.microsoft.com/office/drawing/2014/main" id="{C69A8D75-4D32-1FA0-6E84-E75FE79BBBB0}"/>
              </a:ext>
            </a:extLst>
          </p:cNvPr>
          <p:cNvSpPr>
            <a:spLocks noGrp="1"/>
          </p:cNvSpPr>
          <p:nvPr>
            <p:ph idx="1"/>
          </p:nvPr>
        </p:nvSpPr>
        <p:spPr/>
        <p:txBody>
          <a:bodyPr>
            <a:normAutofit fontScale="92500" lnSpcReduction="10000"/>
          </a:bodyPr>
          <a:lstStyle/>
          <a:p>
            <a:pPr algn="l">
              <a:buFont typeface="Arial" panose="020B0604020202020204" pitchFamily="34" charset="0"/>
              <a:buChar char="•"/>
            </a:pPr>
            <a:r>
              <a:rPr lang="en-US" b="0" i="0" dirty="0">
                <a:effectLst/>
              </a:rPr>
              <a:t>Enter the date that the NIMAS file set was prepared by the conversion vendor.</a:t>
            </a:r>
          </a:p>
          <a:p>
            <a:pPr algn="l">
              <a:buFont typeface="Arial" panose="020B0604020202020204" pitchFamily="34" charset="0"/>
              <a:buChar char="•"/>
            </a:pPr>
            <a:r>
              <a:rPr lang="en-US" b="0" i="0" dirty="0">
                <a:effectLst/>
              </a:rPr>
              <a:t>Please use </a:t>
            </a:r>
            <a:r>
              <a:rPr lang="en-US" dirty="0"/>
              <a:t>only </a:t>
            </a:r>
            <a:r>
              <a:rPr lang="en-US" b="0" i="0" dirty="0">
                <a:effectLst/>
              </a:rPr>
              <a:t>the format </a:t>
            </a:r>
            <a:r>
              <a:rPr lang="en-US" b="1" i="0" dirty="0">
                <a:effectLst/>
              </a:rPr>
              <a:t>YYYY-MM-DD</a:t>
            </a:r>
            <a:r>
              <a:rPr lang="en-US" b="0" i="0" dirty="0">
                <a:effectLst/>
              </a:rPr>
              <a:t>.</a:t>
            </a:r>
          </a:p>
          <a:p>
            <a:pPr algn="l">
              <a:buFont typeface="Arial" panose="020B0604020202020204" pitchFamily="34" charset="0"/>
              <a:buChar char="•"/>
            </a:pPr>
            <a:r>
              <a:rPr lang="en-US" b="0" i="0" dirty="0">
                <a:effectLst/>
              </a:rPr>
              <a:t>If you create a revised file set to replace a file that has already been certified by the NIMAC, please be sure to update the NIMAS File Creation Date to reflect the date that the revised file set was prepared.</a:t>
            </a:r>
          </a:p>
          <a:p>
            <a:pPr algn="l">
              <a:buFont typeface="Arial" panose="020B0604020202020204" pitchFamily="34" charset="0"/>
              <a:buChar char="•"/>
            </a:pPr>
            <a:endParaRPr lang="en-US" b="0" i="0" dirty="0">
              <a:effectLst/>
            </a:endParaRPr>
          </a:p>
          <a:p>
            <a:pPr algn="l">
              <a:buNone/>
            </a:pPr>
            <a:r>
              <a:rPr lang="en-US" b="1" i="0" dirty="0">
                <a:effectLst/>
              </a:rPr>
              <a:t>Example:</a:t>
            </a:r>
            <a:endParaRPr lang="en-US" b="0" i="0" dirty="0">
              <a:effectLst/>
            </a:endParaRPr>
          </a:p>
          <a:p>
            <a:pPr algn="l">
              <a:spcBef>
                <a:spcPts val="2400"/>
              </a:spcBef>
              <a:spcAft>
                <a:spcPts val="2400"/>
              </a:spcAft>
              <a:buNone/>
            </a:pPr>
            <a:r>
              <a:rPr lang="en-US" b="0" i="0" dirty="0">
                <a:solidFill>
                  <a:srgbClr val="444444"/>
                </a:solidFill>
                <a:effectLst/>
                <a:latin typeface="inherit"/>
              </a:rPr>
              <a:t>&lt;</a:t>
            </a:r>
            <a:r>
              <a:rPr lang="en-US" b="1" i="0" dirty="0" err="1">
                <a:solidFill>
                  <a:srgbClr val="1D7230"/>
                </a:solidFill>
                <a:effectLst/>
                <a:latin typeface="inherit"/>
              </a:rPr>
              <a:t>dc:Date</a:t>
            </a:r>
            <a:r>
              <a:rPr lang="en-US" b="0" i="0" dirty="0">
                <a:solidFill>
                  <a:srgbClr val="444444"/>
                </a:solidFill>
                <a:effectLst/>
                <a:latin typeface="inherit"/>
              </a:rPr>
              <a:t> </a:t>
            </a:r>
            <a:r>
              <a:rPr lang="en-US" b="0" i="0" dirty="0">
                <a:solidFill>
                  <a:srgbClr val="6F42C1"/>
                </a:solidFill>
                <a:effectLst/>
                <a:latin typeface="inherit"/>
              </a:rPr>
              <a:t>event</a:t>
            </a:r>
            <a:r>
              <a:rPr lang="en-US" b="0" i="0" dirty="0">
                <a:solidFill>
                  <a:srgbClr val="444444"/>
                </a:solidFill>
                <a:effectLst/>
                <a:latin typeface="inherit"/>
              </a:rPr>
              <a:t>=</a:t>
            </a:r>
            <a:r>
              <a:rPr lang="en-US" b="0" i="0" dirty="0">
                <a:solidFill>
                  <a:srgbClr val="880000"/>
                </a:solidFill>
                <a:effectLst/>
                <a:latin typeface="inherit"/>
              </a:rPr>
              <a:t>"</a:t>
            </a:r>
            <a:r>
              <a:rPr lang="en-US" b="0" i="0" dirty="0" err="1">
                <a:solidFill>
                  <a:srgbClr val="880000"/>
                </a:solidFill>
                <a:effectLst/>
                <a:latin typeface="inherit"/>
              </a:rPr>
              <a:t>DCTERMS.created</a:t>
            </a:r>
            <a:r>
              <a:rPr lang="en-US" b="0" i="0" dirty="0">
                <a:solidFill>
                  <a:srgbClr val="880000"/>
                </a:solidFill>
                <a:effectLst/>
                <a:latin typeface="inherit"/>
              </a:rPr>
              <a:t>"</a:t>
            </a:r>
            <a:r>
              <a:rPr lang="en-US" b="0" i="0" dirty="0">
                <a:solidFill>
                  <a:srgbClr val="444444"/>
                </a:solidFill>
                <a:effectLst/>
                <a:latin typeface="inherit"/>
              </a:rPr>
              <a:t>&gt;2025-12-15&lt;/</a:t>
            </a:r>
            <a:r>
              <a:rPr lang="en-US" b="1" i="0" dirty="0" err="1">
                <a:solidFill>
                  <a:srgbClr val="1D7230"/>
                </a:solidFill>
                <a:effectLst/>
                <a:latin typeface="inherit"/>
              </a:rPr>
              <a:t>dc:Date</a:t>
            </a:r>
            <a:r>
              <a:rPr lang="en-US" b="0" i="0" dirty="0">
                <a:solidFill>
                  <a:srgbClr val="444444"/>
                </a:solidFill>
                <a:effectLst/>
                <a:latin typeface="inherit"/>
              </a:rPr>
              <a:t>&gt;</a:t>
            </a:r>
            <a:endParaRPr lang="en-US" b="0" i="0" dirty="0">
              <a:solidFill>
                <a:srgbClr val="F1F1F1"/>
              </a:solidFill>
              <a:effectLst/>
              <a:latin typeface="ui-monospace"/>
            </a:endParaRPr>
          </a:p>
          <a:p>
            <a:endParaRPr lang="en-US" dirty="0"/>
          </a:p>
        </p:txBody>
      </p:sp>
    </p:spTree>
    <p:extLst>
      <p:ext uri="{BB962C8B-B14F-4D97-AF65-F5344CB8AC3E}">
        <p14:creationId xmlns:p14="http://schemas.microsoft.com/office/powerpoint/2010/main" val="13601221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DDFC1-7C2A-EAB0-5304-6565C6DFDD8D}"/>
              </a:ext>
            </a:extLst>
          </p:cNvPr>
          <p:cNvSpPr>
            <a:spLocks noGrp="1"/>
          </p:cNvSpPr>
          <p:nvPr>
            <p:ph type="title"/>
          </p:nvPr>
        </p:nvSpPr>
        <p:spPr>
          <a:xfrm>
            <a:off x="747252" y="0"/>
            <a:ext cx="10515600" cy="1325563"/>
          </a:xfrm>
        </p:spPr>
        <p:txBody>
          <a:bodyPr/>
          <a:lstStyle/>
          <a:p>
            <a:r>
              <a:rPr lang="en-US" dirty="0"/>
              <a:t>Numerical Edition</a:t>
            </a:r>
          </a:p>
        </p:txBody>
      </p:sp>
      <p:sp>
        <p:nvSpPr>
          <p:cNvPr id="4" name="Rectangle 1">
            <a:extLst>
              <a:ext uri="{FF2B5EF4-FFF2-40B4-BE49-F238E27FC236}">
                <a16:creationId xmlns:a16="http://schemas.microsoft.com/office/drawing/2014/main" id="{4A32A66C-8189-9F5D-BC50-A81432EE4F57}"/>
              </a:ext>
            </a:extLst>
          </p:cNvPr>
          <p:cNvSpPr>
            <a:spLocks noGrp="1" noChangeArrowheads="1"/>
          </p:cNvSpPr>
          <p:nvPr>
            <p:ph idx="1"/>
          </p:nvPr>
        </p:nvSpPr>
        <p:spPr bwMode="auto">
          <a:xfrm>
            <a:off x="747252" y="1376253"/>
            <a:ext cx="10717161" cy="4596001"/>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b="0" i="0" u="none" strike="noStrike" cap="none" normalizeH="0" baseline="0" dirty="0">
                <a:ln>
                  <a:noFill/>
                </a:ln>
                <a:solidFill>
                  <a:srgbClr val="161893"/>
                </a:solidFill>
                <a:effectLst/>
                <a:latin typeface="+mn-lt"/>
              </a:rPr>
              <a:t>This element should be used whenever a numerical edition statement is present on the print book.</a:t>
            </a:r>
          </a:p>
          <a:p>
            <a:pPr>
              <a:lnSpc>
                <a:spcPct val="100000"/>
              </a:lnSpc>
            </a:pPr>
            <a:endParaRPr kumimoji="0" lang="en-US" altLang="en-US" sz="1200" b="0" i="0" u="none" strike="noStrike" cap="none" normalizeH="0" baseline="0" dirty="0">
              <a:ln>
                <a:noFill/>
              </a:ln>
              <a:solidFill>
                <a:srgbClr val="161893"/>
              </a:solidFill>
              <a:effectLst/>
              <a:latin typeface="+mn-lt"/>
            </a:endParaRPr>
          </a:p>
          <a:p>
            <a:pPr>
              <a:lnSpc>
                <a:spcPct val="100000"/>
              </a:lnSpc>
            </a:pPr>
            <a:r>
              <a:rPr kumimoji="0" lang="en-US" altLang="en-US" b="0" i="0" u="none" strike="noStrike" cap="none" normalizeH="0" baseline="0" dirty="0">
                <a:ln>
                  <a:noFill/>
                </a:ln>
                <a:solidFill>
                  <a:srgbClr val="161893"/>
                </a:solidFill>
                <a:effectLst/>
                <a:latin typeface="+mn-lt"/>
              </a:rPr>
              <a:t>If no statement is present, please leave the tag empty.</a:t>
            </a:r>
          </a:p>
          <a:p>
            <a:pPr>
              <a:lnSpc>
                <a:spcPct val="100000"/>
              </a:lnSpc>
            </a:pPr>
            <a:endParaRPr kumimoji="0" lang="en-US" altLang="en-US" sz="1200" b="0" i="0" u="none" strike="noStrike" cap="none" normalizeH="0" baseline="0" dirty="0">
              <a:ln>
                <a:noFill/>
              </a:ln>
              <a:solidFill>
                <a:srgbClr val="161893"/>
              </a:solidFill>
              <a:effectLst/>
              <a:latin typeface="+mn-lt"/>
            </a:endParaRPr>
          </a:p>
          <a:p>
            <a:pPr>
              <a:lnSpc>
                <a:spcPct val="100000"/>
              </a:lnSpc>
            </a:pPr>
            <a:r>
              <a:rPr kumimoji="0" lang="en-US" altLang="en-US" b="0" i="0" u="none" strike="noStrike" cap="none" normalizeH="0" baseline="0" dirty="0">
                <a:ln>
                  <a:noFill/>
                </a:ln>
                <a:solidFill>
                  <a:srgbClr val="161893"/>
                </a:solidFill>
                <a:effectLst/>
                <a:latin typeface="+mn-lt"/>
              </a:rPr>
              <a:t>Please use this format: 2nd ed., 3rd ed., 4th ed., etc.</a:t>
            </a:r>
          </a:p>
          <a:p>
            <a:pPr>
              <a:lnSpc>
                <a:spcPct val="100000"/>
              </a:lnSpc>
            </a:pPr>
            <a:endParaRPr kumimoji="0" lang="en-US" altLang="en-US" sz="1200" b="0" i="0" u="none" strike="noStrike" cap="none" normalizeH="0" baseline="0" dirty="0">
              <a:ln>
                <a:noFill/>
              </a:ln>
              <a:solidFill>
                <a:srgbClr val="161893"/>
              </a:solidFill>
              <a:effectLst/>
              <a:latin typeface="+mn-lt"/>
            </a:endParaRPr>
          </a:p>
          <a:p>
            <a:pPr>
              <a:lnSpc>
                <a:spcPct val="100000"/>
              </a:lnSpc>
            </a:pPr>
            <a:r>
              <a:rPr kumimoji="0" lang="en-US" altLang="en-US" b="1" i="0" u="none" strike="noStrike" cap="none" normalizeH="0" baseline="0" dirty="0">
                <a:ln>
                  <a:noFill/>
                </a:ln>
                <a:solidFill>
                  <a:srgbClr val="161893"/>
                </a:solidFill>
                <a:effectLst/>
                <a:latin typeface="+mn-lt"/>
              </a:rPr>
              <a:t>Please do not include “1st ed.” in the metadata unless this designation appears on the print book.</a:t>
            </a:r>
          </a:p>
          <a:p>
            <a:pPr>
              <a:lnSpc>
                <a:spcPct val="100000"/>
              </a:lnSpc>
            </a:pPr>
            <a:endParaRPr kumimoji="0" lang="en-US" altLang="en-US" sz="1200" b="0" i="0" u="none" strike="noStrike" cap="none" normalizeH="0" baseline="0" dirty="0">
              <a:ln>
                <a:noFill/>
              </a:ln>
              <a:solidFill>
                <a:srgbClr val="161893"/>
              </a:solidFill>
              <a:effectLst/>
              <a:latin typeface="+mn-lt"/>
            </a:endParaRPr>
          </a:p>
          <a:p>
            <a:pPr>
              <a:lnSpc>
                <a:spcPct val="100000"/>
              </a:lnSpc>
            </a:pPr>
            <a:r>
              <a:rPr kumimoji="0" lang="en-US" altLang="en-US" b="0" i="0" u="none" strike="noStrike" cap="none" normalizeH="0" baseline="0" dirty="0">
                <a:ln>
                  <a:noFill/>
                </a:ln>
                <a:solidFill>
                  <a:srgbClr val="161893"/>
                </a:solidFill>
                <a:effectLst/>
                <a:latin typeface="+mn-lt"/>
              </a:rPr>
              <a:t>Any additional non-numerical edition information (except for state edition) should be included in the Publisher Note field. </a:t>
            </a:r>
          </a:p>
        </p:txBody>
      </p:sp>
    </p:spTree>
    <p:extLst>
      <p:ext uri="{BB962C8B-B14F-4D97-AF65-F5344CB8AC3E}">
        <p14:creationId xmlns:p14="http://schemas.microsoft.com/office/powerpoint/2010/main" val="2508617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0FB2B-0A39-2A57-ECF1-6AE6132EB3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494EFC-28CB-48A9-3472-6D83CD50B167}"/>
              </a:ext>
            </a:extLst>
          </p:cNvPr>
          <p:cNvSpPr>
            <a:spLocks noGrp="1"/>
          </p:cNvSpPr>
          <p:nvPr>
            <p:ph type="title"/>
          </p:nvPr>
        </p:nvSpPr>
        <p:spPr>
          <a:xfrm>
            <a:off x="747252" y="0"/>
            <a:ext cx="10515600" cy="1325563"/>
          </a:xfrm>
        </p:spPr>
        <p:txBody>
          <a:bodyPr/>
          <a:lstStyle/>
          <a:p>
            <a:r>
              <a:rPr lang="en-US" dirty="0"/>
              <a:t>Numerical Edition Examples</a:t>
            </a:r>
          </a:p>
        </p:txBody>
      </p:sp>
      <p:sp>
        <p:nvSpPr>
          <p:cNvPr id="4" name="Rectangle 1">
            <a:extLst>
              <a:ext uri="{FF2B5EF4-FFF2-40B4-BE49-F238E27FC236}">
                <a16:creationId xmlns:a16="http://schemas.microsoft.com/office/drawing/2014/main" id="{1F66FDD2-5EBA-ED83-8876-44DFEE136CAA}"/>
              </a:ext>
            </a:extLst>
          </p:cNvPr>
          <p:cNvSpPr>
            <a:spLocks noGrp="1" noChangeArrowheads="1"/>
          </p:cNvSpPr>
          <p:nvPr>
            <p:ph idx="1"/>
          </p:nvPr>
        </p:nvSpPr>
        <p:spPr bwMode="auto">
          <a:xfrm>
            <a:off x="747252" y="1115582"/>
            <a:ext cx="10717161" cy="5149999"/>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nSpc>
                <a:spcPct val="100000"/>
              </a:lnSpc>
              <a:buNone/>
            </a:pPr>
            <a:r>
              <a:rPr kumimoji="0" lang="en-US" altLang="en-US" b="1" i="0" u="none" strike="noStrike" cap="none" normalizeH="0" baseline="0" dirty="0">
                <a:ln>
                  <a:noFill/>
                </a:ln>
                <a:solidFill>
                  <a:srgbClr val="161893"/>
                </a:solidFill>
                <a:effectLst/>
                <a:latin typeface="+mn-lt"/>
              </a:rPr>
              <a:t>Example 1</a:t>
            </a:r>
            <a:endParaRPr kumimoji="0" lang="en-US" altLang="en-US"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161893"/>
                </a:solidFill>
                <a:effectLst/>
                <a:latin typeface="+mn-lt"/>
              </a:rPr>
              <a:t>Title page shows: </a:t>
            </a:r>
            <a:r>
              <a:rPr kumimoji="0" lang="en-US" altLang="en-US" sz="2600" b="0" i="0" u="none" strike="noStrike" cap="none" normalizeH="0" baseline="0" dirty="0">
                <a:ln>
                  <a:noFill/>
                </a:ln>
                <a:solidFill>
                  <a:srgbClr val="161893"/>
                </a:solidFill>
                <a:effectLst/>
                <a:highlight>
                  <a:srgbClr val="FFFF00"/>
                </a:highlight>
                <a:latin typeface="+mn-lt"/>
              </a:rPr>
              <a:t>American History, Third Edition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444444"/>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444444"/>
                </a:solidFill>
                <a:effectLst/>
                <a:latin typeface="+mn-lt"/>
              </a:rPr>
              <a:t>&lt;</a:t>
            </a:r>
            <a:r>
              <a:rPr kumimoji="0" lang="en-US" altLang="en-US" sz="2600" b="1" i="0" u="none" strike="noStrike" cap="none" normalizeH="0" baseline="0" dirty="0">
                <a:ln>
                  <a:noFill/>
                </a:ln>
                <a:solidFill>
                  <a:srgbClr val="1D7230"/>
                </a:solidFill>
                <a:effectLst/>
                <a:latin typeface="+mn-lt"/>
              </a:rPr>
              <a:t>meta</a:t>
            </a:r>
            <a:r>
              <a:rPr kumimoji="0" lang="en-US" altLang="en-US" sz="2600" b="0" i="0" u="none" strike="noStrike" cap="none" normalizeH="0" baseline="0" dirty="0">
                <a:ln>
                  <a:noFill/>
                </a:ln>
                <a:solidFill>
                  <a:srgbClr val="444444"/>
                </a:solidFill>
                <a:effectLst/>
                <a:latin typeface="+mn-lt"/>
              </a:rPr>
              <a:t> </a:t>
            </a:r>
            <a:r>
              <a:rPr kumimoji="0" lang="en-US" altLang="en-US" sz="2600" b="0" i="0" u="none" strike="noStrike" cap="none" normalizeH="0" baseline="0" dirty="0">
                <a:ln>
                  <a:noFill/>
                </a:ln>
                <a:solidFill>
                  <a:srgbClr val="6F42C1"/>
                </a:solidFill>
                <a:effectLst/>
                <a:latin typeface="+mn-lt"/>
              </a:rPr>
              <a:t>name</a:t>
            </a:r>
            <a:r>
              <a:rPr kumimoji="0" lang="en-US" altLang="en-US" sz="2600" b="0" i="0" u="none" strike="noStrike" cap="none" normalizeH="0" baseline="0" dirty="0">
                <a:ln>
                  <a:noFill/>
                </a:ln>
                <a:solidFill>
                  <a:srgbClr val="444444"/>
                </a:solidFill>
                <a:effectLst/>
                <a:latin typeface="+mn-lt"/>
              </a:rPr>
              <a:t>=</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err="1">
                <a:ln>
                  <a:noFill/>
                </a:ln>
                <a:solidFill>
                  <a:srgbClr val="880000"/>
                </a:solidFill>
                <a:effectLst/>
                <a:latin typeface="+mn-lt"/>
              </a:rPr>
              <a:t>nimas-SourceEdition</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a:ln>
                  <a:noFill/>
                </a:ln>
                <a:solidFill>
                  <a:srgbClr val="444444"/>
                </a:solidFill>
                <a:effectLst/>
                <a:latin typeface="+mn-lt"/>
              </a:rPr>
              <a:t> </a:t>
            </a:r>
            <a:r>
              <a:rPr kumimoji="0" lang="en-US" altLang="en-US" sz="2600" b="0" i="0" u="none" strike="noStrike" cap="none" normalizeH="0" baseline="0" dirty="0">
                <a:ln>
                  <a:noFill/>
                </a:ln>
                <a:solidFill>
                  <a:srgbClr val="6F42C1"/>
                </a:solidFill>
                <a:effectLst/>
                <a:latin typeface="+mn-lt"/>
              </a:rPr>
              <a:t>content</a:t>
            </a:r>
            <a:r>
              <a:rPr kumimoji="0" lang="en-US" altLang="en-US" sz="2600" b="0" i="0" u="none" strike="noStrike" cap="none" normalizeH="0" baseline="0" dirty="0">
                <a:ln>
                  <a:noFill/>
                </a:ln>
                <a:solidFill>
                  <a:srgbClr val="444444"/>
                </a:solidFill>
                <a:effectLst/>
                <a:latin typeface="+mn-lt"/>
              </a:rPr>
              <a:t>=</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a:ln>
                  <a:noFill/>
                </a:ln>
                <a:solidFill>
                  <a:srgbClr val="880000"/>
                </a:solidFill>
                <a:effectLst/>
                <a:highlight>
                  <a:srgbClr val="FFFF00"/>
                </a:highlight>
                <a:latin typeface="+mn-lt"/>
              </a:rPr>
              <a:t>3rd ed.</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a:ln>
                  <a:noFill/>
                </a:ln>
                <a:solidFill>
                  <a:srgbClr val="444444"/>
                </a:solidFill>
                <a:effectLst/>
                <a:latin typeface="+mn-lt"/>
              </a:rPr>
              <a:t>/&gt;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1"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161893"/>
                </a:solidFill>
                <a:effectLst/>
                <a:latin typeface="+mn-lt"/>
              </a:rPr>
              <a:t>Example 2</a:t>
            </a:r>
            <a:endParaRPr kumimoji="0" lang="en-US" altLang="en-US"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161893"/>
                </a:solidFill>
                <a:effectLst/>
                <a:latin typeface="+mn-lt"/>
              </a:rPr>
              <a:t>Title page shows: </a:t>
            </a:r>
            <a:r>
              <a:rPr kumimoji="0" lang="en-US" altLang="en-US" sz="2600" b="0" i="0" u="none" strike="noStrike" cap="none" normalizeH="0" baseline="0" dirty="0">
                <a:ln>
                  <a:noFill/>
                </a:ln>
                <a:solidFill>
                  <a:srgbClr val="161893"/>
                </a:solidFill>
                <a:effectLst/>
                <a:highlight>
                  <a:srgbClr val="FFFF00"/>
                </a:highlight>
                <a:latin typeface="+mn-lt"/>
              </a:rPr>
              <a:t>Geography, 4</a:t>
            </a:r>
            <a:r>
              <a:rPr kumimoji="0" lang="en-US" altLang="en-US" sz="2600" b="0" i="0" u="none" strike="noStrike" cap="none" normalizeH="0" baseline="30000" dirty="0">
                <a:ln>
                  <a:noFill/>
                </a:ln>
                <a:solidFill>
                  <a:srgbClr val="161893"/>
                </a:solidFill>
                <a:effectLst/>
                <a:highlight>
                  <a:srgbClr val="FFFF00"/>
                </a:highlight>
                <a:latin typeface="+mn-lt"/>
              </a:rPr>
              <a:t>th</a:t>
            </a:r>
            <a:r>
              <a:rPr kumimoji="0" lang="en-US" altLang="en-US" sz="2600" b="0" i="0" u="none" strike="noStrike" cap="none" normalizeH="0" baseline="0" dirty="0">
                <a:ln>
                  <a:noFill/>
                </a:ln>
                <a:solidFill>
                  <a:srgbClr val="161893"/>
                </a:solidFill>
                <a:effectLst/>
                <a:highlight>
                  <a:srgbClr val="FFFF00"/>
                </a:highlight>
                <a:latin typeface="+mn-lt"/>
              </a:rPr>
              <a:t> edition, Fully Revised and Expanded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444444"/>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444444"/>
                </a:solidFill>
                <a:effectLst/>
                <a:latin typeface="+mn-lt"/>
              </a:rPr>
              <a:t>&lt;</a:t>
            </a:r>
            <a:r>
              <a:rPr kumimoji="0" lang="en-US" altLang="en-US" sz="2600" b="1" i="0" u="none" strike="noStrike" cap="none" normalizeH="0" baseline="0" dirty="0">
                <a:ln>
                  <a:noFill/>
                </a:ln>
                <a:solidFill>
                  <a:srgbClr val="1D7230"/>
                </a:solidFill>
                <a:effectLst/>
                <a:latin typeface="+mn-lt"/>
              </a:rPr>
              <a:t>meta</a:t>
            </a:r>
            <a:r>
              <a:rPr kumimoji="0" lang="en-US" altLang="en-US" sz="2600" b="0" i="0" u="none" strike="noStrike" cap="none" normalizeH="0" baseline="0" dirty="0">
                <a:ln>
                  <a:noFill/>
                </a:ln>
                <a:solidFill>
                  <a:srgbClr val="444444"/>
                </a:solidFill>
                <a:effectLst/>
                <a:latin typeface="+mn-lt"/>
              </a:rPr>
              <a:t> </a:t>
            </a:r>
            <a:r>
              <a:rPr kumimoji="0" lang="en-US" altLang="en-US" sz="2600" b="0" i="0" u="none" strike="noStrike" cap="none" normalizeH="0" baseline="0" dirty="0">
                <a:ln>
                  <a:noFill/>
                </a:ln>
                <a:solidFill>
                  <a:srgbClr val="6F42C1"/>
                </a:solidFill>
                <a:effectLst/>
                <a:latin typeface="+mn-lt"/>
              </a:rPr>
              <a:t>name</a:t>
            </a:r>
            <a:r>
              <a:rPr kumimoji="0" lang="en-US" altLang="en-US" sz="2600" b="0" i="0" u="none" strike="noStrike" cap="none" normalizeH="0" baseline="0" dirty="0">
                <a:ln>
                  <a:noFill/>
                </a:ln>
                <a:solidFill>
                  <a:srgbClr val="444444"/>
                </a:solidFill>
                <a:effectLst/>
                <a:latin typeface="+mn-lt"/>
              </a:rPr>
              <a:t>=</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err="1">
                <a:ln>
                  <a:noFill/>
                </a:ln>
                <a:solidFill>
                  <a:srgbClr val="880000"/>
                </a:solidFill>
                <a:effectLst/>
                <a:latin typeface="+mn-lt"/>
              </a:rPr>
              <a:t>nimas-SourceEdition</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a:ln>
                  <a:noFill/>
                </a:ln>
                <a:solidFill>
                  <a:srgbClr val="444444"/>
                </a:solidFill>
                <a:effectLst/>
                <a:latin typeface="+mn-lt"/>
              </a:rPr>
              <a:t> </a:t>
            </a:r>
            <a:r>
              <a:rPr kumimoji="0" lang="en-US" altLang="en-US" sz="2600" b="0" i="0" u="none" strike="noStrike" cap="none" normalizeH="0" baseline="0" dirty="0">
                <a:ln>
                  <a:noFill/>
                </a:ln>
                <a:solidFill>
                  <a:srgbClr val="6F42C1"/>
                </a:solidFill>
                <a:effectLst/>
                <a:latin typeface="+mn-lt"/>
              </a:rPr>
              <a:t>content</a:t>
            </a:r>
            <a:r>
              <a:rPr kumimoji="0" lang="en-US" altLang="en-US" sz="2600" b="0" i="0" u="none" strike="noStrike" cap="none" normalizeH="0" baseline="0" dirty="0">
                <a:ln>
                  <a:noFill/>
                </a:ln>
                <a:solidFill>
                  <a:srgbClr val="444444"/>
                </a:solidFill>
                <a:effectLst/>
                <a:latin typeface="+mn-lt"/>
              </a:rPr>
              <a:t>=</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a:ln>
                  <a:noFill/>
                </a:ln>
                <a:solidFill>
                  <a:srgbClr val="880000"/>
                </a:solidFill>
                <a:effectLst/>
                <a:highlight>
                  <a:srgbClr val="FFFF00"/>
                </a:highlight>
                <a:latin typeface="+mn-lt"/>
              </a:rPr>
              <a:t>4th ed.</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a:ln>
                  <a:noFill/>
                </a:ln>
                <a:solidFill>
                  <a:srgbClr val="444444"/>
                </a:solidFill>
                <a:effectLst/>
                <a:latin typeface="+mn-lt"/>
              </a:rPr>
              <a:t>/&gt;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444444"/>
                </a:solidFill>
                <a:effectLst/>
                <a:latin typeface="+mn-lt"/>
              </a:rPr>
              <a:t>&lt;</a:t>
            </a:r>
            <a:r>
              <a:rPr kumimoji="0" lang="en-US" altLang="en-US" sz="2600" b="1" i="0" u="none" strike="noStrike" cap="none" normalizeH="0" baseline="0" dirty="0">
                <a:ln>
                  <a:noFill/>
                </a:ln>
                <a:solidFill>
                  <a:srgbClr val="1D7230"/>
                </a:solidFill>
                <a:effectLst/>
                <a:latin typeface="+mn-lt"/>
              </a:rPr>
              <a:t>meta</a:t>
            </a:r>
            <a:r>
              <a:rPr kumimoji="0" lang="en-US" altLang="en-US" sz="2600" b="0" i="0" u="none" strike="noStrike" cap="none" normalizeH="0" baseline="0" dirty="0">
                <a:ln>
                  <a:noFill/>
                </a:ln>
                <a:solidFill>
                  <a:srgbClr val="444444"/>
                </a:solidFill>
                <a:effectLst/>
                <a:latin typeface="+mn-lt"/>
              </a:rPr>
              <a:t> </a:t>
            </a:r>
            <a:r>
              <a:rPr kumimoji="0" lang="en-US" altLang="en-US" sz="2600" b="0" i="0" u="none" strike="noStrike" cap="none" normalizeH="0" baseline="0" dirty="0">
                <a:ln>
                  <a:noFill/>
                </a:ln>
                <a:solidFill>
                  <a:srgbClr val="6F42C1"/>
                </a:solidFill>
                <a:effectLst/>
                <a:latin typeface="+mn-lt"/>
              </a:rPr>
              <a:t>name</a:t>
            </a:r>
            <a:r>
              <a:rPr kumimoji="0" lang="en-US" altLang="en-US" sz="2600" b="0" i="0" u="none" strike="noStrike" cap="none" normalizeH="0" baseline="0" dirty="0">
                <a:ln>
                  <a:noFill/>
                </a:ln>
                <a:solidFill>
                  <a:srgbClr val="444444"/>
                </a:solidFill>
                <a:effectLst/>
                <a:latin typeface="+mn-lt"/>
              </a:rPr>
              <a:t>=</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err="1">
                <a:ln>
                  <a:noFill/>
                </a:ln>
                <a:solidFill>
                  <a:srgbClr val="880000"/>
                </a:solidFill>
                <a:effectLst/>
                <a:latin typeface="+mn-lt"/>
              </a:rPr>
              <a:t>DCTERMS.description.note</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a:ln>
                  <a:noFill/>
                </a:ln>
                <a:solidFill>
                  <a:srgbClr val="444444"/>
                </a:solidFill>
                <a:effectLst/>
                <a:latin typeface="+mn-lt"/>
              </a:rPr>
              <a:t> </a:t>
            </a:r>
            <a:r>
              <a:rPr kumimoji="0" lang="en-US" altLang="en-US" sz="2600" b="0" i="0" u="none" strike="noStrike" cap="none" normalizeH="0" baseline="0" dirty="0">
                <a:ln>
                  <a:noFill/>
                </a:ln>
                <a:solidFill>
                  <a:srgbClr val="6F42C1"/>
                </a:solidFill>
                <a:effectLst/>
                <a:latin typeface="+mn-lt"/>
              </a:rPr>
              <a:t>content</a:t>
            </a:r>
            <a:r>
              <a:rPr kumimoji="0" lang="en-US" altLang="en-US" sz="2600" b="0" i="0" u="none" strike="noStrike" cap="none" normalizeH="0" baseline="0" dirty="0">
                <a:ln>
                  <a:noFill/>
                </a:ln>
                <a:solidFill>
                  <a:srgbClr val="444444"/>
                </a:solidFill>
                <a:effectLst/>
                <a:latin typeface="+mn-lt"/>
              </a:rPr>
              <a:t>=</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a:ln>
                  <a:noFill/>
                </a:ln>
                <a:solidFill>
                  <a:srgbClr val="880000"/>
                </a:solidFill>
                <a:effectLst/>
                <a:highlight>
                  <a:srgbClr val="FFFF00"/>
                </a:highlight>
                <a:latin typeface="+mn-lt"/>
              </a:rPr>
              <a:t>Fully Revised and Expanded.</a:t>
            </a:r>
            <a:r>
              <a:rPr kumimoji="0" lang="en-US" altLang="en-US" sz="2600" b="0" i="0" u="none" strike="noStrike" cap="none" normalizeH="0" baseline="0" dirty="0">
                <a:ln>
                  <a:noFill/>
                </a:ln>
                <a:solidFill>
                  <a:srgbClr val="880000"/>
                </a:solidFill>
                <a:effectLst/>
                <a:latin typeface="+mn-lt"/>
              </a:rPr>
              <a:t>"</a:t>
            </a:r>
            <a:r>
              <a:rPr kumimoji="0" lang="en-US" altLang="en-US" sz="2600" b="0" i="0" u="none" strike="noStrike" cap="none" normalizeH="0" baseline="0" dirty="0">
                <a:ln>
                  <a:noFill/>
                </a:ln>
                <a:solidFill>
                  <a:srgbClr val="444444"/>
                </a:solidFill>
                <a:effectLst/>
                <a:latin typeface="+mn-lt"/>
              </a:rPr>
              <a:t>/&gt;</a:t>
            </a:r>
            <a:r>
              <a:rPr kumimoji="0" lang="en-US" altLang="en-US" sz="2600" b="0" i="0" u="none" strike="noStrike" cap="none" normalizeH="0" baseline="0" dirty="0">
                <a:ln>
                  <a:noFill/>
                </a:ln>
                <a:solidFill>
                  <a:schemeClr val="tx1"/>
                </a:solidFill>
                <a:effectLst/>
                <a:latin typeface="+mn-lt"/>
              </a:rPr>
              <a:t> </a:t>
            </a:r>
          </a:p>
        </p:txBody>
      </p:sp>
    </p:spTree>
    <p:extLst>
      <p:ext uri="{BB962C8B-B14F-4D97-AF65-F5344CB8AC3E}">
        <p14:creationId xmlns:p14="http://schemas.microsoft.com/office/powerpoint/2010/main" val="3052989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B96E8-8554-796B-1E37-63F74FD36113}"/>
              </a:ext>
            </a:extLst>
          </p:cNvPr>
          <p:cNvSpPr>
            <a:spLocks noGrp="1"/>
          </p:cNvSpPr>
          <p:nvPr>
            <p:ph type="title"/>
          </p:nvPr>
        </p:nvSpPr>
        <p:spPr/>
        <p:txBody>
          <a:bodyPr/>
          <a:lstStyle/>
          <a:p>
            <a:r>
              <a:rPr lang="en-US" dirty="0"/>
              <a:t>Publisher</a:t>
            </a:r>
          </a:p>
        </p:txBody>
      </p:sp>
      <p:sp>
        <p:nvSpPr>
          <p:cNvPr id="3" name="Content Placeholder 2">
            <a:extLst>
              <a:ext uri="{FF2B5EF4-FFF2-40B4-BE49-F238E27FC236}">
                <a16:creationId xmlns:a16="http://schemas.microsoft.com/office/drawing/2014/main" id="{F64F712B-5AFA-E5EC-03D3-403C467EC955}"/>
              </a:ext>
            </a:extLst>
          </p:cNvPr>
          <p:cNvSpPr>
            <a:spLocks noGrp="1"/>
          </p:cNvSpPr>
          <p:nvPr>
            <p:ph idx="1"/>
          </p:nvPr>
        </p:nvSpPr>
        <p:spPr>
          <a:xfrm>
            <a:off x="838200" y="1690688"/>
            <a:ext cx="10515600" cy="4486275"/>
          </a:xfrm>
        </p:spPr>
        <p:txBody>
          <a:bodyPr>
            <a:normAutofit fontScale="92500" lnSpcReduction="10000"/>
          </a:bodyPr>
          <a:lstStyle/>
          <a:p>
            <a:pPr algn="l">
              <a:buFont typeface="Arial" panose="020B0604020202020204" pitchFamily="34" charset="0"/>
              <a:buChar char="•"/>
            </a:pPr>
            <a:r>
              <a:rPr lang="en-US" b="0" i="0" dirty="0">
                <a:effectLst/>
              </a:rPr>
              <a:t>Reflects the publisher imprint(s) shown on the title page of the print book.</a:t>
            </a:r>
          </a:p>
          <a:p>
            <a:pPr algn="l">
              <a:buFont typeface="Arial" panose="020B0604020202020204" pitchFamily="34" charset="0"/>
              <a:buChar char="•"/>
            </a:pPr>
            <a:r>
              <a:rPr lang="en-US" b="1" i="0" dirty="0">
                <a:effectLst/>
              </a:rPr>
              <a:t>This field does not repeat.</a:t>
            </a:r>
          </a:p>
          <a:p>
            <a:pPr algn="l">
              <a:buFont typeface="Arial" panose="020B0604020202020204" pitchFamily="34" charset="0"/>
              <a:buChar char="•"/>
            </a:pPr>
            <a:r>
              <a:rPr lang="en-US" b="0" i="0" dirty="0">
                <a:effectLst/>
              </a:rPr>
              <a:t>If two imprints (or publisher logos) are found on the print book, the publisher metadata should capture both, separated by a slash. </a:t>
            </a:r>
          </a:p>
          <a:p>
            <a:pPr algn="l">
              <a:buFont typeface="Arial" panose="020B0604020202020204" pitchFamily="34" charset="0"/>
              <a:buChar char="•"/>
            </a:pPr>
            <a:r>
              <a:rPr lang="en-US" dirty="0"/>
              <a:t>To prevent the inadvertent upload of files to the wrong publisher inventory, imprints must be associated with an account for a file to successfully upload. </a:t>
            </a:r>
          </a:p>
          <a:p>
            <a:pPr algn="l">
              <a:buFont typeface="Arial" panose="020B0604020202020204" pitchFamily="34" charset="0"/>
              <a:buChar char="•"/>
            </a:pPr>
            <a:r>
              <a:rPr lang="en-US" b="0" i="0" dirty="0">
                <a:effectLst/>
              </a:rPr>
              <a:t>Please reach out the NIMAC if you need to have an imprint added to a publisher’s account. (Note: if you are manually uploading a file and the imprint yo</a:t>
            </a:r>
            <a:r>
              <a:rPr lang="en-US" dirty="0"/>
              <a:t>u need is not found in the pick list, please reach out.)</a:t>
            </a:r>
            <a:endParaRPr lang="en-US" b="0" i="0" dirty="0">
              <a:effectLst/>
            </a:endParaRPr>
          </a:p>
          <a:p>
            <a:pPr algn="l">
              <a:buFont typeface="Arial" panose="020B0604020202020204" pitchFamily="34" charset="0"/>
              <a:buChar char="•"/>
            </a:pPr>
            <a:endParaRPr lang="en-US" b="0" i="0" dirty="0">
              <a:effectLst/>
            </a:endParaRPr>
          </a:p>
        </p:txBody>
      </p:sp>
    </p:spTree>
    <p:extLst>
      <p:ext uri="{BB962C8B-B14F-4D97-AF65-F5344CB8AC3E}">
        <p14:creationId xmlns:p14="http://schemas.microsoft.com/office/powerpoint/2010/main" val="1633844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6B226-2F1D-4D12-1D3B-ED68F7ADE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13254-FA9E-0213-C5A6-050CB4EFD099}"/>
              </a:ext>
            </a:extLst>
          </p:cNvPr>
          <p:cNvSpPr>
            <a:spLocks noGrp="1"/>
          </p:cNvSpPr>
          <p:nvPr>
            <p:ph type="title"/>
          </p:nvPr>
        </p:nvSpPr>
        <p:spPr/>
        <p:txBody>
          <a:bodyPr/>
          <a:lstStyle/>
          <a:p>
            <a:r>
              <a:rPr lang="en-US" dirty="0"/>
              <a:t>Publisher Examples</a:t>
            </a:r>
          </a:p>
        </p:txBody>
      </p:sp>
      <p:sp>
        <p:nvSpPr>
          <p:cNvPr id="3" name="Content Placeholder 2">
            <a:extLst>
              <a:ext uri="{FF2B5EF4-FFF2-40B4-BE49-F238E27FC236}">
                <a16:creationId xmlns:a16="http://schemas.microsoft.com/office/drawing/2014/main" id="{CDA63B91-6A6D-E95B-CB83-F43F820CCFB5}"/>
              </a:ext>
            </a:extLst>
          </p:cNvPr>
          <p:cNvSpPr>
            <a:spLocks noGrp="1"/>
          </p:cNvSpPr>
          <p:nvPr>
            <p:ph idx="1"/>
          </p:nvPr>
        </p:nvSpPr>
        <p:spPr/>
        <p:txBody>
          <a:bodyPr>
            <a:normAutofit/>
          </a:bodyPr>
          <a:lstStyle/>
          <a:p>
            <a:pPr marL="0" indent="0" algn="l">
              <a:buNone/>
            </a:pPr>
            <a:r>
              <a:rPr lang="en-US" b="1" i="0" dirty="0">
                <a:effectLst/>
              </a:rPr>
              <a:t>Example 1 (one imprint)</a:t>
            </a:r>
            <a:endParaRPr lang="en-US" b="0" i="0" dirty="0">
              <a:effectLst/>
            </a:endParaRPr>
          </a:p>
          <a:p>
            <a:pPr algn="l" rtl="0">
              <a:spcBef>
                <a:spcPts val="2400"/>
              </a:spcBef>
              <a:spcAft>
                <a:spcPts val="2400"/>
              </a:spcAft>
              <a:buNone/>
            </a:pPr>
            <a:r>
              <a:rPr lang="en-US" b="0" i="0" dirty="0">
                <a:solidFill>
                  <a:srgbClr val="444444"/>
                </a:solidFill>
                <a:effectLst/>
                <a:latin typeface="inherit"/>
              </a:rPr>
              <a:t>&lt;</a:t>
            </a:r>
            <a:r>
              <a:rPr lang="en-US" b="1" i="0" dirty="0" err="1">
                <a:solidFill>
                  <a:srgbClr val="1D7230"/>
                </a:solidFill>
                <a:effectLst/>
                <a:latin typeface="inherit"/>
              </a:rPr>
              <a:t>dc:Publisher</a:t>
            </a:r>
            <a:r>
              <a:rPr lang="en-US" b="0" i="0" dirty="0">
                <a:solidFill>
                  <a:srgbClr val="444444"/>
                </a:solidFill>
                <a:effectLst/>
                <a:latin typeface="inherit"/>
              </a:rPr>
              <a:t>&gt;Houghton Mifflin Harcourt&lt;/</a:t>
            </a:r>
            <a:r>
              <a:rPr lang="en-US" b="1" i="0" dirty="0" err="1">
                <a:solidFill>
                  <a:srgbClr val="1D7230"/>
                </a:solidFill>
                <a:effectLst/>
                <a:latin typeface="inherit"/>
              </a:rPr>
              <a:t>dc:Publisher</a:t>
            </a:r>
            <a:r>
              <a:rPr lang="en-US" b="0" i="0" dirty="0">
                <a:solidFill>
                  <a:srgbClr val="444444"/>
                </a:solidFill>
                <a:effectLst/>
                <a:latin typeface="inherit"/>
              </a:rPr>
              <a:t>&gt;</a:t>
            </a:r>
          </a:p>
          <a:p>
            <a:pPr>
              <a:spcBef>
                <a:spcPts val="2400"/>
              </a:spcBef>
              <a:spcAft>
                <a:spcPts val="2400"/>
              </a:spcAft>
              <a:buNone/>
            </a:pPr>
            <a:r>
              <a:rPr lang="en-US" b="1" dirty="0"/>
              <a:t>Example 2 (two imprints)</a:t>
            </a:r>
          </a:p>
          <a:p>
            <a:pPr>
              <a:spcBef>
                <a:spcPts val="2400"/>
              </a:spcBef>
              <a:spcAft>
                <a:spcPts val="2400"/>
              </a:spcAft>
              <a:buNone/>
            </a:pPr>
            <a:r>
              <a:rPr lang="en-US" b="0" i="0" dirty="0">
                <a:solidFill>
                  <a:srgbClr val="444444"/>
                </a:solidFill>
                <a:effectLst/>
                <a:latin typeface="inherit"/>
              </a:rPr>
              <a:t>&lt;</a:t>
            </a:r>
            <a:r>
              <a:rPr lang="en-US" b="1" i="0" dirty="0" err="1">
                <a:solidFill>
                  <a:srgbClr val="1D7230"/>
                </a:solidFill>
                <a:effectLst/>
                <a:latin typeface="inherit"/>
              </a:rPr>
              <a:t>dc:Publisher</a:t>
            </a:r>
            <a:r>
              <a:rPr lang="en-US" b="0" i="0" dirty="0">
                <a:solidFill>
                  <a:srgbClr val="444444"/>
                </a:solidFill>
                <a:effectLst/>
                <a:latin typeface="inherit"/>
              </a:rPr>
              <a:t>&gt;</a:t>
            </a:r>
            <a:r>
              <a:rPr lang="en-US" dirty="0">
                <a:solidFill>
                  <a:srgbClr val="444444"/>
                </a:solidFill>
                <a:latin typeface="inherit"/>
              </a:rPr>
              <a:t>National Geographic Learning/Cengage Learning</a:t>
            </a:r>
            <a:r>
              <a:rPr lang="en-US" b="0" i="0" dirty="0">
                <a:solidFill>
                  <a:srgbClr val="444444"/>
                </a:solidFill>
                <a:effectLst/>
                <a:latin typeface="inherit"/>
              </a:rPr>
              <a:t>&lt;/</a:t>
            </a:r>
            <a:r>
              <a:rPr lang="en-US" b="1" i="0" dirty="0" err="1">
                <a:solidFill>
                  <a:srgbClr val="1D7230"/>
                </a:solidFill>
                <a:effectLst/>
                <a:latin typeface="inherit"/>
              </a:rPr>
              <a:t>dc:Publisher</a:t>
            </a:r>
            <a:r>
              <a:rPr lang="en-US" b="0" i="0" dirty="0">
                <a:solidFill>
                  <a:srgbClr val="444444"/>
                </a:solidFill>
                <a:effectLst/>
                <a:latin typeface="inherit"/>
              </a:rPr>
              <a:t>&gt;</a:t>
            </a:r>
            <a:endParaRPr lang="en-US" b="0" i="0" dirty="0">
              <a:solidFill>
                <a:srgbClr val="F1F1F1"/>
              </a:solidFill>
              <a:effectLst/>
              <a:latin typeface="ui-monospace"/>
            </a:endParaRPr>
          </a:p>
        </p:txBody>
      </p:sp>
    </p:spTree>
    <p:extLst>
      <p:ext uri="{BB962C8B-B14F-4D97-AF65-F5344CB8AC3E}">
        <p14:creationId xmlns:p14="http://schemas.microsoft.com/office/powerpoint/2010/main" val="27892381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60892-71AD-942B-C8F4-D9F7E82A44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89124-39A3-1E82-0CF1-30187F69B9BE}"/>
              </a:ext>
            </a:extLst>
          </p:cNvPr>
          <p:cNvSpPr>
            <a:spLocks noGrp="1"/>
          </p:cNvSpPr>
          <p:nvPr>
            <p:ph type="title"/>
          </p:nvPr>
        </p:nvSpPr>
        <p:spPr>
          <a:xfrm>
            <a:off x="647282" y="-102485"/>
            <a:ext cx="10515600" cy="1325563"/>
          </a:xfrm>
        </p:spPr>
        <p:txBody>
          <a:bodyPr/>
          <a:lstStyle/>
          <a:p>
            <a:r>
              <a:rPr lang="en-US" dirty="0"/>
              <a:t>Publisher Notes - Optional</a:t>
            </a:r>
          </a:p>
        </p:txBody>
      </p:sp>
      <p:sp>
        <p:nvSpPr>
          <p:cNvPr id="4" name="Rectangle 1">
            <a:extLst>
              <a:ext uri="{FF2B5EF4-FFF2-40B4-BE49-F238E27FC236}">
                <a16:creationId xmlns:a16="http://schemas.microsoft.com/office/drawing/2014/main" id="{BBD71211-7F0B-13A3-A1D1-3791A2A4F510}"/>
              </a:ext>
            </a:extLst>
          </p:cNvPr>
          <p:cNvSpPr>
            <a:spLocks noGrp="1" noChangeArrowheads="1"/>
          </p:cNvSpPr>
          <p:nvPr>
            <p:ph idx="1"/>
          </p:nvPr>
        </p:nvSpPr>
        <p:spPr bwMode="auto">
          <a:xfrm>
            <a:off x="340806" y="1079634"/>
            <a:ext cx="10822076" cy="5149999"/>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b="0" i="0" u="none" strike="noStrike" cap="none" normalizeH="0" baseline="0" dirty="0">
                <a:ln>
                  <a:noFill/>
                </a:ln>
                <a:solidFill>
                  <a:srgbClr val="161893"/>
                </a:solidFill>
                <a:effectLst/>
                <a:latin typeface="+mn-lt"/>
              </a:rPr>
              <a:t>This element is generally </a:t>
            </a:r>
            <a:r>
              <a:rPr kumimoji="0" lang="en-US" altLang="en-US" b="1" i="0" u="none" strike="noStrike" cap="none" normalizeH="0" baseline="0" dirty="0">
                <a:ln>
                  <a:noFill/>
                </a:ln>
                <a:solidFill>
                  <a:srgbClr val="161893"/>
                </a:solidFill>
                <a:effectLst/>
                <a:latin typeface="+mn-lt"/>
              </a:rPr>
              <a:t>optional.</a:t>
            </a:r>
          </a:p>
          <a:p>
            <a:pPr>
              <a:lnSpc>
                <a:spcPct val="100000"/>
              </a:lnSpc>
            </a:pPr>
            <a:endParaRPr kumimoji="0" lang="en-US" altLang="en-US" b="1" i="0" u="none" strike="noStrike" cap="none" normalizeH="0" baseline="0" dirty="0">
              <a:ln>
                <a:noFill/>
              </a:ln>
              <a:solidFill>
                <a:srgbClr val="161893"/>
              </a:solidFill>
              <a:effectLst/>
              <a:latin typeface="+mn-lt"/>
            </a:endParaRPr>
          </a:p>
          <a:p>
            <a:pPr>
              <a:lnSpc>
                <a:spcPct val="100000"/>
              </a:lnSpc>
            </a:pPr>
            <a:r>
              <a:rPr kumimoji="0" lang="en-US" altLang="en-US" i="0" u="none" strike="noStrike" cap="none" normalizeH="0" baseline="0" dirty="0">
                <a:ln>
                  <a:noFill/>
                </a:ln>
                <a:solidFill>
                  <a:srgbClr val="161893"/>
                </a:solidFill>
                <a:effectLst/>
                <a:latin typeface="+mn-lt"/>
              </a:rPr>
              <a:t>It can be used by the publisher to supply additional information related to the title</a:t>
            </a:r>
            <a:r>
              <a:rPr lang="en-US" altLang="en-US" dirty="0">
                <a:solidFill>
                  <a:srgbClr val="161893"/>
                </a:solidFill>
                <a:latin typeface="+mn-lt"/>
              </a:rPr>
              <a:t>, such as a short description or a publisher catalog number.</a:t>
            </a:r>
          </a:p>
          <a:p>
            <a:pPr>
              <a:lnSpc>
                <a:spcPct val="100000"/>
              </a:lnSpc>
            </a:pPr>
            <a:endParaRPr kumimoji="0" lang="en-US" altLang="en-US" i="0" u="none" strike="noStrike" cap="none" normalizeH="0" baseline="0" dirty="0">
              <a:ln>
                <a:noFill/>
              </a:ln>
              <a:solidFill>
                <a:srgbClr val="161893"/>
              </a:solidFill>
              <a:effectLst/>
              <a:latin typeface="+mn-lt"/>
            </a:endParaRPr>
          </a:p>
          <a:p>
            <a:pPr>
              <a:lnSpc>
                <a:spcPct val="100000"/>
              </a:lnSpc>
            </a:pPr>
            <a:r>
              <a:rPr lang="en-US" altLang="en-US" dirty="0">
                <a:solidFill>
                  <a:srgbClr val="161893"/>
                </a:solidFill>
                <a:latin typeface="+mn-lt"/>
              </a:rPr>
              <a:t>Please do not use this element to repeat metadata that has already been supplied elsewhere in the metadata. </a:t>
            </a:r>
          </a:p>
          <a:p>
            <a:pPr>
              <a:lnSpc>
                <a:spcPct val="100000"/>
              </a:lnSpc>
            </a:pPr>
            <a:endParaRPr kumimoji="0" lang="en-US" altLang="en-US" i="0" u="none" strike="noStrike" cap="none" normalizeH="0" baseline="0" dirty="0">
              <a:ln>
                <a:noFill/>
              </a:ln>
              <a:solidFill>
                <a:srgbClr val="161893"/>
              </a:solidFill>
              <a:effectLst/>
              <a:latin typeface="+mn-lt"/>
            </a:endParaRPr>
          </a:p>
          <a:p>
            <a:pPr>
              <a:lnSpc>
                <a:spcPct val="100000"/>
              </a:lnSpc>
            </a:pPr>
            <a:r>
              <a:rPr lang="en-US" altLang="en-US" dirty="0">
                <a:solidFill>
                  <a:srgbClr val="161893"/>
                </a:solidFill>
                <a:latin typeface="+mn-lt"/>
              </a:rPr>
              <a:t>It is fine to leave this element empty if no note is applicable or desired.</a:t>
            </a:r>
            <a:endParaRPr kumimoji="0" lang="en-US" altLang="en-US"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809374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96B76A75-541D-44D9-91AA-42307CD3AAFC}"/>
              </a:ext>
            </a:extLst>
          </p:cNvPr>
          <p:cNvSpPr>
            <a:spLocks noGrp="1" noChangeArrowheads="1"/>
          </p:cNvSpPr>
          <p:nvPr>
            <p:ph type="title"/>
          </p:nvPr>
        </p:nvSpPr>
        <p:spPr>
          <a:xfrm>
            <a:off x="639098" y="90283"/>
            <a:ext cx="10515600" cy="1325563"/>
          </a:xfrm>
        </p:spPr>
        <p:txBody>
          <a:bodyPr/>
          <a:lstStyle/>
          <a:p>
            <a:r>
              <a:rPr lang="en-US" altLang="en-US" dirty="0"/>
              <a:t>Mark your calendar!</a:t>
            </a:r>
          </a:p>
        </p:txBody>
      </p:sp>
      <p:sp>
        <p:nvSpPr>
          <p:cNvPr id="3" name="Content Placeholder 2">
            <a:extLst>
              <a:ext uri="{FF2B5EF4-FFF2-40B4-BE49-F238E27FC236}">
                <a16:creationId xmlns:a16="http://schemas.microsoft.com/office/drawing/2014/main" id="{29D2C30D-022B-4A7B-99E4-102747E1CA19}"/>
              </a:ext>
            </a:extLst>
          </p:cNvPr>
          <p:cNvSpPr>
            <a:spLocks noGrp="1"/>
          </p:cNvSpPr>
          <p:nvPr>
            <p:ph idx="1"/>
          </p:nvPr>
        </p:nvSpPr>
        <p:spPr>
          <a:xfrm>
            <a:off x="560438" y="1612490"/>
            <a:ext cx="11071123" cy="4827639"/>
          </a:xfrm>
        </p:spPr>
        <p:txBody>
          <a:bodyPr/>
          <a:lstStyle/>
          <a:p>
            <a:pPr>
              <a:defRPr/>
            </a:pPr>
            <a:r>
              <a:rPr lang="en-US" sz="3200" b="1" dirty="0">
                <a:solidFill>
                  <a:srgbClr val="C00000"/>
                </a:solidFill>
              </a:rPr>
              <a:t>How to Assist Your Customers Looking for Accessible Formats (Webinar 4) </a:t>
            </a:r>
          </a:p>
          <a:p>
            <a:pPr lvl="1">
              <a:defRPr/>
            </a:pPr>
            <a:r>
              <a:rPr lang="en-US" sz="2800" dirty="0"/>
              <a:t>For guidance on how to assist customers in locating accessible formats, please join us:</a:t>
            </a:r>
          </a:p>
          <a:p>
            <a:pPr lvl="2">
              <a:defRPr/>
            </a:pPr>
            <a:r>
              <a:rPr lang="en-US" sz="2400" b="1" dirty="0"/>
              <a:t>Wednesday, August 12, at 2pm ET</a:t>
            </a:r>
            <a:endParaRPr lang="en-US" sz="2400" dirty="0"/>
          </a:p>
          <a:p>
            <a:pPr marL="0" indent="0">
              <a:buNone/>
              <a:defRPr/>
            </a:pPr>
            <a:endParaRPr lang="en-US"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1F6E3-2366-9984-BE00-2D51F252A8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56FB88-0952-A418-F448-06D8442CA49E}"/>
              </a:ext>
            </a:extLst>
          </p:cNvPr>
          <p:cNvSpPr>
            <a:spLocks noGrp="1"/>
          </p:cNvSpPr>
          <p:nvPr>
            <p:ph type="title"/>
          </p:nvPr>
        </p:nvSpPr>
        <p:spPr>
          <a:xfrm>
            <a:off x="647282" y="-102485"/>
            <a:ext cx="10515600" cy="1325563"/>
          </a:xfrm>
        </p:spPr>
        <p:txBody>
          <a:bodyPr/>
          <a:lstStyle/>
          <a:p>
            <a:r>
              <a:rPr lang="en-US" dirty="0"/>
              <a:t>Publisher Notes - Required</a:t>
            </a:r>
          </a:p>
        </p:txBody>
      </p:sp>
      <p:sp>
        <p:nvSpPr>
          <p:cNvPr id="4" name="Rectangle 1">
            <a:extLst>
              <a:ext uri="{FF2B5EF4-FFF2-40B4-BE49-F238E27FC236}">
                <a16:creationId xmlns:a16="http://schemas.microsoft.com/office/drawing/2014/main" id="{4ABCA36C-91DE-5142-22D8-47B554EFB31C}"/>
              </a:ext>
            </a:extLst>
          </p:cNvPr>
          <p:cNvSpPr>
            <a:spLocks noGrp="1" noChangeArrowheads="1"/>
          </p:cNvSpPr>
          <p:nvPr>
            <p:ph idx="1"/>
          </p:nvPr>
        </p:nvSpPr>
        <p:spPr bwMode="auto">
          <a:xfrm>
            <a:off x="340806" y="283174"/>
            <a:ext cx="10822076" cy="6873547"/>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endParaRPr kumimoji="0" lang="en-US" altLang="en-US" b="0" i="0" u="none" strike="noStrike" cap="none" normalizeH="0" baseline="0" dirty="0">
              <a:ln>
                <a:noFill/>
              </a:ln>
              <a:solidFill>
                <a:srgbClr val="161893"/>
              </a:solidFill>
              <a:effectLst/>
              <a:latin typeface="+mn-lt"/>
            </a:endParaRPr>
          </a:p>
          <a:p>
            <a:pPr>
              <a:lnSpc>
                <a:spcPct val="100000"/>
              </a:lnSpc>
            </a:pPr>
            <a:endParaRPr lang="en-US" altLang="en-US" dirty="0">
              <a:solidFill>
                <a:srgbClr val="161893"/>
              </a:solidFill>
              <a:latin typeface="+mn-lt"/>
            </a:endParaRPr>
          </a:p>
          <a:p>
            <a:pPr marL="0" indent="0">
              <a:lnSpc>
                <a:spcPct val="100000"/>
              </a:lnSpc>
              <a:buNone/>
            </a:pPr>
            <a:r>
              <a:rPr kumimoji="0" lang="en-US" altLang="en-US" b="0" i="0" u="none" strike="noStrike" cap="none" normalizeH="0" baseline="0" dirty="0">
                <a:ln>
                  <a:noFill/>
                </a:ln>
                <a:solidFill>
                  <a:srgbClr val="161893"/>
                </a:solidFill>
                <a:effectLst/>
                <a:latin typeface="+mn-lt"/>
              </a:rPr>
              <a:t>There are a few situations in which a Publisher Note is </a:t>
            </a:r>
            <a:r>
              <a:rPr kumimoji="0" lang="en-US" altLang="en-US" b="1" i="0" u="none" strike="noStrike" cap="none" normalizeH="0" baseline="0" dirty="0">
                <a:ln>
                  <a:noFill/>
                </a:ln>
                <a:solidFill>
                  <a:srgbClr val="161893"/>
                </a:solidFill>
                <a:effectLst/>
                <a:latin typeface="+mn-lt"/>
              </a:rPr>
              <a:t>required</a:t>
            </a:r>
            <a:r>
              <a:rPr kumimoji="0" lang="en-US" altLang="en-US" b="0" i="0" u="none" strike="noStrike" cap="none" normalizeH="0" baseline="0" dirty="0">
                <a:ln>
                  <a:noFill/>
                </a:ln>
                <a:solidFill>
                  <a:srgbClr val="161893"/>
                </a:solidFill>
                <a:effectLst/>
                <a:latin typeface="+mn-lt"/>
              </a:rPr>
              <a:t>:</a:t>
            </a:r>
          </a:p>
          <a:p>
            <a:pPr>
              <a:lnSpc>
                <a:spcPct val="100000"/>
              </a:lnSpc>
            </a:pPr>
            <a:endParaRPr kumimoji="0" lang="en-US" altLang="en-US" b="0" i="0" u="none" strike="noStrike" cap="none" normalizeH="0" baseline="0" dirty="0">
              <a:ln>
                <a:noFill/>
              </a:ln>
              <a:solidFill>
                <a:srgbClr val="161893"/>
              </a:solidFill>
              <a:effectLst/>
              <a:latin typeface="+mn-lt"/>
            </a:endParaRPr>
          </a:p>
          <a:p>
            <a:pPr marL="457200" indent="-457200">
              <a:lnSpc>
                <a:spcPct val="100000"/>
              </a:lnSpc>
              <a:buAutoNum type="arabicPeriod"/>
            </a:pPr>
            <a:r>
              <a:rPr lang="en-US" altLang="en-US" dirty="0">
                <a:solidFill>
                  <a:srgbClr val="161893"/>
                </a:solidFill>
                <a:latin typeface="+mn-lt"/>
              </a:rPr>
              <a:t>When a non-numerical edition statement is found on the title page, it should be captured using this element. </a:t>
            </a:r>
          </a:p>
          <a:p>
            <a:pPr marL="457200" indent="-457200">
              <a:lnSpc>
                <a:spcPct val="100000"/>
              </a:lnSpc>
              <a:buAutoNum type="arabicPeriod"/>
            </a:pPr>
            <a:r>
              <a:rPr lang="en-US" altLang="en-US" dirty="0">
                <a:solidFill>
                  <a:srgbClr val="161893"/>
                </a:solidFill>
                <a:latin typeface="+mn-lt"/>
              </a:rPr>
              <a:t>If a new printing or updated file set is submitted after a file has been available in certified inventory for a year or more, a “supersedes” note should be supplied that references the reason for resubmission.</a:t>
            </a:r>
          </a:p>
          <a:p>
            <a:pPr marL="457200" indent="-457200">
              <a:lnSpc>
                <a:spcPct val="100000"/>
              </a:lnSpc>
              <a:buAutoNum type="arabicPeriod"/>
            </a:pPr>
            <a:r>
              <a:rPr lang="en-US" altLang="en-US" dirty="0">
                <a:solidFill>
                  <a:srgbClr val="161893"/>
                </a:solidFill>
                <a:latin typeface="+mn-lt"/>
              </a:rPr>
              <a:t>When a file is submitted that includes only the student-facing pages from a teacher ancillary, a note indicating that the file set is partial should be supplied.</a:t>
            </a:r>
          </a:p>
          <a:p>
            <a:pPr marL="457200" indent="-457200">
              <a:lnSpc>
                <a:spcPct val="100000"/>
              </a:lnSpc>
              <a:buAutoNum type="arabicPeriod"/>
            </a:pPr>
            <a:endParaRPr lang="en-US" altLang="en-US" dirty="0">
              <a:solidFill>
                <a:srgbClr val="161893"/>
              </a:solidFill>
              <a:latin typeface="+mn-lt"/>
            </a:endParaRPr>
          </a:p>
          <a:p>
            <a:pPr marL="457200" indent="-457200">
              <a:lnSpc>
                <a:spcPct val="100000"/>
              </a:lnSpc>
              <a:buAutoNum type="arabicPeriod"/>
            </a:pPr>
            <a:endParaRPr kumimoji="0" lang="en-US" altLang="en-US" b="0" i="0" u="none" strike="noStrike" cap="none" normalizeH="0" baseline="0" dirty="0">
              <a:ln>
                <a:noFill/>
              </a:ln>
              <a:solidFill>
                <a:srgbClr val="161893"/>
              </a:solidFill>
              <a:effectLst/>
              <a:latin typeface="+mn-lt"/>
            </a:endParaRPr>
          </a:p>
        </p:txBody>
      </p:sp>
    </p:spTree>
    <p:extLst>
      <p:ext uri="{BB962C8B-B14F-4D97-AF65-F5344CB8AC3E}">
        <p14:creationId xmlns:p14="http://schemas.microsoft.com/office/powerpoint/2010/main" val="1617027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C49D2-DE9E-4035-3DF1-9535CE2BD0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8B360D-9CF9-B97D-F887-4A34271DBDD2}"/>
              </a:ext>
            </a:extLst>
          </p:cNvPr>
          <p:cNvSpPr>
            <a:spLocks noGrp="1"/>
          </p:cNvSpPr>
          <p:nvPr>
            <p:ph type="title"/>
          </p:nvPr>
        </p:nvSpPr>
        <p:spPr>
          <a:xfrm>
            <a:off x="647282" y="213437"/>
            <a:ext cx="10515600" cy="1325563"/>
          </a:xfrm>
        </p:spPr>
        <p:txBody>
          <a:bodyPr/>
          <a:lstStyle/>
          <a:p>
            <a:r>
              <a:rPr lang="en-US" dirty="0"/>
              <a:t>Publisher Notes – Required – Partial File Sets</a:t>
            </a:r>
          </a:p>
        </p:txBody>
      </p:sp>
      <p:sp>
        <p:nvSpPr>
          <p:cNvPr id="5" name="TextBox 4">
            <a:extLst>
              <a:ext uri="{FF2B5EF4-FFF2-40B4-BE49-F238E27FC236}">
                <a16:creationId xmlns:a16="http://schemas.microsoft.com/office/drawing/2014/main" id="{21918D45-9B7A-101C-7688-00EAC713A4EE}"/>
              </a:ext>
            </a:extLst>
          </p:cNvPr>
          <p:cNvSpPr txBox="1"/>
          <p:nvPr/>
        </p:nvSpPr>
        <p:spPr>
          <a:xfrm>
            <a:off x="647282" y="1539000"/>
            <a:ext cx="10515600"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161893"/>
                </a:solidFill>
              </a:rPr>
              <a:t>NIMAS files submitted to the NIMAC are required to include the complete contents of the printed book. </a:t>
            </a:r>
          </a:p>
          <a:p>
            <a:pPr marL="285750" indent="-285750">
              <a:buFont typeface="Arial" panose="020B0604020202020204" pitchFamily="34" charset="0"/>
              <a:buChar char="•"/>
            </a:pPr>
            <a:r>
              <a:rPr lang="en-US" sz="2800" dirty="0">
                <a:solidFill>
                  <a:srgbClr val="161893"/>
                </a:solidFill>
              </a:rPr>
              <a:t>The </a:t>
            </a:r>
            <a:r>
              <a:rPr lang="en-US" sz="2800" b="1" dirty="0">
                <a:solidFill>
                  <a:srgbClr val="161893"/>
                </a:solidFill>
              </a:rPr>
              <a:t>only exception </a:t>
            </a:r>
            <a:r>
              <a:rPr lang="en-US" sz="2800" dirty="0">
                <a:solidFill>
                  <a:srgbClr val="161893"/>
                </a:solidFill>
              </a:rPr>
              <a:t>to this rule relates to ancillary materials that are published primarily for the use of the teacher.</a:t>
            </a:r>
          </a:p>
          <a:p>
            <a:pPr marL="285750" indent="-285750">
              <a:buFont typeface="Arial" panose="020B0604020202020204" pitchFamily="34" charset="0"/>
              <a:buChar char="•"/>
            </a:pPr>
            <a:r>
              <a:rPr lang="en-US" sz="2800" dirty="0">
                <a:solidFill>
                  <a:srgbClr val="161893"/>
                </a:solidFill>
              </a:rPr>
              <a:t>The NIMAC can only accept the pages from these ancillaries that are distributed directly to the student. </a:t>
            </a:r>
          </a:p>
          <a:p>
            <a:pPr marL="285750" indent="-285750">
              <a:buFont typeface="Arial" panose="020B0604020202020204" pitchFamily="34" charset="0"/>
              <a:buChar char="•"/>
            </a:pPr>
            <a:r>
              <a:rPr lang="en-US" sz="2800" dirty="0">
                <a:solidFill>
                  <a:srgbClr val="161893"/>
                </a:solidFill>
              </a:rPr>
              <a:t>If you are submitting a NIMAS file for this type of material, a note indicating that it is a partial file set is required. </a:t>
            </a:r>
          </a:p>
          <a:p>
            <a:pPr marL="285750" indent="-285750">
              <a:buFont typeface="Arial" panose="020B0604020202020204" pitchFamily="34" charset="0"/>
              <a:buChar char="•"/>
            </a:pPr>
            <a:r>
              <a:rPr lang="en-US" sz="2800" dirty="0">
                <a:solidFill>
                  <a:srgbClr val="161893"/>
                </a:solidFill>
              </a:rPr>
              <a:t>In addition, the Content Type for these materials should always be captured as “Other.”</a:t>
            </a:r>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1137216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129B6-7D1A-0D93-D967-3307B40EB9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FED53F-1E04-1CAB-8C67-A1617E42FF4A}"/>
              </a:ext>
            </a:extLst>
          </p:cNvPr>
          <p:cNvSpPr>
            <a:spLocks noGrp="1"/>
          </p:cNvSpPr>
          <p:nvPr>
            <p:ph type="title"/>
          </p:nvPr>
        </p:nvSpPr>
        <p:spPr>
          <a:xfrm>
            <a:off x="647282" y="-102485"/>
            <a:ext cx="10515600" cy="1325563"/>
          </a:xfrm>
        </p:spPr>
        <p:txBody>
          <a:bodyPr/>
          <a:lstStyle/>
          <a:p>
            <a:r>
              <a:rPr lang="en-US" dirty="0"/>
              <a:t>Publisher Notes - Examples</a:t>
            </a:r>
          </a:p>
        </p:txBody>
      </p:sp>
      <p:sp>
        <p:nvSpPr>
          <p:cNvPr id="4" name="Rectangle 1">
            <a:extLst>
              <a:ext uri="{FF2B5EF4-FFF2-40B4-BE49-F238E27FC236}">
                <a16:creationId xmlns:a16="http://schemas.microsoft.com/office/drawing/2014/main" id="{71343F27-B315-EB82-DABB-8F1DEEAF2418}"/>
              </a:ext>
            </a:extLst>
          </p:cNvPr>
          <p:cNvSpPr>
            <a:spLocks noGrp="1" noChangeArrowheads="1"/>
          </p:cNvSpPr>
          <p:nvPr>
            <p:ph idx="1"/>
          </p:nvPr>
        </p:nvSpPr>
        <p:spPr bwMode="auto">
          <a:xfrm>
            <a:off x="800100" y="406284"/>
            <a:ext cx="10362782" cy="6627326"/>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nSpc>
                <a:spcPct val="100000"/>
              </a:lnSpc>
              <a:buNone/>
            </a:pPr>
            <a:endParaRPr kumimoji="0" lang="en-US" altLang="en-US" b="1" i="0" u="none" strike="noStrike" cap="none" normalizeH="0" baseline="0" dirty="0">
              <a:ln>
                <a:noFill/>
              </a:ln>
              <a:solidFill>
                <a:srgbClr val="161893"/>
              </a:solidFill>
              <a:effectLst/>
              <a:latin typeface="+mn-lt"/>
            </a:endParaRPr>
          </a:p>
          <a:p>
            <a:pPr marL="0" indent="0">
              <a:lnSpc>
                <a:spcPct val="100000"/>
              </a:lnSpc>
              <a:buNone/>
            </a:pPr>
            <a:r>
              <a:rPr kumimoji="0" lang="en-US" altLang="en-US" b="1" i="0" u="none" strike="noStrike" cap="none" normalizeH="0" baseline="0" dirty="0">
                <a:ln>
                  <a:noFill/>
                </a:ln>
                <a:solidFill>
                  <a:srgbClr val="161893"/>
                </a:solidFill>
                <a:effectLst/>
                <a:latin typeface="+mn-lt"/>
              </a:rPr>
              <a:t>Example 1: Non-numerical edition information</a:t>
            </a:r>
            <a:endParaRPr kumimoji="0" lang="en-US" altLang="en-US" b="0" i="0" u="none" strike="noStrike" cap="none" normalizeH="0" baseline="0" dirty="0">
              <a:ln>
                <a:noFill/>
              </a:ln>
              <a:solidFill>
                <a:srgbClr val="161893"/>
              </a:solidFill>
              <a:effectLst/>
              <a:latin typeface="+mn-lt"/>
            </a:endParaRPr>
          </a:p>
          <a:p>
            <a:pPr marL="0" indent="0">
              <a:lnSpc>
                <a:spcPct val="100000"/>
              </a:lnSpc>
              <a:buNone/>
            </a:pPr>
            <a:r>
              <a:rPr lang="en-US" altLang="en-US" sz="2600" dirty="0">
                <a:solidFill>
                  <a:srgbClr val="444444"/>
                </a:solidFill>
              </a:rPr>
              <a:t>&lt;</a:t>
            </a:r>
            <a:r>
              <a:rPr lang="en-US" altLang="en-US" sz="2600" b="1" dirty="0">
                <a:solidFill>
                  <a:srgbClr val="1D7230"/>
                </a:solidFill>
              </a:rPr>
              <a:t>meta</a:t>
            </a:r>
            <a:r>
              <a:rPr lang="en-US" altLang="en-US" sz="2600" dirty="0">
                <a:solidFill>
                  <a:srgbClr val="444444"/>
                </a:solidFill>
              </a:rPr>
              <a:t> </a:t>
            </a:r>
            <a:r>
              <a:rPr lang="en-US" altLang="en-US" sz="2600" dirty="0">
                <a:solidFill>
                  <a:srgbClr val="6F42C1"/>
                </a:solidFill>
              </a:rPr>
              <a:t>name</a:t>
            </a:r>
            <a:r>
              <a:rPr lang="en-US" altLang="en-US" sz="2600" dirty="0">
                <a:solidFill>
                  <a:srgbClr val="444444"/>
                </a:solidFill>
              </a:rPr>
              <a:t>=</a:t>
            </a:r>
            <a:r>
              <a:rPr lang="en-US" altLang="en-US" sz="2600" dirty="0">
                <a:solidFill>
                  <a:srgbClr val="880000"/>
                </a:solidFill>
              </a:rPr>
              <a:t>"</a:t>
            </a:r>
            <a:r>
              <a:rPr lang="en-US" altLang="en-US" sz="2600" dirty="0" err="1">
                <a:solidFill>
                  <a:srgbClr val="880000"/>
                </a:solidFill>
              </a:rPr>
              <a:t>DCTERMS.description.note</a:t>
            </a:r>
            <a:r>
              <a:rPr lang="en-US" altLang="en-US" sz="2600" dirty="0">
                <a:solidFill>
                  <a:srgbClr val="880000"/>
                </a:solidFill>
              </a:rPr>
              <a:t>"</a:t>
            </a:r>
            <a:r>
              <a:rPr lang="en-US" altLang="en-US" sz="2600" dirty="0">
                <a:solidFill>
                  <a:srgbClr val="444444"/>
                </a:solidFill>
              </a:rPr>
              <a:t> </a:t>
            </a:r>
            <a:r>
              <a:rPr lang="en-US" altLang="en-US" sz="2600" dirty="0">
                <a:solidFill>
                  <a:srgbClr val="6F42C1"/>
                </a:solidFill>
              </a:rPr>
              <a:t>content</a:t>
            </a:r>
            <a:r>
              <a:rPr lang="en-US" altLang="en-US" sz="2600" dirty="0">
                <a:solidFill>
                  <a:srgbClr val="444444"/>
                </a:solidFill>
              </a:rPr>
              <a:t>=</a:t>
            </a:r>
            <a:r>
              <a:rPr lang="en-US" altLang="en-US" sz="2600" dirty="0">
                <a:solidFill>
                  <a:srgbClr val="880000"/>
                </a:solidFill>
              </a:rPr>
              <a:t>"</a:t>
            </a:r>
            <a:r>
              <a:rPr lang="en-US" altLang="en-US" sz="2600" dirty="0">
                <a:solidFill>
                  <a:srgbClr val="880000"/>
                </a:solidFill>
                <a:highlight>
                  <a:srgbClr val="FFFF00"/>
                </a:highlight>
              </a:rPr>
              <a:t>Custom Edition for Jefferson County Public Schools.</a:t>
            </a:r>
            <a:r>
              <a:rPr lang="en-US" altLang="en-US" sz="2600" dirty="0">
                <a:solidFill>
                  <a:srgbClr val="880000"/>
                </a:solidFill>
              </a:rPr>
              <a:t>"</a:t>
            </a:r>
            <a:r>
              <a:rPr lang="en-US" altLang="en-US" sz="2600" dirty="0">
                <a:solidFill>
                  <a:srgbClr val="444444"/>
                </a:solidFill>
              </a:rPr>
              <a:t>/&gt; </a:t>
            </a:r>
            <a:r>
              <a:rPr lang="en-US" altLang="en-US" sz="2600" dirty="0"/>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rgbClr val="444444"/>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b="1" dirty="0">
                <a:solidFill>
                  <a:srgbClr val="161893"/>
                </a:solidFill>
                <a:latin typeface="+mn-lt"/>
              </a:rPr>
              <a:t>Example 2: Supersedes note</a:t>
            </a:r>
            <a:endParaRPr kumimoji="0" lang="en-US" altLang="en-US" b="1" i="0" u="none" strike="noStrike" cap="none" normalizeH="0" baseline="0" dirty="0">
              <a:ln>
                <a:noFill/>
              </a:ln>
              <a:solidFill>
                <a:srgbClr val="161893"/>
              </a:solidFill>
              <a:effectLst/>
              <a:latin typeface="+mn-lt"/>
            </a:endParaRPr>
          </a:p>
          <a:p>
            <a:pPr marL="0" lvl="0" indent="0">
              <a:lnSpc>
                <a:spcPct val="100000"/>
              </a:lnSpc>
              <a:buNone/>
            </a:pPr>
            <a:r>
              <a:rPr lang="en-US" altLang="en-US" sz="2600" dirty="0">
                <a:solidFill>
                  <a:srgbClr val="444444"/>
                </a:solidFill>
              </a:rPr>
              <a:t>&lt;</a:t>
            </a:r>
            <a:r>
              <a:rPr lang="en-US" altLang="en-US" sz="2600" b="1" dirty="0">
                <a:solidFill>
                  <a:srgbClr val="1D7230"/>
                </a:solidFill>
              </a:rPr>
              <a:t>meta</a:t>
            </a:r>
            <a:r>
              <a:rPr lang="en-US" altLang="en-US" sz="2600" dirty="0">
                <a:solidFill>
                  <a:srgbClr val="444444"/>
                </a:solidFill>
              </a:rPr>
              <a:t> </a:t>
            </a:r>
            <a:r>
              <a:rPr lang="en-US" altLang="en-US" sz="2600" dirty="0">
                <a:solidFill>
                  <a:srgbClr val="6F42C1"/>
                </a:solidFill>
              </a:rPr>
              <a:t>name</a:t>
            </a:r>
            <a:r>
              <a:rPr lang="en-US" altLang="en-US" sz="2600" dirty="0">
                <a:solidFill>
                  <a:srgbClr val="444444"/>
                </a:solidFill>
              </a:rPr>
              <a:t>=</a:t>
            </a:r>
            <a:r>
              <a:rPr lang="en-US" altLang="en-US" sz="2600" dirty="0">
                <a:solidFill>
                  <a:srgbClr val="880000"/>
                </a:solidFill>
              </a:rPr>
              <a:t>"</a:t>
            </a:r>
            <a:r>
              <a:rPr lang="en-US" altLang="en-US" sz="2600" dirty="0" err="1">
                <a:solidFill>
                  <a:srgbClr val="880000"/>
                </a:solidFill>
              </a:rPr>
              <a:t>DCTERMS.description.note</a:t>
            </a:r>
            <a:r>
              <a:rPr lang="en-US" altLang="en-US" sz="2600" dirty="0">
                <a:solidFill>
                  <a:srgbClr val="880000"/>
                </a:solidFill>
              </a:rPr>
              <a:t>"</a:t>
            </a:r>
            <a:r>
              <a:rPr lang="en-US" altLang="en-US" sz="2600" dirty="0">
                <a:solidFill>
                  <a:srgbClr val="444444"/>
                </a:solidFill>
              </a:rPr>
              <a:t> </a:t>
            </a:r>
            <a:r>
              <a:rPr lang="en-US" altLang="en-US" sz="2600" dirty="0">
                <a:solidFill>
                  <a:srgbClr val="6F42C1"/>
                </a:solidFill>
              </a:rPr>
              <a:t>content</a:t>
            </a:r>
            <a:r>
              <a:rPr lang="en-US" altLang="en-US" sz="2600" dirty="0">
                <a:solidFill>
                  <a:srgbClr val="444444"/>
                </a:solidFill>
              </a:rPr>
              <a:t>=</a:t>
            </a:r>
            <a:r>
              <a:rPr lang="en-US" altLang="en-US" sz="2600" dirty="0">
                <a:solidFill>
                  <a:srgbClr val="880000"/>
                </a:solidFill>
              </a:rPr>
              <a:t>"</a:t>
            </a:r>
            <a:r>
              <a:rPr lang="en-US" altLang="en-US" sz="2600" dirty="0">
                <a:solidFill>
                  <a:srgbClr val="880000"/>
                </a:solidFill>
                <a:highlight>
                  <a:srgbClr val="FFFF00"/>
                </a:highlight>
              </a:rPr>
              <a:t>This file supersedes the file set submitted on 2022-01-31. File is resubmitted to reflect an updated printing and include MathML tagging. </a:t>
            </a:r>
            <a:r>
              <a:rPr lang="en-US" altLang="en-US" sz="2600" dirty="0">
                <a:solidFill>
                  <a:srgbClr val="880000"/>
                </a:solidFill>
              </a:rPr>
              <a:t>"</a:t>
            </a:r>
            <a:r>
              <a:rPr lang="en-US" altLang="en-US" sz="2600" dirty="0">
                <a:solidFill>
                  <a:srgbClr val="444444"/>
                </a:solidFill>
              </a:rPr>
              <a:t>/&gt;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latin typeface="+mn-lt"/>
            </a:endParaRPr>
          </a:p>
          <a:p>
            <a:pPr marL="0" lvl="0" indent="0">
              <a:lnSpc>
                <a:spcPct val="100000"/>
              </a:lnSpc>
              <a:buNone/>
            </a:pPr>
            <a:r>
              <a:rPr lang="en-US" altLang="en-US" b="1" dirty="0">
                <a:solidFill>
                  <a:srgbClr val="161893"/>
                </a:solidFill>
                <a:latin typeface="+mn-lt"/>
              </a:rPr>
              <a:t>Example 3: Partial file set</a:t>
            </a:r>
          </a:p>
          <a:p>
            <a:pPr marL="0" lvl="0" indent="0">
              <a:lnSpc>
                <a:spcPct val="100000"/>
              </a:lnSpc>
              <a:buNone/>
            </a:pPr>
            <a:r>
              <a:rPr lang="en-US" altLang="en-US" sz="2600" dirty="0">
                <a:solidFill>
                  <a:srgbClr val="444444"/>
                </a:solidFill>
              </a:rPr>
              <a:t>&lt;</a:t>
            </a:r>
            <a:r>
              <a:rPr lang="en-US" altLang="en-US" sz="2600" b="1" dirty="0">
                <a:solidFill>
                  <a:srgbClr val="1D7230"/>
                </a:solidFill>
              </a:rPr>
              <a:t>meta</a:t>
            </a:r>
            <a:r>
              <a:rPr lang="en-US" altLang="en-US" sz="2600" dirty="0">
                <a:solidFill>
                  <a:srgbClr val="444444"/>
                </a:solidFill>
              </a:rPr>
              <a:t> </a:t>
            </a:r>
            <a:r>
              <a:rPr lang="en-US" altLang="en-US" sz="2600" dirty="0">
                <a:solidFill>
                  <a:srgbClr val="6F42C1"/>
                </a:solidFill>
              </a:rPr>
              <a:t>name</a:t>
            </a:r>
            <a:r>
              <a:rPr lang="en-US" altLang="en-US" sz="2600" dirty="0">
                <a:solidFill>
                  <a:srgbClr val="444444"/>
                </a:solidFill>
              </a:rPr>
              <a:t>=</a:t>
            </a:r>
            <a:r>
              <a:rPr lang="en-US" altLang="en-US" sz="2600" dirty="0">
                <a:solidFill>
                  <a:srgbClr val="880000"/>
                </a:solidFill>
              </a:rPr>
              <a:t>"</a:t>
            </a:r>
            <a:r>
              <a:rPr lang="en-US" altLang="en-US" sz="2600" dirty="0" err="1">
                <a:solidFill>
                  <a:srgbClr val="880000"/>
                </a:solidFill>
              </a:rPr>
              <a:t>DCTERMS.description.note</a:t>
            </a:r>
            <a:r>
              <a:rPr lang="en-US" altLang="en-US" sz="2600" dirty="0">
                <a:solidFill>
                  <a:srgbClr val="880000"/>
                </a:solidFill>
              </a:rPr>
              <a:t>"</a:t>
            </a:r>
            <a:r>
              <a:rPr lang="en-US" altLang="en-US" sz="2600" dirty="0">
                <a:solidFill>
                  <a:srgbClr val="444444"/>
                </a:solidFill>
              </a:rPr>
              <a:t> </a:t>
            </a:r>
            <a:r>
              <a:rPr lang="en-US" altLang="en-US" sz="2600" dirty="0">
                <a:solidFill>
                  <a:srgbClr val="6F42C1"/>
                </a:solidFill>
              </a:rPr>
              <a:t>content</a:t>
            </a:r>
            <a:r>
              <a:rPr lang="en-US" altLang="en-US" sz="2600" dirty="0">
                <a:solidFill>
                  <a:srgbClr val="444444"/>
                </a:solidFill>
              </a:rPr>
              <a:t>=</a:t>
            </a:r>
            <a:r>
              <a:rPr lang="en-US" altLang="en-US" sz="2600" dirty="0">
                <a:solidFill>
                  <a:srgbClr val="880000"/>
                </a:solidFill>
              </a:rPr>
              <a:t>"</a:t>
            </a:r>
            <a:r>
              <a:rPr lang="en-US" altLang="en-US" sz="2600" dirty="0">
                <a:solidFill>
                  <a:srgbClr val="880000"/>
                </a:solidFill>
                <a:highlight>
                  <a:srgbClr val="FFFF00"/>
                </a:highlight>
              </a:rPr>
              <a:t>This file is INCOMPLETE. It contains only the pages distributed directly to </a:t>
            </a:r>
          </a:p>
          <a:p>
            <a:pPr marL="0" lvl="0" indent="0">
              <a:lnSpc>
                <a:spcPct val="100000"/>
              </a:lnSpc>
              <a:buNone/>
            </a:pPr>
            <a:r>
              <a:rPr lang="en-US" altLang="en-US" sz="2600" dirty="0">
                <a:solidFill>
                  <a:srgbClr val="880000"/>
                </a:solidFill>
                <a:highlight>
                  <a:srgbClr val="FFFF00"/>
                </a:highlight>
              </a:rPr>
              <a:t>students.</a:t>
            </a:r>
            <a:r>
              <a:rPr lang="en-US" altLang="en-US" sz="2600" dirty="0">
                <a:solidFill>
                  <a:srgbClr val="880000"/>
                </a:solidFill>
              </a:rPr>
              <a:t>"</a:t>
            </a:r>
            <a:r>
              <a:rPr lang="en-US" altLang="en-US" sz="2600" dirty="0">
                <a:solidFill>
                  <a:srgbClr val="444444"/>
                </a:solidFill>
              </a:rPr>
              <a:t>/&gt;</a:t>
            </a:r>
          </a:p>
          <a:p>
            <a:pPr marL="0" lvl="0" indent="0">
              <a:lnSpc>
                <a:spcPct val="100000"/>
              </a:lnSpc>
              <a:buNone/>
            </a:pPr>
            <a:endParaRPr kumimoji="0" lang="en-US" altLang="en-US"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31900177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AF08EF-F31C-1BB6-4C04-FBBA02D0E0AD}"/>
              </a:ext>
            </a:extLst>
          </p:cNvPr>
          <p:cNvSpPr>
            <a:spLocks noGrp="1"/>
          </p:cNvSpPr>
          <p:nvPr>
            <p:ph type="title"/>
          </p:nvPr>
        </p:nvSpPr>
        <p:spPr>
          <a:xfrm>
            <a:off x="838200" y="144062"/>
            <a:ext cx="10515600" cy="1325563"/>
          </a:xfrm>
        </p:spPr>
        <p:txBody>
          <a:bodyPr/>
          <a:lstStyle/>
          <a:p>
            <a:r>
              <a:rPr lang="en-US" dirty="0"/>
              <a:t>Rights</a:t>
            </a:r>
          </a:p>
        </p:txBody>
      </p:sp>
      <p:sp>
        <p:nvSpPr>
          <p:cNvPr id="5" name="Content Placeholder 4">
            <a:extLst>
              <a:ext uri="{FF2B5EF4-FFF2-40B4-BE49-F238E27FC236}">
                <a16:creationId xmlns:a16="http://schemas.microsoft.com/office/drawing/2014/main" id="{83AE7837-F8AE-95C9-3908-6EC9438596E8}"/>
              </a:ext>
            </a:extLst>
          </p:cNvPr>
          <p:cNvSpPr>
            <a:spLocks noGrp="1"/>
          </p:cNvSpPr>
          <p:nvPr>
            <p:ph idx="1"/>
          </p:nvPr>
        </p:nvSpPr>
        <p:spPr>
          <a:xfrm>
            <a:off x="838200" y="1326382"/>
            <a:ext cx="10515600" cy="4850581"/>
          </a:xfrm>
        </p:spPr>
        <p:txBody>
          <a:bodyPr>
            <a:normAutofit fontScale="85000" lnSpcReduction="20000"/>
          </a:bodyPr>
          <a:lstStyle/>
          <a:p>
            <a:r>
              <a:rPr lang="en-US" sz="3000" dirty="0"/>
              <a:t>The default Rights statement below must be present in the OPF for all NIMAS files.</a:t>
            </a:r>
          </a:p>
          <a:p>
            <a:r>
              <a:rPr lang="en-US" sz="3000" dirty="0"/>
              <a:t>This element does not repeat.</a:t>
            </a:r>
          </a:p>
          <a:p>
            <a:r>
              <a:rPr lang="en-US" sz="3000" dirty="0"/>
              <a:t>Publishers are welcome to append additional rights information after the default Rights statement, but this must appear in the same tags and following the default statement.</a:t>
            </a:r>
          </a:p>
          <a:p>
            <a:r>
              <a:rPr lang="en-US" sz="3000" dirty="0"/>
              <a:t>Please note that the default statement must appear exactly as it shows below or else the system will identify it as a supplementary Rights statement and supply the default statement to your files (creating a duplicate statement)</a:t>
            </a:r>
          </a:p>
          <a:p>
            <a:pPr marL="0" indent="0">
              <a:buNone/>
            </a:pPr>
            <a:endParaRPr lang="en-US" b="0" i="0" dirty="0">
              <a:solidFill>
                <a:srgbClr val="24292E"/>
              </a:solidFill>
              <a:effectLst/>
              <a:latin typeface="ui-monospace"/>
            </a:endParaRPr>
          </a:p>
          <a:p>
            <a:pPr marL="0" indent="0">
              <a:buNone/>
            </a:pPr>
            <a:r>
              <a:rPr lang="en-US" b="0" i="0" dirty="0">
                <a:solidFill>
                  <a:srgbClr val="24292E"/>
                </a:solidFill>
                <a:effectLst/>
                <a:latin typeface="ui-monospace"/>
              </a:rPr>
              <a:t>&lt;</a:t>
            </a:r>
            <a:r>
              <a:rPr lang="en-US" b="1" i="0" dirty="0" err="1">
                <a:solidFill>
                  <a:srgbClr val="1D7230"/>
                </a:solidFill>
                <a:effectLst/>
                <a:latin typeface="ui-monospace"/>
              </a:rPr>
              <a:t>dc:Rights</a:t>
            </a:r>
            <a:r>
              <a:rPr lang="en-US" b="0" i="0" dirty="0">
                <a:solidFill>
                  <a:srgbClr val="24292E"/>
                </a:solidFill>
                <a:effectLst/>
                <a:latin typeface="ui-monospace"/>
              </a:rPr>
              <a:t>&gt;The only legal and authorized use of these files is for the production of alternate media materials for blind, visually impaired, or print disabled students as specified in the NIMAC limitation of use agreement. The copyright for these files is the sole property of the original owner.&lt;/</a:t>
            </a:r>
            <a:r>
              <a:rPr lang="en-US" b="1" i="0" dirty="0" err="1">
                <a:solidFill>
                  <a:srgbClr val="1D7230"/>
                </a:solidFill>
                <a:effectLst/>
                <a:latin typeface="ui-monospace"/>
              </a:rPr>
              <a:t>dc:Rights</a:t>
            </a:r>
            <a:r>
              <a:rPr lang="en-US" b="0" i="0" dirty="0">
                <a:solidFill>
                  <a:srgbClr val="24292E"/>
                </a:solidFill>
                <a:effectLst/>
                <a:latin typeface="ui-monospace"/>
              </a:rPr>
              <a:t>&gt;</a:t>
            </a:r>
            <a:endParaRPr lang="en-US" dirty="0"/>
          </a:p>
        </p:txBody>
      </p:sp>
    </p:spTree>
    <p:extLst>
      <p:ext uri="{BB962C8B-B14F-4D97-AF65-F5344CB8AC3E}">
        <p14:creationId xmlns:p14="http://schemas.microsoft.com/office/powerpoint/2010/main" val="6979891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2E768-CEC7-2B96-AC02-553A6A7132E6}"/>
              </a:ext>
            </a:extLst>
          </p:cNvPr>
          <p:cNvSpPr>
            <a:spLocks noGrp="1"/>
          </p:cNvSpPr>
          <p:nvPr>
            <p:ph type="title"/>
          </p:nvPr>
        </p:nvSpPr>
        <p:spPr>
          <a:xfrm>
            <a:off x="838200" y="365126"/>
            <a:ext cx="10515600" cy="630917"/>
          </a:xfrm>
        </p:spPr>
        <p:txBody>
          <a:bodyPr>
            <a:normAutofit fontScale="90000"/>
          </a:bodyPr>
          <a:lstStyle/>
          <a:p>
            <a:r>
              <a:rPr lang="en-US" dirty="0"/>
              <a:t>Series</a:t>
            </a:r>
          </a:p>
        </p:txBody>
      </p:sp>
      <p:sp>
        <p:nvSpPr>
          <p:cNvPr id="4" name="Rectangle 1">
            <a:extLst>
              <a:ext uri="{FF2B5EF4-FFF2-40B4-BE49-F238E27FC236}">
                <a16:creationId xmlns:a16="http://schemas.microsoft.com/office/drawing/2014/main" id="{014BF0BA-81E2-7B9B-7F2C-F7CF7A649033}"/>
              </a:ext>
            </a:extLst>
          </p:cNvPr>
          <p:cNvSpPr>
            <a:spLocks noGrp="1" noChangeArrowheads="1"/>
          </p:cNvSpPr>
          <p:nvPr>
            <p:ph idx="1"/>
          </p:nvPr>
        </p:nvSpPr>
        <p:spPr bwMode="auto">
          <a:xfrm>
            <a:off x="838200" y="996043"/>
            <a:ext cx="10036277" cy="5919440"/>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b="0" i="0" u="none" strike="noStrike" cap="none" normalizeH="0" baseline="0" dirty="0">
                <a:ln>
                  <a:noFill/>
                </a:ln>
                <a:solidFill>
                  <a:srgbClr val="161893"/>
                </a:solidFill>
                <a:effectLst/>
                <a:latin typeface="+mn-lt"/>
              </a:rPr>
              <a:t>This field </a:t>
            </a:r>
            <a:r>
              <a:rPr lang="en-US" altLang="en-US" dirty="0">
                <a:solidFill>
                  <a:srgbClr val="161893"/>
                </a:solidFill>
                <a:latin typeface="+mn-lt"/>
              </a:rPr>
              <a:t>is used to provide a</a:t>
            </a:r>
            <a:r>
              <a:rPr kumimoji="0" lang="en-US" altLang="en-US" b="0" i="0" u="none" strike="noStrike" cap="none" normalizeH="0" baseline="0" dirty="0">
                <a:ln>
                  <a:noFill/>
                </a:ln>
                <a:solidFill>
                  <a:srgbClr val="161893"/>
                </a:solidFill>
                <a:effectLst/>
                <a:latin typeface="+mn-lt"/>
              </a:rPr>
              <a:t> collective title that applies to a subset – or all – the books published in a program or curriculum.</a:t>
            </a:r>
          </a:p>
          <a:p>
            <a:pPr>
              <a:lnSpc>
                <a:spcPct val="100000"/>
              </a:lnSpc>
            </a:pPr>
            <a:r>
              <a:rPr kumimoji="0" lang="en-US" altLang="en-US" b="0" i="0" u="none" strike="noStrike" cap="none" normalizeH="0" baseline="0" dirty="0">
                <a:ln>
                  <a:noFill/>
                </a:ln>
                <a:solidFill>
                  <a:srgbClr val="161893"/>
                </a:solidFill>
                <a:effectLst/>
                <a:latin typeface="+mn-lt"/>
              </a:rPr>
              <a:t>Up to two Series elements can be used (if two Series apply). </a:t>
            </a:r>
          </a:p>
          <a:p>
            <a:pPr>
              <a:lnSpc>
                <a:spcPct val="100000"/>
              </a:lnSpc>
            </a:pPr>
            <a:r>
              <a:rPr kumimoji="0" lang="en-US" altLang="en-US" b="0" i="0" u="none" strike="noStrike" cap="none" normalizeH="0" baseline="0" dirty="0">
                <a:ln>
                  <a:noFill/>
                </a:ln>
                <a:solidFill>
                  <a:srgbClr val="161893"/>
                </a:solidFill>
                <a:effectLst/>
                <a:latin typeface="+mn-lt"/>
              </a:rPr>
              <a:t>If no series applies, please leave this element out.</a:t>
            </a:r>
          </a:p>
          <a:p>
            <a:pPr>
              <a:lnSpc>
                <a:spcPct val="100000"/>
              </a:lnSpc>
            </a:pPr>
            <a:r>
              <a:rPr kumimoji="0" lang="en-US" altLang="en-US" b="0" i="0" u="none" strike="noStrike" cap="none" normalizeH="0" baseline="0" dirty="0">
                <a:ln>
                  <a:noFill/>
                </a:ln>
                <a:solidFill>
                  <a:srgbClr val="161893"/>
                </a:solidFill>
                <a:effectLst/>
                <a:latin typeface="+mn-lt"/>
              </a:rPr>
              <a:t>Do not use this element to repeat the individual book title.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1" i="0" u="none" strike="noStrike" cap="none" normalizeH="0" baseline="0" dirty="0">
              <a:ln>
                <a:noFill/>
              </a:ln>
              <a:solidFill>
                <a:srgbClr val="161893"/>
              </a:solidFill>
              <a:effectLst/>
              <a:latin typeface="+mn-lt"/>
            </a:endParaRPr>
          </a:p>
          <a:p>
            <a:pPr marL="0" lvl="0" indent="0">
              <a:lnSpc>
                <a:spcPct val="100000"/>
              </a:lnSpc>
              <a:buNone/>
            </a:pPr>
            <a:r>
              <a:rPr kumimoji="0" lang="en-US" altLang="en-US" b="1" i="0" u="none" strike="noStrike" cap="none" normalizeH="0" baseline="0" dirty="0">
                <a:ln>
                  <a:noFill/>
                </a:ln>
                <a:solidFill>
                  <a:srgbClr val="161893"/>
                </a:solidFill>
                <a:effectLst/>
                <a:latin typeface="+mn-lt"/>
              </a:rPr>
              <a:t>Example 1</a:t>
            </a:r>
            <a:endParaRPr lang="en-US" altLang="en-US" sz="2400" b="1" dirty="0">
              <a:solidFill>
                <a:srgbClr val="161893"/>
              </a:solidFill>
              <a:latin typeface="+mn-lt"/>
            </a:endParaRPr>
          </a:p>
          <a:p>
            <a:pPr marL="0" lvl="0" indent="0">
              <a:lnSpc>
                <a:spcPct val="100000"/>
              </a:lnSpc>
              <a:buNone/>
            </a:pPr>
            <a:r>
              <a:rPr lang="en-US" altLang="en-US" sz="2400" dirty="0">
                <a:solidFill>
                  <a:srgbClr val="444444"/>
                </a:solidFill>
                <a:latin typeface="+mn-lt"/>
              </a:rPr>
              <a:t>&lt;</a:t>
            </a:r>
            <a:r>
              <a:rPr lang="en-US" altLang="en-US" sz="2400" b="1" dirty="0">
                <a:solidFill>
                  <a:srgbClr val="1D7230"/>
                </a:solidFill>
                <a:latin typeface="+mn-lt"/>
              </a:rPr>
              <a:t>meta</a:t>
            </a:r>
            <a:r>
              <a:rPr lang="en-US" altLang="en-US" sz="2400" dirty="0">
                <a:solidFill>
                  <a:srgbClr val="444444"/>
                </a:solidFill>
                <a:latin typeface="+mn-lt"/>
              </a:rPr>
              <a:t> </a:t>
            </a:r>
            <a:r>
              <a:rPr lang="en-US" altLang="en-US" sz="2400" dirty="0">
                <a:solidFill>
                  <a:srgbClr val="6F42C1"/>
                </a:solidFill>
                <a:latin typeface="+mn-lt"/>
              </a:rPr>
              <a:t>name</a:t>
            </a:r>
            <a:r>
              <a:rPr lang="en-US" altLang="en-US" sz="2400" dirty="0">
                <a:solidFill>
                  <a:srgbClr val="444444"/>
                </a:solidFill>
                <a:latin typeface="+mn-lt"/>
              </a:rPr>
              <a:t>=</a:t>
            </a:r>
            <a:r>
              <a:rPr lang="en-US" altLang="en-US" sz="2400" dirty="0">
                <a:solidFill>
                  <a:srgbClr val="880000"/>
                </a:solidFill>
                <a:latin typeface="+mn-lt"/>
              </a:rPr>
              <a:t>"</a:t>
            </a:r>
            <a:r>
              <a:rPr lang="en-US" altLang="en-US" sz="2400" dirty="0" err="1">
                <a:solidFill>
                  <a:srgbClr val="880000"/>
                </a:solidFill>
                <a:latin typeface="+mn-lt"/>
              </a:rPr>
              <a:t>DCTERMS.relation.isPartOf</a:t>
            </a:r>
            <a:r>
              <a:rPr lang="en-US" altLang="en-US" sz="2400" dirty="0">
                <a:solidFill>
                  <a:srgbClr val="880000"/>
                </a:solidFill>
                <a:latin typeface="+mn-lt"/>
              </a:rPr>
              <a:t>"</a:t>
            </a:r>
            <a:r>
              <a:rPr lang="en-US" altLang="en-US" sz="2400" dirty="0">
                <a:solidFill>
                  <a:srgbClr val="444444"/>
                </a:solidFill>
                <a:latin typeface="+mn-lt"/>
              </a:rPr>
              <a:t> </a:t>
            </a:r>
            <a:r>
              <a:rPr lang="en-US" altLang="en-US" sz="2400" dirty="0">
                <a:solidFill>
                  <a:srgbClr val="6F42C1"/>
                </a:solidFill>
                <a:latin typeface="+mn-lt"/>
              </a:rPr>
              <a:t>content</a:t>
            </a:r>
            <a:r>
              <a:rPr lang="en-US" altLang="en-US" sz="2400" dirty="0">
                <a:solidFill>
                  <a:srgbClr val="444444"/>
                </a:solidFill>
                <a:latin typeface="+mn-lt"/>
              </a:rPr>
              <a:t>=</a:t>
            </a:r>
            <a:r>
              <a:rPr lang="en-US" altLang="en-US" sz="2400" dirty="0">
                <a:solidFill>
                  <a:srgbClr val="880000"/>
                </a:solidFill>
                <a:latin typeface="+mn-lt"/>
              </a:rPr>
              <a:t>"</a:t>
            </a:r>
            <a:r>
              <a:rPr lang="en-US" altLang="en-US" sz="2400" dirty="0">
                <a:solidFill>
                  <a:srgbClr val="880000"/>
                </a:solidFill>
                <a:highlight>
                  <a:srgbClr val="FFFF00"/>
                </a:highlight>
                <a:latin typeface="+mn-lt"/>
              </a:rPr>
              <a:t>Houghton Mifflin Leveled Readers</a:t>
            </a:r>
            <a:r>
              <a:rPr lang="en-US" altLang="en-US" sz="2400" dirty="0">
                <a:solidFill>
                  <a:srgbClr val="880000"/>
                </a:solidFill>
                <a:latin typeface="+mn-lt"/>
              </a:rPr>
              <a:t>"</a:t>
            </a:r>
            <a:r>
              <a:rPr lang="en-US" altLang="en-US" sz="2400" dirty="0">
                <a:solidFill>
                  <a:srgbClr val="444444"/>
                </a:solidFill>
                <a:latin typeface="+mn-lt"/>
              </a:rPr>
              <a:t>/&gt;</a:t>
            </a:r>
            <a:r>
              <a:rPr lang="en-US" altLang="en-US" sz="2400" dirty="0">
                <a:solidFill>
                  <a:srgbClr val="F1F1F1"/>
                </a:solidFill>
                <a:latin typeface="+mn-lt"/>
              </a:rPr>
              <a:t>)</a:t>
            </a:r>
          </a:p>
          <a:p>
            <a:pPr marL="0" lvl="0" indent="0">
              <a:lnSpc>
                <a:spcPct val="100000"/>
              </a:lnSpc>
              <a:buNone/>
            </a:pPr>
            <a:endParaRPr lang="en-US" altLang="en-US" sz="2400" dirty="0">
              <a:solidFill>
                <a:srgbClr val="F1F1F1"/>
              </a:solidFill>
              <a:latin typeface="+mn-lt"/>
            </a:endParaRPr>
          </a:p>
          <a:p>
            <a:pPr marL="0" indent="0">
              <a:lnSpc>
                <a:spcPct val="100000"/>
              </a:lnSpc>
              <a:buNone/>
            </a:pPr>
            <a:r>
              <a:rPr lang="en-US" altLang="en-US" sz="2400" b="1" dirty="0">
                <a:solidFill>
                  <a:srgbClr val="161893"/>
                </a:solidFill>
              </a:rPr>
              <a:t>Example 2</a:t>
            </a:r>
            <a:endParaRPr lang="en-US" altLang="en-US" sz="2400" dirty="0">
              <a:solidFill>
                <a:srgbClr val="444444"/>
              </a:solidFill>
              <a:latin typeface="+mn-lt"/>
            </a:endParaRPr>
          </a:p>
          <a:p>
            <a:pPr marL="0" indent="0">
              <a:lnSpc>
                <a:spcPct val="100000"/>
              </a:lnSpc>
              <a:buNone/>
            </a:pPr>
            <a:r>
              <a:rPr lang="en-US" altLang="en-US" sz="2400" dirty="0">
                <a:solidFill>
                  <a:srgbClr val="444444"/>
                </a:solidFill>
                <a:latin typeface="+mn-lt"/>
              </a:rPr>
              <a:t>&lt;</a:t>
            </a:r>
            <a:r>
              <a:rPr lang="en-US" altLang="en-US" sz="2400" b="1" dirty="0">
                <a:solidFill>
                  <a:srgbClr val="1D7230"/>
                </a:solidFill>
                <a:latin typeface="+mn-lt"/>
              </a:rPr>
              <a:t>meta</a:t>
            </a:r>
            <a:r>
              <a:rPr lang="en-US" altLang="en-US" sz="2400" dirty="0">
                <a:solidFill>
                  <a:srgbClr val="444444"/>
                </a:solidFill>
                <a:latin typeface="+mn-lt"/>
              </a:rPr>
              <a:t> </a:t>
            </a:r>
            <a:r>
              <a:rPr lang="en-US" altLang="en-US" sz="2400" dirty="0">
                <a:solidFill>
                  <a:srgbClr val="6F42C1"/>
                </a:solidFill>
                <a:latin typeface="+mn-lt"/>
              </a:rPr>
              <a:t>name</a:t>
            </a:r>
            <a:r>
              <a:rPr lang="en-US" altLang="en-US" sz="2400" dirty="0">
                <a:solidFill>
                  <a:srgbClr val="444444"/>
                </a:solidFill>
                <a:latin typeface="+mn-lt"/>
              </a:rPr>
              <a:t>=</a:t>
            </a:r>
            <a:r>
              <a:rPr lang="en-US" altLang="en-US" sz="2400" dirty="0">
                <a:solidFill>
                  <a:srgbClr val="880000"/>
                </a:solidFill>
                <a:latin typeface="+mn-lt"/>
              </a:rPr>
              <a:t>"</a:t>
            </a:r>
            <a:r>
              <a:rPr lang="en-US" altLang="en-US" sz="2400" dirty="0" err="1">
                <a:solidFill>
                  <a:srgbClr val="880000"/>
                </a:solidFill>
                <a:latin typeface="+mn-lt"/>
              </a:rPr>
              <a:t>DCTERMS.relation.isPartOf</a:t>
            </a:r>
            <a:r>
              <a:rPr lang="en-US" altLang="en-US" sz="2400" dirty="0">
                <a:solidFill>
                  <a:srgbClr val="880000"/>
                </a:solidFill>
                <a:latin typeface="+mn-lt"/>
              </a:rPr>
              <a:t>"</a:t>
            </a:r>
            <a:r>
              <a:rPr lang="en-US" altLang="en-US" sz="2400" dirty="0">
                <a:solidFill>
                  <a:srgbClr val="444444"/>
                </a:solidFill>
                <a:latin typeface="+mn-lt"/>
              </a:rPr>
              <a:t> </a:t>
            </a:r>
            <a:r>
              <a:rPr lang="en-US" altLang="en-US" sz="2400" dirty="0">
                <a:solidFill>
                  <a:srgbClr val="6F42C1"/>
                </a:solidFill>
                <a:latin typeface="+mn-lt"/>
              </a:rPr>
              <a:t>content</a:t>
            </a:r>
            <a:r>
              <a:rPr lang="en-US" altLang="en-US" sz="2400" dirty="0">
                <a:solidFill>
                  <a:srgbClr val="444444"/>
                </a:solidFill>
                <a:latin typeface="+mn-lt"/>
              </a:rPr>
              <a:t>=</a:t>
            </a:r>
            <a:r>
              <a:rPr lang="en-US" altLang="en-US" sz="2400" dirty="0">
                <a:solidFill>
                  <a:srgbClr val="880000"/>
                </a:solidFill>
                <a:latin typeface="+mn-lt"/>
              </a:rPr>
              <a:t>"</a:t>
            </a:r>
            <a:r>
              <a:rPr lang="en-US" altLang="en-US" sz="2400" dirty="0">
                <a:solidFill>
                  <a:srgbClr val="880000"/>
                </a:solidFill>
                <a:highlight>
                  <a:srgbClr val="FFFF00"/>
                </a:highlight>
                <a:latin typeface="+mn-lt"/>
              </a:rPr>
              <a:t>FOSS Full Option Science System, Next Generation</a:t>
            </a:r>
            <a:r>
              <a:rPr lang="en-US" altLang="en-US" sz="2400" dirty="0">
                <a:solidFill>
                  <a:srgbClr val="880000"/>
                </a:solidFill>
                <a:latin typeface="+mn-lt"/>
              </a:rPr>
              <a:t>"</a:t>
            </a:r>
            <a:r>
              <a:rPr lang="en-US" altLang="en-US" sz="2400" dirty="0">
                <a:solidFill>
                  <a:srgbClr val="444444"/>
                </a:solidFill>
                <a:latin typeface="+mn-lt"/>
              </a:rPr>
              <a:t>/&gt;</a:t>
            </a:r>
            <a:r>
              <a:rPr lang="en-US" altLang="en-US" sz="2400" dirty="0">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161893"/>
              </a:solidFill>
              <a:effectLst/>
              <a:latin typeface="+mn-lt"/>
            </a:endParaRPr>
          </a:p>
        </p:txBody>
      </p:sp>
    </p:spTree>
    <p:extLst>
      <p:ext uri="{BB962C8B-B14F-4D97-AF65-F5344CB8AC3E}">
        <p14:creationId xmlns:p14="http://schemas.microsoft.com/office/powerpoint/2010/main" val="1289671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0F93E-8E64-88F5-3755-494803A8A75A}"/>
              </a:ext>
            </a:extLst>
          </p:cNvPr>
          <p:cNvSpPr>
            <a:spLocks noGrp="1"/>
          </p:cNvSpPr>
          <p:nvPr>
            <p:ph type="title"/>
          </p:nvPr>
        </p:nvSpPr>
        <p:spPr>
          <a:xfrm>
            <a:off x="838200" y="0"/>
            <a:ext cx="10515600" cy="1325563"/>
          </a:xfrm>
        </p:spPr>
        <p:txBody>
          <a:bodyPr/>
          <a:lstStyle/>
          <a:p>
            <a:r>
              <a:rPr lang="en-US" dirty="0"/>
              <a:t>Source Book ISBN(s)</a:t>
            </a:r>
          </a:p>
        </p:txBody>
      </p:sp>
      <p:sp>
        <p:nvSpPr>
          <p:cNvPr id="4" name="Rectangle 1">
            <a:extLst>
              <a:ext uri="{FF2B5EF4-FFF2-40B4-BE49-F238E27FC236}">
                <a16:creationId xmlns:a16="http://schemas.microsoft.com/office/drawing/2014/main" id="{6AD82CF7-1A9D-106D-190A-F6BBDEAF615B}"/>
              </a:ext>
            </a:extLst>
          </p:cNvPr>
          <p:cNvSpPr>
            <a:spLocks noGrp="1" noChangeArrowheads="1"/>
          </p:cNvSpPr>
          <p:nvPr>
            <p:ph idx="1"/>
          </p:nvPr>
        </p:nvSpPr>
        <p:spPr bwMode="auto">
          <a:xfrm>
            <a:off x="838200" y="1364303"/>
            <a:ext cx="10515600" cy="4880694"/>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b="0" i="0" u="none" strike="noStrike" cap="none" normalizeH="0" baseline="0" dirty="0">
                <a:ln>
                  <a:noFill/>
                </a:ln>
                <a:solidFill>
                  <a:srgbClr val="161893"/>
                </a:solidFill>
                <a:effectLst/>
                <a:latin typeface="+mn-lt"/>
              </a:rPr>
              <a:t>Please include all the ISBNs found on the print book that refer to the edition provided in the NIMAS file set.</a:t>
            </a:r>
          </a:p>
          <a:p>
            <a:pPr>
              <a:lnSpc>
                <a:spcPct val="100000"/>
              </a:lnSpc>
            </a:pPr>
            <a:r>
              <a:rPr kumimoji="0" lang="en-US" altLang="en-US" b="0" i="0" u="none" strike="noStrike" cap="none" normalizeH="0" baseline="0" dirty="0">
                <a:ln>
                  <a:noFill/>
                </a:ln>
                <a:solidFill>
                  <a:srgbClr val="161893"/>
                </a:solidFill>
                <a:effectLst/>
                <a:latin typeface="+mn-lt"/>
              </a:rPr>
              <a:t>This element may be repeated as many times as needed.</a:t>
            </a:r>
          </a:p>
          <a:p>
            <a:pPr>
              <a:lnSpc>
                <a:spcPct val="100000"/>
              </a:lnSpc>
            </a:pPr>
            <a:r>
              <a:rPr kumimoji="0" lang="en-US" altLang="en-US" b="1" i="0" u="none" strike="noStrike" cap="none" normalizeH="0" baseline="0" dirty="0">
                <a:ln>
                  <a:noFill/>
                </a:ln>
                <a:solidFill>
                  <a:srgbClr val="161893"/>
                </a:solidFill>
                <a:effectLst/>
                <a:latin typeface="+mn-lt"/>
              </a:rPr>
              <a:t>Do not</a:t>
            </a:r>
            <a:r>
              <a:rPr kumimoji="0" lang="en-US" altLang="en-US" b="0" i="0" u="none" strike="noStrike" cap="none" normalizeH="0" baseline="0" dirty="0">
                <a:ln>
                  <a:noFill/>
                </a:ln>
                <a:solidFill>
                  <a:srgbClr val="161893"/>
                </a:solidFill>
                <a:effectLst/>
                <a:latin typeface="+mn-lt"/>
              </a:rPr>
              <a:t> include in the metadata ISBNs for editions that are NOT identical to the content of the NIMAS file set, such as the ISBN for the teacher’s edition.</a:t>
            </a:r>
          </a:p>
          <a:p>
            <a:pPr marL="0" indent="0">
              <a:lnSpc>
                <a:spcPct val="100000"/>
              </a:lnSpc>
              <a:buNone/>
            </a:pPr>
            <a:endParaRPr kumimoji="0" lang="en-US" altLang="en-US" b="1" i="0" u="none" strike="noStrike" cap="none" normalizeH="0" baseline="0" dirty="0">
              <a:ln>
                <a:noFill/>
              </a:ln>
              <a:solidFill>
                <a:srgbClr val="161893"/>
              </a:solidFill>
              <a:effectLst/>
              <a:latin typeface="+mn-lt"/>
            </a:endParaRPr>
          </a:p>
          <a:p>
            <a:pPr marL="0" indent="0">
              <a:lnSpc>
                <a:spcPct val="100000"/>
              </a:lnSpc>
              <a:buNone/>
            </a:pPr>
            <a:r>
              <a:rPr kumimoji="0" lang="en-US" altLang="en-US" b="1" i="0" u="none" strike="noStrike" cap="none" normalizeH="0" baseline="0" dirty="0">
                <a:ln>
                  <a:noFill/>
                </a:ln>
                <a:solidFill>
                  <a:srgbClr val="161893"/>
                </a:solidFill>
                <a:effectLst/>
                <a:latin typeface="+mn-lt"/>
              </a:rPr>
              <a:t>Examples</a:t>
            </a:r>
          </a:p>
          <a:p>
            <a:pPr marL="0" indent="0">
              <a:lnSpc>
                <a:spcPct val="100000"/>
              </a:lnSpc>
              <a:buNone/>
            </a:pPr>
            <a:endParaRPr kumimoji="0" lang="en-US" altLang="en-US" sz="1050"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444444"/>
                </a:solidFill>
                <a:effectLst/>
                <a:latin typeface="+mn-lt"/>
              </a:rPr>
              <a:t>&lt;</a:t>
            </a:r>
            <a:r>
              <a:rPr kumimoji="0" lang="en-US" altLang="en-US" b="1" i="0" u="none" strike="noStrike" cap="none" normalizeH="0" baseline="0" dirty="0" err="1">
                <a:ln>
                  <a:noFill/>
                </a:ln>
                <a:solidFill>
                  <a:srgbClr val="1D7230"/>
                </a:solidFill>
                <a:effectLst/>
                <a:latin typeface="+mn-lt"/>
              </a:rPr>
              <a:t>dc:Source</a:t>
            </a:r>
            <a:r>
              <a:rPr kumimoji="0" lang="en-US" altLang="en-US" b="0" i="0" u="none" strike="noStrike" cap="none" normalizeH="0" baseline="0" dirty="0">
                <a:ln>
                  <a:noFill/>
                </a:ln>
                <a:solidFill>
                  <a:srgbClr val="444444"/>
                </a:solidFill>
                <a:effectLst/>
                <a:latin typeface="+mn-lt"/>
              </a:rPr>
              <a:t>&gt;9780618224561&lt;/</a:t>
            </a:r>
            <a:r>
              <a:rPr kumimoji="0" lang="en-US" altLang="en-US" b="1" i="0" u="none" strike="noStrike" cap="none" normalizeH="0" baseline="0" dirty="0" err="1">
                <a:ln>
                  <a:noFill/>
                </a:ln>
                <a:solidFill>
                  <a:srgbClr val="1D7230"/>
                </a:solidFill>
                <a:effectLst/>
                <a:latin typeface="+mn-lt"/>
              </a:rPr>
              <a:t>dc:Source</a:t>
            </a:r>
            <a:r>
              <a:rPr kumimoji="0" lang="en-US" altLang="en-US" b="0" i="0" u="none" strike="noStrike" cap="none" normalizeH="0" baseline="0" dirty="0">
                <a:ln>
                  <a:noFill/>
                </a:ln>
                <a:solidFill>
                  <a:srgbClr val="444444"/>
                </a:solidFill>
                <a:effectLst/>
                <a:latin typeface="+mn-lt"/>
              </a:rPr>
              <a:t>&gt;</a:t>
            </a:r>
            <a:endParaRPr kumimoji="0" lang="en-US" altLang="en-US" b="0" i="0" u="none" strike="noStrike" cap="none" normalizeH="0" baseline="0" dirty="0">
              <a:ln>
                <a:noFill/>
              </a:ln>
              <a:solidFill>
                <a:srgbClr val="F1F1F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444444"/>
                </a:solidFill>
                <a:effectLst/>
                <a:latin typeface="+mn-lt"/>
              </a:rPr>
              <a:t>&lt;</a:t>
            </a:r>
            <a:r>
              <a:rPr kumimoji="0" lang="en-US" altLang="en-US" b="1" i="0" u="none" strike="noStrike" cap="none" normalizeH="0" baseline="0" dirty="0" err="1">
                <a:ln>
                  <a:noFill/>
                </a:ln>
                <a:solidFill>
                  <a:srgbClr val="1D7230"/>
                </a:solidFill>
                <a:effectLst/>
                <a:latin typeface="+mn-lt"/>
              </a:rPr>
              <a:t>dc:Source</a:t>
            </a:r>
            <a:r>
              <a:rPr kumimoji="0" lang="en-US" altLang="en-US" b="0" i="0" u="none" strike="noStrike" cap="none" normalizeH="0" baseline="0" dirty="0">
                <a:ln>
                  <a:noFill/>
                </a:ln>
                <a:solidFill>
                  <a:srgbClr val="444444"/>
                </a:solidFill>
                <a:effectLst/>
                <a:latin typeface="+mn-lt"/>
              </a:rPr>
              <a:t>&gt;0618224563&lt;/</a:t>
            </a:r>
            <a:r>
              <a:rPr kumimoji="0" lang="en-US" altLang="en-US" b="1" i="0" u="none" strike="noStrike" cap="none" normalizeH="0" baseline="0" dirty="0" err="1">
                <a:ln>
                  <a:noFill/>
                </a:ln>
                <a:solidFill>
                  <a:srgbClr val="1D7230"/>
                </a:solidFill>
                <a:effectLst/>
                <a:latin typeface="+mn-lt"/>
              </a:rPr>
              <a:t>dc:Source</a:t>
            </a:r>
            <a:r>
              <a:rPr kumimoji="0" lang="en-US" altLang="en-US" b="0" i="0" u="none" strike="noStrike" cap="none" normalizeH="0" baseline="0" dirty="0">
                <a:ln>
                  <a:noFill/>
                </a:ln>
                <a:solidFill>
                  <a:srgbClr val="444444"/>
                </a:solidFill>
                <a:effectLst/>
                <a:latin typeface="+mn-lt"/>
              </a:rPr>
              <a:t>&gt;</a:t>
            </a:r>
            <a:r>
              <a:rPr kumimoji="0" lang="en-US" altLang="en-US" b="0" i="0" u="none" strike="noStrike" cap="none" normalizeH="0" baseline="0" dirty="0">
                <a:ln>
                  <a:noFill/>
                </a:ln>
                <a:solidFill>
                  <a:schemeClr val="tx1"/>
                </a:solidFill>
                <a:effectLst/>
                <a:latin typeface="+mn-lt"/>
              </a:rPr>
              <a:t> </a:t>
            </a:r>
          </a:p>
        </p:txBody>
      </p:sp>
    </p:spTree>
    <p:extLst>
      <p:ext uri="{BB962C8B-B14F-4D97-AF65-F5344CB8AC3E}">
        <p14:creationId xmlns:p14="http://schemas.microsoft.com/office/powerpoint/2010/main" val="28418026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66682-DB2B-A7A9-32E0-D7C69BFC31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AFB32-973F-B03F-1351-7F6E29C55215}"/>
              </a:ext>
            </a:extLst>
          </p:cNvPr>
          <p:cNvSpPr>
            <a:spLocks noGrp="1"/>
          </p:cNvSpPr>
          <p:nvPr>
            <p:ph type="title"/>
          </p:nvPr>
        </p:nvSpPr>
        <p:spPr>
          <a:xfrm>
            <a:off x="838200" y="0"/>
            <a:ext cx="10515600" cy="1325563"/>
          </a:xfrm>
        </p:spPr>
        <p:txBody>
          <a:bodyPr/>
          <a:lstStyle/>
          <a:p>
            <a:r>
              <a:rPr lang="en-US" dirty="0"/>
              <a:t>ISBNs for Identical Content </a:t>
            </a:r>
          </a:p>
        </p:txBody>
      </p:sp>
      <p:sp>
        <p:nvSpPr>
          <p:cNvPr id="4" name="Rectangle 1">
            <a:extLst>
              <a:ext uri="{FF2B5EF4-FFF2-40B4-BE49-F238E27FC236}">
                <a16:creationId xmlns:a16="http://schemas.microsoft.com/office/drawing/2014/main" id="{DA41ACE0-A5E1-00BA-0892-3EE8C220E672}"/>
              </a:ext>
            </a:extLst>
          </p:cNvPr>
          <p:cNvSpPr>
            <a:spLocks noGrp="1" noChangeArrowheads="1"/>
          </p:cNvSpPr>
          <p:nvPr>
            <p:ph idx="1"/>
          </p:nvPr>
        </p:nvSpPr>
        <p:spPr bwMode="auto">
          <a:xfrm>
            <a:off x="691244" y="1153294"/>
            <a:ext cx="10515600" cy="5657830"/>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b="0" i="0" u="none" strike="noStrike" cap="none" normalizeH="0" baseline="0" dirty="0">
                <a:ln>
                  <a:noFill/>
                </a:ln>
                <a:solidFill>
                  <a:srgbClr val="161893"/>
                </a:solidFill>
                <a:effectLst/>
                <a:latin typeface="+mn-lt"/>
              </a:rPr>
              <a:t>ISBNs for other print editions that contain the identical content may also be included in the metadata using the Source element, even if these ISBNs do not appear on the print book.</a:t>
            </a:r>
          </a:p>
          <a:p>
            <a:pPr>
              <a:lnSpc>
                <a:spcPct val="100000"/>
              </a:lnSpc>
            </a:pPr>
            <a:endParaRPr lang="en-US" altLang="en-US" sz="1100" dirty="0">
              <a:solidFill>
                <a:srgbClr val="161893"/>
              </a:solidFill>
              <a:latin typeface="+mn-lt"/>
            </a:endParaRPr>
          </a:p>
          <a:p>
            <a:pPr>
              <a:lnSpc>
                <a:spcPct val="100000"/>
              </a:lnSpc>
            </a:pPr>
            <a:r>
              <a:rPr kumimoji="0" lang="en-US" altLang="en-US" b="0" i="0" u="none" strike="noStrike" cap="none" normalizeH="0" baseline="0" dirty="0">
                <a:ln>
                  <a:noFill/>
                </a:ln>
                <a:solidFill>
                  <a:srgbClr val="161893"/>
                </a:solidFill>
                <a:effectLst/>
                <a:latin typeface="+mn-lt"/>
              </a:rPr>
              <a:t>This information can be valuable to NIMAC users.  </a:t>
            </a:r>
          </a:p>
          <a:p>
            <a:pPr marL="0" indent="0">
              <a:lnSpc>
                <a:spcPct val="100000"/>
              </a:lnSpc>
              <a:buNone/>
            </a:pPr>
            <a:endParaRPr kumimoji="0" lang="en-US" altLang="en-US" sz="1100" b="0" i="0" u="none" strike="noStrike" cap="none" normalizeH="0" baseline="0" dirty="0">
              <a:ln>
                <a:noFill/>
              </a:ln>
              <a:solidFill>
                <a:srgbClr val="161893"/>
              </a:solidFill>
              <a:effectLst/>
              <a:latin typeface="+mn-lt"/>
            </a:endParaRPr>
          </a:p>
          <a:p>
            <a:pPr>
              <a:lnSpc>
                <a:spcPct val="100000"/>
              </a:lnSpc>
            </a:pPr>
            <a:r>
              <a:rPr kumimoji="0" lang="en-US" altLang="en-US" b="0" i="0" u="none" strike="noStrike" cap="none" normalizeH="0" baseline="0" dirty="0">
                <a:ln>
                  <a:noFill/>
                </a:ln>
                <a:solidFill>
                  <a:srgbClr val="161893"/>
                </a:solidFill>
                <a:effectLst/>
                <a:latin typeface="+mn-lt"/>
              </a:rPr>
              <a:t>If you are adding an ISBN to the metadata that does not appear on the book used to produce the NIMAS file set, please include a Publisher Note to explain. </a:t>
            </a:r>
          </a:p>
          <a:p>
            <a:pPr>
              <a:lnSpc>
                <a:spcPct val="100000"/>
              </a:lnSpc>
            </a:pPr>
            <a:endParaRPr lang="en-US" altLang="en-US" sz="1100" dirty="0">
              <a:solidFill>
                <a:srgbClr val="161893"/>
              </a:solidFill>
              <a:latin typeface="+mn-lt"/>
            </a:endParaRPr>
          </a:p>
          <a:p>
            <a:pPr marL="0" indent="0">
              <a:lnSpc>
                <a:spcPct val="100000"/>
              </a:lnSpc>
              <a:buNone/>
            </a:pPr>
            <a:r>
              <a:rPr lang="en-US" altLang="en-US" b="1" dirty="0">
                <a:solidFill>
                  <a:srgbClr val="161893"/>
                </a:solidFill>
              </a:rPr>
              <a:t>Example</a:t>
            </a:r>
            <a:endParaRPr lang="en-US" altLang="en-US" dirty="0">
              <a:solidFill>
                <a:srgbClr val="161893"/>
              </a:solidFill>
            </a:endParaRPr>
          </a:p>
          <a:p>
            <a:pPr marL="0" lvl="0" indent="0">
              <a:lnSpc>
                <a:spcPct val="100000"/>
              </a:lnSpc>
              <a:buNone/>
            </a:pPr>
            <a:r>
              <a:rPr lang="en-US" altLang="en-US" dirty="0">
                <a:solidFill>
                  <a:srgbClr val="444444"/>
                </a:solidFill>
              </a:rPr>
              <a:t>&lt;</a:t>
            </a:r>
            <a:r>
              <a:rPr lang="en-US" altLang="en-US" b="1" dirty="0">
                <a:solidFill>
                  <a:srgbClr val="1D7230"/>
                </a:solidFill>
              </a:rPr>
              <a:t>meta</a:t>
            </a:r>
            <a:r>
              <a:rPr lang="en-US" altLang="en-US" dirty="0">
                <a:solidFill>
                  <a:srgbClr val="444444"/>
                </a:solidFill>
              </a:rPr>
              <a:t> </a:t>
            </a:r>
            <a:r>
              <a:rPr lang="en-US" altLang="en-US" dirty="0">
                <a:solidFill>
                  <a:srgbClr val="6F42C1"/>
                </a:solidFill>
              </a:rPr>
              <a:t>name</a:t>
            </a:r>
            <a:r>
              <a:rPr lang="en-US" altLang="en-US" dirty="0">
                <a:solidFill>
                  <a:srgbClr val="444444"/>
                </a:solidFill>
              </a:rPr>
              <a:t>=</a:t>
            </a:r>
            <a:r>
              <a:rPr lang="en-US" altLang="en-US" dirty="0">
                <a:solidFill>
                  <a:srgbClr val="880000"/>
                </a:solidFill>
              </a:rPr>
              <a:t>"</a:t>
            </a:r>
            <a:r>
              <a:rPr lang="en-US" altLang="en-US" dirty="0" err="1">
                <a:solidFill>
                  <a:srgbClr val="880000"/>
                </a:solidFill>
              </a:rPr>
              <a:t>DCTERMS.description.note</a:t>
            </a:r>
            <a:r>
              <a:rPr lang="en-US" altLang="en-US" dirty="0">
                <a:solidFill>
                  <a:srgbClr val="880000"/>
                </a:solidFill>
              </a:rPr>
              <a:t>"</a:t>
            </a:r>
            <a:r>
              <a:rPr lang="en-US" altLang="en-US" dirty="0">
                <a:solidFill>
                  <a:srgbClr val="444444"/>
                </a:solidFill>
              </a:rPr>
              <a:t> </a:t>
            </a:r>
            <a:r>
              <a:rPr lang="en-US" altLang="en-US" dirty="0">
                <a:solidFill>
                  <a:srgbClr val="6F42C1"/>
                </a:solidFill>
              </a:rPr>
              <a:t>content</a:t>
            </a:r>
            <a:r>
              <a:rPr lang="en-US" altLang="en-US" dirty="0">
                <a:solidFill>
                  <a:srgbClr val="444444"/>
                </a:solidFill>
              </a:rPr>
              <a:t>=</a:t>
            </a:r>
            <a:r>
              <a:rPr lang="en-US" altLang="en-US" dirty="0">
                <a:solidFill>
                  <a:srgbClr val="880000"/>
                </a:solidFill>
              </a:rPr>
              <a:t>”</a:t>
            </a:r>
            <a:r>
              <a:rPr lang="en-US" altLang="en-US" dirty="0">
                <a:solidFill>
                  <a:srgbClr val="880000"/>
                </a:solidFill>
                <a:highlight>
                  <a:srgbClr val="FFFF00"/>
                </a:highlight>
              </a:rPr>
              <a:t> ISBN 9789232958473 is for the hard cover edition. Content is identical.</a:t>
            </a:r>
            <a:r>
              <a:rPr lang="en-US" altLang="en-US" dirty="0">
                <a:solidFill>
                  <a:srgbClr val="880000"/>
                </a:solidFill>
              </a:rPr>
              <a:t>"</a:t>
            </a:r>
            <a:r>
              <a:rPr lang="en-US" altLang="en-US" dirty="0">
                <a:solidFill>
                  <a:srgbClr val="444444"/>
                </a:solidFill>
              </a:rPr>
              <a:t>/&gt;</a:t>
            </a:r>
            <a:endParaRPr kumimoji="0" lang="en-US" altLang="en-US" b="0" i="0" u="none" strike="noStrike" cap="none" normalizeH="0" baseline="0" dirty="0">
              <a:ln>
                <a:noFill/>
              </a:ln>
              <a:solidFill>
                <a:srgbClr val="161893"/>
              </a:solidFill>
              <a:effectLst/>
              <a:latin typeface="+mn-lt"/>
            </a:endParaRPr>
          </a:p>
        </p:txBody>
      </p:sp>
    </p:spTree>
    <p:extLst>
      <p:ext uri="{BB962C8B-B14F-4D97-AF65-F5344CB8AC3E}">
        <p14:creationId xmlns:p14="http://schemas.microsoft.com/office/powerpoint/2010/main" val="19096957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BAD43-D11D-A072-E44D-1D01DEE24484}"/>
              </a:ext>
            </a:extLst>
          </p:cNvPr>
          <p:cNvSpPr>
            <a:spLocks noGrp="1"/>
          </p:cNvSpPr>
          <p:nvPr>
            <p:ph type="title"/>
          </p:nvPr>
        </p:nvSpPr>
        <p:spPr/>
        <p:txBody>
          <a:bodyPr/>
          <a:lstStyle/>
          <a:p>
            <a:r>
              <a:rPr lang="en-US" dirty="0"/>
              <a:t>Source Book Pagination</a:t>
            </a:r>
          </a:p>
        </p:txBody>
      </p:sp>
      <p:sp>
        <p:nvSpPr>
          <p:cNvPr id="4" name="Rectangle 1">
            <a:extLst>
              <a:ext uri="{FF2B5EF4-FFF2-40B4-BE49-F238E27FC236}">
                <a16:creationId xmlns:a16="http://schemas.microsoft.com/office/drawing/2014/main" id="{474F605D-CEA6-7898-1EC2-4BD460A0276A}"/>
              </a:ext>
            </a:extLst>
          </p:cNvPr>
          <p:cNvSpPr>
            <a:spLocks noGrp="1" noChangeArrowheads="1"/>
          </p:cNvSpPr>
          <p:nvPr>
            <p:ph idx="1"/>
          </p:nvPr>
        </p:nvSpPr>
        <p:spPr bwMode="auto">
          <a:xfrm>
            <a:off x="838200" y="1359123"/>
            <a:ext cx="10515600" cy="4857611"/>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b="0" i="0" u="none" strike="noStrike" cap="none" normalizeH="0" baseline="0" dirty="0">
                <a:ln>
                  <a:noFill/>
                </a:ln>
                <a:solidFill>
                  <a:srgbClr val="161893"/>
                </a:solidFill>
                <a:effectLst/>
                <a:latin typeface="+mn-lt"/>
              </a:rPr>
              <a:t>This element provides the pagination information of the print book.</a:t>
            </a:r>
          </a:p>
          <a:p>
            <a:pPr>
              <a:lnSpc>
                <a:spcPct val="100000"/>
              </a:lnSpc>
            </a:pPr>
            <a:r>
              <a:rPr kumimoji="0" lang="en-US" altLang="en-US" b="0" i="0" u="none" strike="noStrike" cap="none" normalizeH="0" baseline="0" dirty="0">
                <a:ln>
                  <a:noFill/>
                </a:ln>
                <a:solidFill>
                  <a:srgbClr val="161893"/>
                </a:solidFill>
                <a:effectLst/>
                <a:latin typeface="+mn-lt"/>
              </a:rPr>
              <a:t>This element is OPTIONAL.</a:t>
            </a:r>
          </a:p>
          <a:p>
            <a:pPr>
              <a:lnSpc>
                <a:spcPct val="100000"/>
              </a:lnSpc>
            </a:pPr>
            <a:r>
              <a:rPr kumimoji="0" lang="en-US" altLang="en-US" b="0" i="0" u="none" strike="noStrike" cap="none" normalizeH="0" baseline="0" dirty="0">
                <a:ln>
                  <a:noFill/>
                </a:ln>
                <a:solidFill>
                  <a:srgbClr val="161893"/>
                </a:solidFill>
                <a:effectLst/>
                <a:latin typeface="+mn-lt"/>
              </a:rPr>
              <a:t>Enter the last page number for each numbered section of the book, separated by commas, and followed by “p.” </a:t>
            </a:r>
          </a:p>
          <a:p>
            <a:pPr>
              <a:lnSpc>
                <a:spcPct val="100000"/>
              </a:lnSpc>
            </a:pPr>
            <a:r>
              <a:rPr kumimoji="0" lang="en-US" altLang="en-US" b="0" i="0" u="none" strike="noStrike" cap="none" normalizeH="0" baseline="0" dirty="0">
                <a:ln>
                  <a:noFill/>
                </a:ln>
                <a:solidFill>
                  <a:srgbClr val="161893"/>
                </a:solidFill>
                <a:effectLst/>
                <a:latin typeface="+mn-lt"/>
              </a:rPr>
              <a:t>Disregard unnumbered pages.</a:t>
            </a:r>
          </a:p>
          <a:p>
            <a:pPr>
              <a:lnSpc>
                <a:spcPct val="100000"/>
              </a:lnSpc>
            </a:pPr>
            <a:r>
              <a:rPr kumimoji="0" lang="en-US" altLang="en-US" b="0" i="0" u="none" strike="noStrike" cap="none" normalizeH="0" baseline="0" dirty="0">
                <a:ln>
                  <a:noFill/>
                </a:ln>
                <a:solidFill>
                  <a:srgbClr val="161893"/>
                </a:solidFill>
                <a:effectLst/>
                <a:latin typeface="+mn-lt"/>
              </a:rPr>
              <a:t>Please </a:t>
            </a:r>
            <a:r>
              <a:rPr kumimoji="0" lang="en-US" altLang="en-US" b="1" i="0" u="none" strike="noStrike" cap="none" normalizeH="0" baseline="0" dirty="0">
                <a:ln>
                  <a:noFill/>
                </a:ln>
                <a:solidFill>
                  <a:srgbClr val="161893"/>
                </a:solidFill>
                <a:effectLst/>
                <a:latin typeface="+mn-lt"/>
              </a:rPr>
              <a:t>do not</a:t>
            </a:r>
            <a:r>
              <a:rPr kumimoji="0" lang="en-US" altLang="en-US" b="0" i="0" u="none" strike="noStrike" cap="none" normalizeH="0" baseline="0" dirty="0">
                <a:ln>
                  <a:noFill/>
                </a:ln>
                <a:solidFill>
                  <a:srgbClr val="161893"/>
                </a:solidFill>
                <a:effectLst/>
                <a:latin typeface="+mn-lt"/>
              </a:rPr>
              <a:t> provide the total number of physical pages.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1"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161893"/>
                </a:solidFill>
                <a:effectLst/>
                <a:latin typeface="+mn-lt"/>
              </a:rPr>
              <a:t>Examples</a:t>
            </a:r>
            <a:endParaRPr kumimoji="0" lang="en-US" altLang="en-US"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700" b="0" i="0" u="none" strike="noStrike" cap="none" normalizeH="0" baseline="0" dirty="0">
                <a:ln>
                  <a:noFill/>
                </a:ln>
                <a:solidFill>
                  <a:srgbClr val="444444"/>
                </a:solidFill>
                <a:effectLst/>
                <a:latin typeface="inherit"/>
              </a:rPr>
              <a:t>&lt;</a:t>
            </a:r>
            <a:r>
              <a:rPr kumimoji="0" lang="en-US" altLang="en-US" sz="2700" b="1" i="0" u="none" strike="noStrike" cap="none" normalizeH="0" baseline="0" dirty="0">
                <a:ln>
                  <a:noFill/>
                </a:ln>
                <a:solidFill>
                  <a:srgbClr val="1D7230"/>
                </a:solidFill>
                <a:effectLst/>
                <a:latin typeface="inherit"/>
              </a:rPr>
              <a:t>meta</a:t>
            </a:r>
            <a:r>
              <a:rPr kumimoji="0" lang="en-US" altLang="en-US" sz="2700" b="0" i="0" u="none" strike="noStrike" cap="none" normalizeH="0" baseline="0" dirty="0">
                <a:ln>
                  <a:noFill/>
                </a:ln>
                <a:solidFill>
                  <a:srgbClr val="444444"/>
                </a:solidFill>
                <a:effectLst/>
                <a:latin typeface="inherit"/>
              </a:rPr>
              <a:t> </a:t>
            </a:r>
            <a:r>
              <a:rPr kumimoji="0" lang="en-US" altLang="en-US" sz="2700" b="0" i="0" u="none" strike="noStrike" cap="none" normalizeH="0" baseline="0" dirty="0">
                <a:ln>
                  <a:noFill/>
                </a:ln>
                <a:solidFill>
                  <a:srgbClr val="6F42C1"/>
                </a:solidFill>
                <a:effectLst/>
                <a:latin typeface="inherit"/>
              </a:rPr>
              <a:t>name</a:t>
            </a:r>
            <a:r>
              <a:rPr kumimoji="0" lang="en-US" altLang="en-US" sz="2700" b="0" i="0" u="none" strike="noStrike" cap="none" normalizeH="0" baseline="0" dirty="0">
                <a:ln>
                  <a:noFill/>
                </a:ln>
                <a:solidFill>
                  <a:srgbClr val="444444"/>
                </a:solidFill>
                <a:effectLst/>
                <a:latin typeface="inherit"/>
              </a:rPr>
              <a:t>=</a:t>
            </a:r>
            <a:r>
              <a:rPr kumimoji="0" lang="en-US" altLang="en-US" sz="2700" b="0" i="0" u="none" strike="noStrike" cap="none" normalizeH="0" baseline="0" dirty="0">
                <a:ln>
                  <a:noFill/>
                </a:ln>
                <a:solidFill>
                  <a:srgbClr val="880000"/>
                </a:solidFill>
                <a:effectLst/>
                <a:latin typeface="inherit"/>
              </a:rPr>
              <a:t>"</a:t>
            </a:r>
            <a:r>
              <a:rPr kumimoji="0" lang="en-US" altLang="en-US" sz="2700" b="0" i="0" u="none" strike="noStrike" cap="none" normalizeH="0" baseline="0" dirty="0" err="1">
                <a:ln>
                  <a:noFill/>
                </a:ln>
                <a:solidFill>
                  <a:srgbClr val="880000"/>
                </a:solidFill>
                <a:effectLst/>
                <a:latin typeface="inherit"/>
              </a:rPr>
              <a:t>DCTERMS.format.extent</a:t>
            </a:r>
            <a:r>
              <a:rPr kumimoji="0" lang="en-US" altLang="en-US" sz="2700" b="0" i="0" u="none" strike="noStrike" cap="none" normalizeH="0" baseline="0" dirty="0">
                <a:ln>
                  <a:noFill/>
                </a:ln>
                <a:solidFill>
                  <a:srgbClr val="880000"/>
                </a:solidFill>
                <a:effectLst/>
                <a:latin typeface="inherit"/>
              </a:rPr>
              <a:t>"</a:t>
            </a:r>
            <a:r>
              <a:rPr kumimoji="0" lang="en-US" altLang="en-US" sz="2700" b="0" i="0" u="none" strike="noStrike" cap="none" normalizeH="0" baseline="0" dirty="0">
                <a:ln>
                  <a:noFill/>
                </a:ln>
                <a:solidFill>
                  <a:srgbClr val="444444"/>
                </a:solidFill>
                <a:effectLst/>
                <a:latin typeface="inherit"/>
              </a:rPr>
              <a:t> </a:t>
            </a:r>
            <a:r>
              <a:rPr kumimoji="0" lang="en-US" altLang="en-US" sz="2700" b="0" i="0" u="none" strike="noStrike" cap="none" normalizeH="0" baseline="0" dirty="0">
                <a:ln>
                  <a:noFill/>
                </a:ln>
                <a:solidFill>
                  <a:srgbClr val="6F42C1"/>
                </a:solidFill>
                <a:effectLst/>
                <a:latin typeface="inherit"/>
              </a:rPr>
              <a:t>content</a:t>
            </a:r>
            <a:r>
              <a:rPr kumimoji="0" lang="en-US" altLang="en-US" sz="2700" b="0" i="0" u="none" strike="noStrike" cap="none" normalizeH="0" baseline="0" dirty="0">
                <a:ln>
                  <a:noFill/>
                </a:ln>
                <a:solidFill>
                  <a:srgbClr val="444444"/>
                </a:solidFill>
                <a:effectLst/>
                <a:latin typeface="inherit"/>
              </a:rPr>
              <a:t>=</a:t>
            </a:r>
            <a:r>
              <a:rPr kumimoji="0" lang="en-US" altLang="en-US" sz="2700" b="0" i="0" u="none" strike="noStrike" cap="none" normalizeH="0" baseline="0" dirty="0">
                <a:ln>
                  <a:noFill/>
                </a:ln>
                <a:solidFill>
                  <a:srgbClr val="880000"/>
                </a:solidFill>
                <a:effectLst/>
                <a:latin typeface="inherit"/>
              </a:rPr>
              <a:t>"xvi, 1024 p."</a:t>
            </a:r>
            <a:r>
              <a:rPr kumimoji="0" lang="en-US" altLang="en-US" sz="2700" b="0" i="0" u="none" strike="noStrike" cap="none" normalizeH="0" baseline="0" dirty="0">
                <a:ln>
                  <a:noFill/>
                </a:ln>
                <a:solidFill>
                  <a:srgbClr val="444444"/>
                </a:solidFill>
                <a:effectLst/>
                <a:latin typeface="inherit"/>
              </a:rPr>
              <a:t>/&gt;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rgbClr val="F1F1F1"/>
              </a:solidFill>
              <a:effectLst/>
              <a:latin typeface="ui-monospace"/>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700" b="0" i="0" u="none" strike="noStrike" cap="none" normalizeH="0" baseline="0" dirty="0">
                <a:ln>
                  <a:noFill/>
                </a:ln>
                <a:solidFill>
                  <a:srgbClr val="444444"/>
                </a:solidFill>
                <a:effectLst/>
                <a:latin typeface="inherit"/>
              </a:rPr>
              <a:t>&lt;</a:t>
            </a:r>
            <a:r>
              <a:rPr kumimoji="0" lang="en-US" altLang="en-US" sz="2700" b="1" i="0" u="none" strike="noStrike" cap="none" normalizeH="0" baseline="0" dirty="0">
                <a:ln>
                  <a:noFill/>
                </a:ln>
                <a:solidFill>
                  <a:srgbClr val="1D7230"/>
                </a:solidFill>
                <a:effectLst/>
                <a:latin typeface="inherit"/>
              </a:rPr>
              <a:t>meta</a:t>
            </a:r>
            <a:r>
              <a:rPr kumimoji="0" lang="en-US" altLang="en-US" sz="2700" b="0" i="0" u="none" strike="noStrike" cap="none" normalizeH="0" baseline="0" dirty="0">
                <a:ln>
                  <a:noFill/>
                </a:ln>
                <a:solidFill>
                  <a:srgbClr val="444444"/>
                </a:solidFill>
                <a:effectLst/>
                <a:latin typeface="inherit"/>
              </a:rPr>
              <a:t> </a:t>
            </a:r>
            <a:r>
              <a:rPr kumimoji="0" lang="en-US" altLang="en-US" sz="2700" b="0" i="0" u="none" strike="noStrike" cap="none" normalizeH="0" baseline="0" dirty="0">
                <a:ln>
                  <a:noFill/>
                </a:ln>
                <a:solidFill>
                  <a:srgbClr val="6F42C1"/>
                </a:solidFill>
                <a:effectLst/>
                <a:latin typeface="inherit"/>
              </a:rPr>
              <a:t>name</a:t>
            </a:r>
            <a:r>
              <a:rPr kumimoji="0" lang="en-US" altLang="en-US" sz="2700" b="0" i="0" u="none" strike="noStrike" cap="none" normalizeH="0" baseline="0" dirty="0">
                <a:ln>
                  <a:noFill/>
                </a:ln>
                <a:solidFill>
                  <a:srgbClr val="444444"/>
                </a:solidFill>
                <a:effectLst/>
                <a:latin typeface="inherit"/>
              </a:rPr>
              <a:t>=</a:t>
            </a:r>
            <a:r>
              <a:rPr kumimoji="0" lang="en-US" altLang="en-US" sz="2700" b="0" i="0" u="none" strike="noStrike" cap="none" normalizeH="0" baseline="0" dirty="0">
                <a:ln>
                  <a:noFill/>
                </a:ln>
                <a:solidFill>
                  <a:srgbClr val="880000"/>
                </a:solidFill>
                <a:effectLst/>
                <a:latin typeface="inherit"/>
              </a:rPr>
              <a:t>"</a:t>
            </a:r>
            <a:r>
              <a:rPr kumimoji="0" lang="en-US" altLang="en-US" sz="2700" b="0" i="0" u="none" strike="noStrike" cap="none" normalizeH="0" baseline="0" dirty="0" err="1">
                <a:ln>
                  <a:noFill/>
                </a:ln>
                <a:solidFill>
                  <a:srgbClr val="880000"/>
                </a:solidFill>
                <a:effectLst/>
                <a:latin typeface="inherit"/>
              </a:rPr>
              <a:t>DCTERMS.format.extent</a:t>
            </a:r>
            <a:r>
              <a:rPr kumimoji="0" lang="en-US" altLang="en-US" sz="2700" b="0" i="0" u="none" strike="noStrike" cap="none" normalizeH="0" baseline="0" dirty="0">
                <a:ln>
                  <a:noFill/>
                </a:ln>
                <a:solidFill>
                  <a:srgbClr val="880000"/>
                </a:solidFill>
                <a:effectLst/>
                <a:latin typeface="inherit"/>
              </a:rPr>
              <a:t>"</a:t>
            </a:r>
            <a:r>
              <a:rPr kumimoji="0" lang="en-US" altLang="en-US" sz="2700" b="0" i="0" u="none" strike="noStrike" cap="none" normalizeH="0" baseline="0" dirty="0">
                <a:ln>
                  <a:noFill/>
                </a:ln>
                <a:solidFill>
                  <a:srgbClr val="444444"/>
                </a:solidFill>
                <a:effectLst/>
                <a:latin typeface="inherit"/>
              </a:rPr>
              <a:t> </a:t>
            </a:r>
            <a:r>
              <a:rPr kumimoji="0" lang="en-US" altLang="en-US" sz="2700" b="0" i="0" u="none" strike="noStrike" cap="none" normalizeH="0" baseline="0" dirty="0">
                <a:ln>
                  <a:noFill/>
                </a:ln>
                <a:solidFill>
                  <a:srgbClr val="6F42C1"/>
                </a:solidFill>
                <a:effectLst/>
                <a:latin typeface="inherit"/>
              </a:rPr>
              <a:t>content</a:t>
            </a:r>
            <a:r>
              <a:rPr kumimoji="0" lang="en-US" altLang="en-US" sz="2700" b="0" i="0" u="none" strike="noStrike" cap="none" normalizeH="0" baseline="0" dirty="0">
                <a:ln>
                  <a:noFill/>
                </a:ln>
                <a:solidFill>
                  <a:srgbClr val="444444"/>
                </a:solidFill>
                <a:effectLst/>
                <a:latin typeface="inherit"/>
              </a:rPr>
              <a:t>=</a:t>
            </a:r>
            <a:r>
              <a:rPr kumimoji="0" lang="en-US" altLang="en-US" sz="2700" b="0" i="0" u="none" strike="noStrike" cap="none" normalizeH="0" baseline="0" dirty="0">
                <a:ln>
                  <a:noFill/>
                </a:ln>
                <a:solidFill>
                  <a:srgbClr val="880000"/>
                </a:solidFill>
                <a:effectLst/>
                <a:latin typeface="inherit"/>
              </a:rPr>
              <a:t>"xi, 356, </a:t>
            </a:r>
            <a:r>
              <a:rPr lang="en-US" altLang="en-US" sz="2700" dirty="0">
                <a:solidFill>
                  <a:srgbClr val="880000"/>
                </a:solidFill>
                <a:latin typeface="inherit"/>
              </a:rPr>
              <a:t>N24, </a:t>
            </a:r>
            <a:r>
              <a:rPr kumimoji="0" lang="en-US" altLang="en-US" sz="2700" b="0" i="0" u="none" strike="noStrike" cap="none" normalizeH="0" baseline="0" dirty="0">
                <a:ln>
                  <a:noFill/>
                </a:ln>
                <a:solidFill>
                  <a:srgbClr val="880000"/>
                </a:solidFill>
                <a:effectLst/>
                <a:latin typeface="inherit"/>
              </a:rPr>
              <a:t>R12 p."</a:t>
            </a:r>
            <a:r>
              <a:rPr kumimoji="0" lang="en-US" altLang="en-US" sz="2700" b="0" i="0" u="none" strike="noStrike" cap="none" normalizeH="0" baseline="0" dirty="0">
                <a:ln>
                  <a:noFill/>
                </a:ln>
                <a:solidFill>
                  <a:srgbClr val="444444"/>
                </a:solidFill>
                <a:effectLst/>
                <a:latin typeface="inherit"/>
              </a:rPr>
              <a:t>/&gt;</a:t>
            </a:r>
            <a:r>
              <a:rPr kumimoji="0" lang="en-US" altLang="en-US" sz="2700" b="0" i="0" u="none" strike="noStrike" cap="none" normalizeH="0" baseline="0" dirty="0">
                <a:ln>
                  <a:noFill/>
                </a:ln>
                <a:solidFill>
                  <a:schemeClr val="tx1"/>
                </a:solidFill>
                <a:effectLst/>
              </a:rPr>
              <a:t> </a:t>
            </a:r>
            <a:endParaRPr kumimoji="0" lang="en-US" altLang="en-US" sz="27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302291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C252C-3515-F09E-FCB7-2840793E29A2}"/>
              </a:ext>
            </a:extLst>
          </p:cNvPr>
          <p:cNvSpPr>
            <a:spLocks noGrp="1"/>
          </p:cNvSpPr>
          <p:nvPr>
            <p:ph type="title"/>
          </p:nvPr>
        </p:nvSpPr>
        <p:spPr/>
        <p:txBody>
          <a:bodyPr/>
          <a:lstStyle/>
          <a:p>
            <a:r>
              <a:rPr lang="en-US" dirty="0"/>
              <a:t>State/National Edition</a:t>
            </a:r>
          </a:p>
        </p:txBody>
      </p:sp>
      <p:sp>
        <p:nvSpPr>
          <p:cNvPr id="4" name="Rectangle 1">
            <a:extLst>
              <a:ext uri="{FF2B5EF4-FFF2-40B4-BE49-F238E27FC236}">
                <a16:creationId xmlns:a16="http://schemas.microsoft.com/office/drawing/2014/main" id="{0F005C0E-0C7D-651E-105B-F4C1F0E8498B}"/>
              </a:ext>
            </a:extLst>
          </p:cNvPr>
          <p:cNvSpPr>
            <a:spLocks noGrp="1" noChangeArrowheads="1"/>
          </p:cNvSpPr>
          <p:nvPr>
            <p:ph idx="1"/>
          </p:nvPr>
        </p:nvSpPr>
        <p:spPr bwMode="auto">
          <a:xfrm>
            <a:off x="691243" y="1509820"/>
            <a:ext cx="10321413" cy="5211554"/>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sz="2600" b="0" i="0" u="none" strike="noStrike" cap="none" normalizeH="0" baseline="0" dirty="0">
                <a:ln>
                  <a:noFill/>
                </a:ln>
                <a:solidFill>
                  <a:srgbClr val="161893"/>
                </a:solidFill>
                <a:effectLst/>
                <a:latin typeface="+mn-lt"/>
              </a:rPr>
              <a:t>This field reflects whether the book is customized </a:t>
            </a:r>
            <a:r>
              <a:rPr kumimoji="0" lang="en-US" altLang="en-US" sz="2600" i="0" u="none" strike="noStrike" cap="none" normalizeH="0" baseline="0" dirty="0">
                <a:ln>
                  <a:noFill/>
                </a:ln>
                <a:solidFill>
                  <a:srgbClr val="161893"/>
                </a:solidFill>
                <a:effectLst/>
                <a:latin typeface="+mn-lt"/>
              </a:rPr>
              <a:t>for use by students in one </a:t>
            </a:r>
            <a:r>
              <a:rPr lang="en-US" altLang="en-US" sz="2600" dirty="0">
                <a:solidFill>
                  <a:srgbClr val="161893"/>
                </a:solidFill>
                <a:latin typeface="+mn-lt"/>
              </a:rPr>
              <a:t>U.S. </a:t>
            </a:r>
            <a:r>
              <a:rPr kumimoji="0" lang="en-US" altLang="en-US" sz="2600" i="0" u="none" strike="noStrike" cap="none" normalizeH="0" baseline="0" dirty="0">
                <a:ln>
                  <a:noFill/>
                </a:ln>
                <a:solidFill>
                  <a:srgbClr val="161893"/>
                </a:solidFill>
                <a:effectLst/>
                <a:latin typeface="+mn-lt"/>
              </a:rPr>
              <a:t>state</a:t>
            </a:r>
            <a:r>
              <a:rPr kumimoji="0" lang="en-US" altLang="en-US" sz="2600" b="0" i="0" u="none" strike="noStrike" cap="none" normalizeH="0" baseline="0" dirty="0">
                <a:ln>
                  <a:noFill/>
                </a:ln>
                <a:solidFill>
                  <a:srgbClr val="161893"/>
                </a:solidFill>
                <a:effectLst/>
                <a:latin typeface="+mn-lt"/>
              </a:rPr>
              <a:t> only, or the book is distributed nationwide.</a:t>
            </a:r>
          </a:p>
          <a:p>
            <a:pPr>
              <a:lnSpc>
                <a:spcPct val="100000"/>
              </a:lnSpc>
            </a:pPr>
            <a:r>
              <a:rPr lang="en-US" altLang="en-US" sz="2600" dirty="0">
                <a:solidFill>
                  <a:srgbClr val="161893"/>
                </a:solidFill>
                <a:latin typeface="+mn-lt"/>
              </a:rPr>
              <a:t>State editions generally include the name of the state in the title, an edition statement, and/or a graphic representing the state on the printed book.</a:t>
            </a:r>
            <a:endParaRPr kumimoji="0" lang="en-US" altLang="en-US" sz="2600" b="0" i="0" u="none" strike="noStrike" cap="none" normalizeH="0" baseline="0" dirty="0">
              <a:ln>
                <a:noFill/>
              </a:ln>
              <a:solidFill>
                <a:srgbClr val="161893"/>
              </a:solidFill>
              <a:effectLst/>
              <a:latin typeface="+mn-lt"/>
            </a:endParaRPr>
          </a:p>
          <a:p>
            <a:pPr>
              <a:lnSpc>
                <a:spcPct val="100000"/>
              </a:lnSpc>
            </a:pPr>
            <a:r>
              <a:rPr kumimoji="0" lang="en-US" altLang="en-US" sz="2600" b="1" i="0" u="none" strike="noStrike" cap="none" normalizeH="0" baseline="0" dirty="0">
                <a:ln>
                  <a:noFill/>
                </a:ln>
                <a:solidFill>
                  <a:srgbClr val="161893"/>
                </a:solidFill>
                <a:effectLst/>
                <a:latin typeface="+mn-lt"/>
              </a:rPr>
              <a:t>If a state edition </a:t>
            </a:r>
            <a:r>
              <a:rPr lang="en-US" altLang="en-US" sz="2600" b="1" dirty="0">
                <a:solidFill>
                  <a:srgbClr val="161893"/>
                </a:solidFill>
                <a:latin typeface="+mn-lt"/>
              </a:rPr>
              <a:t>is not indicated</a:t>
            </a:r>
            <a:r>
              <a:rPr kumimoji="0" lang="en-US" altLang="en-US" sz="2600" b="1" i="0" u="none" strike="noStrike" cap="none" normalizeH="0" baseline="0" dirty="0">
                <a:ln>
                  <a:noFill/>
                </a:ln>
                <a:solidFill>
                  <a:srgbClr val="161893"/>
                </a:solidFill>
                <a:effectLst/>
                <a:latin typeface="+mn-lt"/>
              </a:rPr>
              <a:t> on the print book, please assume it is a National edition and enter “National ed.”</a:t>
            </a:r>
          </a:p>
          <a:p>
            <a:pPr>
              <a:lnSpc>
                <a:spcPct val="100000"/>
              </a:lnSpc>
            </a:pPr>
            <a:r>
              <a:rPr lang="en-US" altLang="en-US" sz="2600" dirty="0">
                <a:solidFill>
                  <a:srgbClr val="161893"/>
                </a:solidFill>
              </a:rPr>
              <a:t>For state editions, please use the US postal code abbreviation (</a:t>
            </a:r>
            <a:r>
              <a:rPr lang="en-US" altLang="en-US" sz="2600" dirty="0">
                <a:solidFill>
                  <a:srgbClr val="161893"/>
                </a:solidFill>
                <a:hlinkClick r:id="rId2"/>
              </a:rPr>
              <a:t>http://www.stateabbreviations.us/</a:t>
            </a:r>
            <a:r>
              <a:rPr lang="en-US" altLang="en-US" sz="2600" dirty="0">
                <a:solidFill>
                  <a:srgbClr val="161893"/>
                </a:solidFill>
              </a:rPr>
              <a:t>) followed by “ed.”</a:t>
            </a:r>
            <a:endParaRPr kumimoji="0" lang="en-US" altLang="en-US" sz="2600" b="0" i="0" u="none" strike="noStrike" cap="none" normalizeH="0" baseline="0" dirty="0">
              <a:ln>
                <a:noFill/>
              </a:ln>
              <a:solidFill>
                <a:srgbClr val="161893"/>
              </a:solidFill>
              <a:effectLst/>
              <a:latin typeface="+mn-lt"/>
            </a:endParaRPr>
          </a:p>
          <a:p>
            <a:pPr>
              <a:lnSpc>
                <a:spcPct val="100000"/>
              </a:lnSpc>
            </a:pPr>
            <a:r>
              <a:rPr kumimoji="0" lang="en-US" altLang="en-US" sz="2600" b="0" i="0" u="none" strike="noStrike" cap="none" normalizeH="0" baseline="0" dirty="0">
                <a:ln>
                  <a:noFill/>
                </a:ln>
                <a:solidFill>
                  <a:srgbClr val="161893"/>
                </a:solidFill>
                <a:effectLst/>
                <a:latin typeface="+mn-lt"/>
              </a:rPr>
              <a:t>Please reach out to the publisher or the NIMAC </a:t>
            </a:r>
            <a:r>
              <a:rPr lang="en-US" altLang="en-US" sz="2600" dirty="0">
                <a:solidFill>
                  <a:srgbClr val="161893"/>
                </a:solidFill>
                <a:latin typeface="+mn-lt"/>
              </a:rPr>
              <a:t>if you are unsure how to capture this metadata for a specific book.</a:t>
            </a:r>
          </a:p>
          <a:p>
            <a:pPr marL="0" indent="0">
              <a:lnSpc>
                <a:spcPct val="100000"/>
              </a:lnSpc>
              <a:buNone/>
            </a:pPr>
            <a:r>
              <a:rPr lang="en-US" altLang="en-US" sz="2600" dirty="0">
                <a:solidFill>
                  <a:srgbClr val="161893"/>
                </a:solidFill>
                <a:latin typeface="+mn-lt"/>
              </a:rPr>
              <a:t> </a:t>
            </a:r>
            <a:endParaRPr kumimoji="0" lang="en-US" altLang="en-US" sz="2600" b="1" i="0" u="none" strike="noStrike" cap="none" normalizeH="0" baseline="0" dirty="0">
              <a:ln>
                <a:noFill/>
              </a:ln>
              <a:solidFill>
                <a:srgbClr val="161893"/>
              </a:solidFill>
              <a:effectLst/>
              <a:latin typeface="+mn-lt"/>
            </a:endParaRPr>
          </a:p>
        </p:txBody>
      </p:sp>
    </p:spTree>
    <p:extLst>
      <p:ext uri="{BB962C8B-B14F-4D97-AF65-F5344CB8AC3E}">
        <p14:creationId xmlns:p14="http://schemas.microsoft.com/office/powerpoint/2010/main" val="24384839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C40A2-9066-54E6-9E25-A39602D829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9C4AA-D38B-01BD-8E1A-BC9EBB94DE39}"/>
              </a:ext>
            </a:extLst>
          </p:cNvPr>
          <p:cNvSpPr>
            <a:spLocks noGrp="1"/>
          </p:cNvSpPr>
          <p:nvPr>
            <p:ph type="title"/>
          </p:nvPr>
        </p:nvSpPr>
        <p:spPr/>
        <p:txBody>
          <a:bodyPr/>
          <a:lstStyle/>
          <a:p>
            <a:r>
              <a:rPr lang="en-US" dirty="0"/>
              <a:t>State/National Edition - Examples</a:t>
            </a:r>
          </a:p>
        </p:txBody>
      </p:sp>
      <p:sp>
        <p:nvSpPr>
          <p:cNvPr id="4" name="Rectangle 1">
            <a:extLst>
              <a:ext uri="{FF2B5EF4-FFF2-40B4-BE49-F238E27FC236}">
                <a16:creationId xmlns:a16="http://schemas.microsoft.com/office/drawing/2014/main" id="{200A6C09-6EE5-139A-389C-1D5D99C0F22F}"/>
              </a:ext>
            </a:extLst>
          </p:cNvPr>
          <p:cNvSpPr>
            <a:spLocks noGrp="1" noChangeArrowheads="1"/>
          </p:cNvSpPr>
          <p:nvPr>
            <p:ph idx="1"/>
          </p:nvPr>
        </p:nvSpPr>
        <p:spPr bwMode="auto">
          <a:xfrm>
            <a:off x="658586" y="1399635"/>
            <a:ext cx="10321413" cy="4811444"/>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161893"/>
                </a:solidFill>
                <a:effectLst/>
                <a:latin typeface="+mn-lt"/>
              </a:rPr>
              <a:t>Examples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600" b="1" dirty="0">
              <a:solidFill>
                <a:srgbClr val="161893"/>
              </a:solidFill>
              <a:latin typeface="+mn-lt"/>
            </a:endParaRPr>
          </a:p>
          <a:p>
            <a:pPr marL="0" indent="0">
              <a:lnSpc>
                <a:spcPct val="100000"/>
              </a:lnSpc>
              <a:buNone/>
            </a:pPr>
            <a:r>
              <a:rPr kumimoji="0" lang="en-US" altLang="en-US" sz="2600" b="1" i="0" u="none" strike="noStrike" cap="none" normalizeH="0" baseline="0" dirty="0">
                <a:ln>
                  <a:noFill/>
                </a:ln>
                <a:solidFill>
                  <a:srgbClr val="161893"/>
                </a:solidFill>
                <a:effectLst/>
                <a:latin typeface="+mn-lt"/>
              </a:rPr>
              <a:t>Title:</a:t>
            </a:r>
            <a:r>
              <a:rPr kumimoji="0" lang="en-US" altLang="en-US" sz="2600" i="0" u="none" strike="noStrike" cap="none" normalizeH="0" baseline="0" dirty="0">
                <a:ln>
                  <a:noFill/>
                </a:ln>
                <a:solidFill>
                  <a:srgbClr val="161893"/>
                </a:solidFill>
                <a:effectLst/>
                <a:latin typeface="+mn-lt"/>
              </a:rPr>
              <a:t> </a:t>
            </a:r>
            <a:r>
              <a:rPr kumimoji="0" lang="en-US" altLang="en-US" sz="2600" i="0" u="none" strike="noStrike" cap="none" normalizeH="0" baseline="0" dirty="0" err="1">
                <a:ln>
                  <a:noFill/>
                </a:ln>
                <a:solidFill>
                  <a:srgbClr val="161893"/>
                </a:solidFill>
                <a:effectLst/>
                <a:latin typeface="+mn-lt"/>
              </a:rPr>
              <a:t>myWorld</a:t>
            </a:r>
            <a:r>
              <a:rPr kumimoji="0" lang="en-US" altLang="en-US" sz="2600" i="0" u="none" strike="noStrike" cap="none" normalizeH="0" baseline="0" dirty="0">
                <a:ln>
                  <a:noFill/>
                </a:ln>
                <a:solidFill>
                  <a:srgbClr val="161893"/>
                </a:solidFill>
                <a:effectLst/>
                <a:latin typeface="+mn-lt"/>
              </a:rPr>
              <a:t> Interactive: Kentucky World History, Growth and Expansion of Civilization</a:t>
            </a:r>
          </a:p>
          <a:p>
            <a:pPr marL="0" indent="0">
              <a:lnSpc>
                <a:spcPct val="100000"/>
              </a:lnSpc>
              <a:buNone/>
            </a:pPr>
            <a:endParaRPr kumimoji="0" lang="en-US" altLang="en-US" sz="2600" i="0" u="none" strike="noStrike" cap="none" normalizeH="0" baseline="0" dirty="0">
              <a:ln>
                <a:noFill/>
              </a:ln>
              <a:solidFill>
                <a:srgbClr val="161893"/>
              </a:solidFill>
              <a:effectLst/>
              <a:latin typeface="+mn-lt"/>
            </a:endParaRPr>
          </a:p>
          <a:p>
            <a:pPr marL="0" indent="0">
              <a:lnSpc>
                <a:spcPct val="100000"/>
              </a:lnSpc>
              <a:buNone/>
            </a:pPr>
            <a:r>
              <a:rPr lang="en-US" altLang="en-US" sz="2600" dirty="0">
                <a:solidFill>
                  <a:srgbClr val="444444"/>
                </a:solidFill>
                <a:latin typeface="inherit"/>
              </a:rPr>
              <a:t>&lt;</a:t>
            </a:r>
            <a:r>
              <a:rPr lang="en-US" altLang="en-US" sz="2600" b="1" dirty="0">
                <a:solidFill>
                  <a:srgbClr val="1D7230"/>
                </a:solidFill>
                <a:latin typeface="inherit"/>
              </a:rPr>
              <a:t>meta</a:t>
            </a:r>
            <a:r>
              <a:rPr lang="en-US" altLang="en-US" sz="2600" dirty="0">
                <a:solidFill>
                  <a:srgbClr val="444444"/>
                </a:solidFill>
                <a:latin typeface="inherit"/>
              </a:rPr>
              <a:t> </a:t>
            </a:r>
            <a:r>
              <a:rPr lang="en-US" altLang="en-US" sz="2600" dirty="0">
                <a:solidFill>
                  <a:srgbClr val="6F42C1"/>
                </a:solidFill>
                <a:latin typeface="inherit"/>
              </a:rPr>
              <a:t>name</a:t>
            </a:r>
            <a:r>
              <a:rPr lang="en-US" altLang="en-US" sz="2600" dirty="0">
                <a:solidFill>
                  <a:srgbClr val="444444"/>
                </a:solidFill>
                <a:latin typeface="inherit"/>
              </a:rPr>
              <a:t>=</a:t>
            </a:r>
            <a:r>
              <a:rPr lang="en-US" altLang="en-US" sz="2600" dirty="0">
                <a:solidFill>
                  <a:srgbClr val="880000"/>
                </a:solidFill>
                <a:latin typeface="inherit"/>
              </a:rPr>
              <a:t>"</a:t>
            </a:r>
            <a:r>
              <a:rPr lang="en-US" altLang="en-US" sz="2600" dirty="0" err="1">
                <a:solidFill>
                  <a:srgbClr val="880000"/>
                </a:solidFill>
                <a:latin typeface="inherit"/>
              </a:rPr>
              <a:t>DCTERMS.description.version</a:t>
            </a:r>
            <a:r>
              <a:rPr lang="en-US" altLang="en-US" sz="2600" dirty="0">
                <a:solidFill>
                  <a:srgbClr val="880000"/>
                </a:solidFill>
                <a:latin typeface="inherit"/>
              </a:rPr>
              <a:t>"</a:t>
            </a:r>
            <a:r>
              <a:rPr lang="en-US" altLang="en-US" sz="2600" dirty="0">
                <a:solidFill>
                  <a:srgbClr val="444444"/>
                </a:solidFill>
                <a:latin typeface="inherit"/>
              </a:rPr>
              <a:t> </a:t>
            </a:r>
            <a:r>
              <a:rPr lang="en-US" altLang="en-US" sz="2600" dirty="0">
                <a:solidFill>
                  <a:srgbClr val="6F42C1"/>
                </a:solidFill>
                <a:latin typeface="inherit"/>
              </a:rPr>
              <a:t>content</a:t>
            </a:r>
            <a:r>
              <a:rPr lang="en-US" altLang="en-US" sz="2600" dirty="0">
                <a:solidFill>
                  <a:srgbClr val="444444"/>
                </a:solidFill>
                <a:latin typeface="inherit"/>
              </a:rPr>
              <a:t>=</a:t>
            </a:r>
            <a:r>
              <a:rPr lang="en-US" altLang="en-US" sz="2600" dirty="0">
                <a:solidFill>
                  <a:srgbClr val="880000"/>
                </a:solidFill>
                <a:latin typeface="inherit"/>
              </a:rPr>
              <a:t>“</a:t>
            </a:r>
            <a:r>
              <a:rPr lang="en-US" altLang="en-US" sz="2600" dirty="0">
                <a:solidFill>
                  <a:srgbClr val="880000"/>
                </a:solidFill>
                <a:highlight>
                  <a:srgbClr val="FFFF00"/>
                </a:highlight>
                <a:latin typeface="inherit"/>
              </a:rPr>
              <a:t>KY ed.</a:t>
            </a:r>
            <a:r>
              <a:rPr lang="en-US" altLang="en-US" sz="2600" dirty="0">
                <a:solidFill>
                  <a:srgbClr val="880000"/>
                </a:solidFill>
                <a:latin typeface="inherit"/>
              </a:rPr>
              <a:t>"</a:t>
            </a:r>
            <a:r>
              <a:rPr lang="en-US" altLang="en-US" sz="2600" dirty="0">
                <a:solidFill>
                  <a:srgbClr val="444444"/>
                </a:solidFill>
                <a:latin typeface="inherit"/>
              </a:rPr>
              <a:t>/&gt;</a:t>
            </a:r>
          </a:p>
          <a:p>
            <a:pPr marL="0" indent="0">
              <a:lnSpc>
                <a:spcPct val="100000"/>
              </a:lnSpc>
              <a:buNone/>
            </a:pPr>
            <a:endParaRPr kumimoji="0" lang="en-US" altLang="en-US" sz="2600" i="0" u="none" strike="noStrike" cap="none" normalizeH="0" baseline="0" dirty="0">
              <a:ln>
                <a:noFill/>
              </a:ln>
              <a:solidFill>
                <a:srgbClr val="444444"/>
              </a:solidFill>
              <a:effectLst/>
              <a:latin typeface="inherit"/>
            </a:endParaRPr>
          </a:p>
          <a:p>
            <a:pPr marL="0" indent="0">
              <a:lnSpc>
                <a:spcPct val="100000"/>
              </a:lnSpc>
              <a:buNone/>
            </a:pPr>
            <a:r>
              <a:rPr kumimoji="0" lang="en-US" altLang="en-US" sz="2600" b="1" i="0" u="none" strike="noStrike" cap="none" normalizeH="0" baseline="0" dirty="0">
                <a:ln>
                  <a:noFill/>
                </a:ln>
                <a:solidFill>
                  <a:srgbClr val="161893"/>
                </a:solidFill>
                <a:effectLst/>
                <a:latin typeface="+mn-lt"/>
              </a:rPr>
              <a:t>Title:</a:t>
            </a:r>
            <a:r>
              <a:rPr kumimoji="0" lang="en-US" altLang="en-US" sz="2600" i="0" u="none" strike="noStrike" cap="none" normalizeH="0" baseline="0" dirty="0">
                <a:ln>
                  <a:noFill/>
                </a:ln>
                <a:solidFill>
                  <a:srgbClr val="161893"/>
                </a:solidFill>
                <a:effectLst/>
                <a:latin typeface="+mn-lt"/>
              </a:rPr>
              <a:t> Geography Alive! Regions and People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600" b="0" i="0" u="none" strike="noStrike" cap="none" normalizeH="0" baseline="0" dirty="0">
              <a:ln>
                <a:noFill/>
              </a:ln>
              <a:solidFill>
                <a:srgbClr val="444444"/>
              </a:solidFill>
              <a:effectLst/>
              <a:latin typeface="inher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444444"/>
                </a:solidFill>
                <a:effectLst/>
                <a:latin typeface="inherit"/>
              </a:rPr>
              <a:t>&lt;</a:t>
            </a:r>
            <a:r>
              <a:rPr kumimoji="0" lang="en-US" altLang="en-US" sz="2600" b="1" i="0" u="none" strike="noStrike" cap="none" normalizeH="0" baseline="0" dirty="0">
                <a:ln>
                  <a:noFill/>
                </a:ln>
                <a:solidFill>
                  <a:srgbClr val="1D7230"/>
                </a:solidFill>
                <a:effectLst/>
                <a:latin typeface="inherit"/>
              </a:rPr>
              <a:t>meta</a:t>
            </a:r>
            <a:r>
              <a:rPr kumimoji="0" lang="en-US" altLang="en-US" sz="2600" b="0" i="0" u="none" strike="noStrike" cap="none" normalizeH="0" baseline="0" dirty="0">
                <a:ln>
                  <a:noFill/>
                </a:ln>
                <a:solidFill>
                  <a:srgbClr val="444444"/>
                </a:solidFill>
                <a:effectLst/>
                <a:latin typeface="inherit"/>
              </a:rPr>
              <a:t> </a:t>
            </a:r>
            <a:r>
              <a:rPr kumimoji="0" lang="en-US" altLang="en-US" sz="2600" b="0" i="0" u="none" strike="noStrike" cap="none" normalizeH="0" baseline="0" dirty="0">
                <a:ln>
                  <a:noFill/>
                </a:ln>
                <a:solidFill>
                  <a:srgbClr val="6F42C1"/>
                </a:solidFill>
                <a:effectLst/>
                <a:latin typeface="inherit"/>
              </a:rPr>
              <a:t>name</a:t>
            </a:r>
            <a:r>
              <a:rPr kumimoji="0" lang="en-US" altLang="en-US" sz="2600" b="0" i="0" u="none" strike="noStrike" cap="none" normalizeH="0" baseline="0" dirty="0">
                <a:ln>
                  <a:noFill/>
                </a:ln>
                <a:solidFill>
                  <a:srgbClr val="444444"/>
                </a:solidFill>
                <a:effectLst/>
                <a:latin typeface="inherit"/>
              </a:rPr>
              <a:t>=</a:t>
            </a:r>
            <a:r>
              <a:rPr kumimoji="0" lang="en-US" altLang="en-US" sz="2600" b="0" i="0" u="none" strike="noStrike" cap="none" normalizeH="0" baseline="0" dirty="0">
                <a:ln>
                  <a:noFill/>
                </a:ln>
                <a:solidFill>
                  <a:srgbClr val="880000"/>
                </a:solidFill>
                <a:effectLst/>
                <a:latin typeface="inherit"/>
              </a:rPr>
              <a:t>"</a:t>
            </a:r>
            <a:r>
              <a:rPr kumimoji="0" lang="en-US" altLang="en-US" sz="2600" b="0" i="0" u="none" strike="noStrike" cap="none" normalizeH="0" baseline="0" dirty="0" err="1">
                <a:ln>
                  <a:noFill/>
                </a:ln>
                <a:solidFill>
                  <a:srgbClr val="880000"/>
                </a:solidFill>
                <a:effectLst/>
                <a:latin typeface="inherit"/>
              </a:rPr>
              <a:t>DCTERMS.description.version</a:t>
            </a:r>
            <a:r>
              <a:rPr kumimoji="0" lang="en-US" altLang="en-US" sz="2600" b="0" i="0" u="none" strike="noStrike" cap="none" normalizeH="0" baseline="0" dirty="0">
                <a:ln>
                  <a:noFill/>
                </a:ln>
                <a:solidFill>
                  <a:srgbClr val="880000"/>
                </a:solidFill>
                <a:effectLst/>
                <a:latin typeface="inherit"/>
              </a:rPr>
              <a:t>"</a:t>
            </a:r>
            <a:r>
              <a:rPr kumimoji="0" lang="en-US" altLang="en-US" sz="2600" b="0" i="0" u="none" strike="noStrike" cap="none" normalizeH="0" baseline="0" dirty="0">
                <a:ln>
                  <a:noFill/>
                </a:ln>
                <a:solidFill>
                  <a:srgbClr val="444444"/>
                </a:solidFill>
                <a:effectLst/>
                <a:latin typeface="inherit"/>
              </a:rPr>
              <a:t> </a:t>
            </a:r>
            <a:r>
              <a:rPr kumimoji="0" lang="en-US" altLang="en-US" sz="2600" b="0" i="0" u="none" strike="noStrike" cap="none" normalizeH="0" baseline="0" dirty="0">
                <a:ln>
                  <a:noFill/>
                </a:ln>
                <a:solidFill>
                  <a:srgbClr val="6F42C1"/>
                </a:solidFill>
                <a:effectLst/>
                <a:latin typeface="inherit"/>
              </a:rPr>
              <a:t>content</a:t>
            </a:r>
            <a:r>
              <a:rPr kumimoji="0" lang="en-US" altLang="en-US" sz="2600" b="0" i="0" u="none" strike="noStrike" cap="none" normalizeH="0" baseline="0" dirty="0">
                <a:ln>
                  <a:noFill/>
                </a:ln>
                <a:solidFill>
                  <a:srgbClr val="444444"/>
                </a:solidFill>
                <a:effectLst/>
                <a:latin typeface="inherit"/>
              </a:rPr>
              <a:t>=</a:t>
            </a:r>
            <a:r>
              <a:rPr kumimoji="0" lang="en-US" altLang="en-US" sz="2600" b="0" i="0" u="none" strike="noStrike" cap="none" normalizeH="0" baseline="0" dirty="0">
                <a:ln>
                  <a:noFill/>
                </a:ln>
                <a:solidFill>
                  <a:srgbClr val="880000"/>
                </a:solidFill>
                <a:effectLst/>
                <a:latin typeface="inherit"/>
              </a:rPr>
              <a:t>"</a:t>
            </a:r>
            <a:r>
              <a:rPr kumimoji="0" lang="en-US" altLang="en-US" sz="2600" b="0" i="0" u="none" strike="noStrike" cap="none" normalizeH="0" baseline="0" dirty="0">
                <a:ln>
                  <a:noFill/>
                </a:ln>
                <a:solidFill>
                  <a:srgbClr val="880000"/>
                </a:solidFill>
                <a:effectLst/>
                <a:highlight>
                  <a:srgbClr val="FFFF00"/>
                </a:highlight>
                <a:latin typeface="inherit"/>
              </a:rPr>
              <a:t>National ed.</a:t>
            </a:r>
            <a:r>
              <a:rPr kumimoji="0" lang="en-US" altLang="en-US" sz="2600" b="0" i="0" u="none" strike="noStrike" cap="none" normalizeH="0" baseline="0" dirty="0">
                <a:ln>
                  <a:noFill/>
                </a:ln>
                <a:solidFill>
                  <a:srgbClr val="880000"/>
                </a:solidFill>
                <a:effectLst/>
                <a:latin typeface="inherit"/>
              </a:rPr>
              <a:t>"</a:t>
            </a:r>
            <a:r>
              <a:rPr kumimoji="0" lang="en-US" altLang="en-US" sz="2600" b="0" i="0" u="none" strike="noStrike" cap="none" normalizeH="0" baseline="0" dirty="0">
                <a:ln>
                  <a:noFill/>
                </a:ln>
                <a:solidFill>
                  <a:srgbClr val="444444"/>
                </a:solidFill>
                <a:effectLst/>
                <a:latin typeface="inherit"/>
              </a:rPr>
              <a:t>/&gt;</a:t>
            </a:r>
            <a:endParaRPr kumimoji="0" lang="en-US" altLang="en-US" sz="2600" b="0" i="0" u="none" strike="noStrike" cap="none" normalizeH="0" baseline="0" dirty="0">
              <a:ln>
                <a:noFill/>
              </a:ln>
              <a:solidFill>
                <a:srgbClr val="F1F1F1"/>
              </a:solidFill>
              <a:effectLst/>
              <a:latin typeface="ui-monospace"/>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51960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a:xfrm>
            <a:off x="1905000" y="1981200"/>
            <a:ext cx="8229600" cy="2590800"/>
          </a:xfrm>
        </p:spPr>
        <p:txBody>
          <a:bodyPr>
            <a:normAutofit/>
          </a:bodyPr>
          <a:lstStyle/>
          <a:p>
            <a:pPr algn="ctr"/>
            <a:r>
              <a:rPr lang="en-US" altLang="en-US" dirty="0"/>
              <a:t>Preparing NIMAS Files: </a:t>
            </a:r>
            <a:br>
              <a:rPr lang="en-US" altLang="en-US" dirty="0"/>
            </a:br>
            <a:r>
              <a:rPr lang="en-US" altLang="en-US" dirty="0"/>
              <a:t>Key Resources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295AA-D193-FE64-E0FE-81C36A6142EF}"/>
              </a:ext>
            </a:extLst>
          </p:cNvPr>
          <p:cNvSpPr>
            <a:spLocks noGrp="1"/>
          </p:cNvSpPr>
          <p:nvPr>
            <p:ph type="title"/>
          </p:nvPr>
        </p:nvSpPr>
        <p:spPr>
          <a:xfrm>
            <a:off x="838200" y="365125"/>
            <a:ext cx="10515600" cy="1055461"/>
          </a:xfrm>
        </p:spPr>
        <p:txBody>
          <a:bodyPr/>
          <a:lstStyle/>
          <a:p>
            <a:r>
              <a:rPr lang="en-US" dirty="0"/>
              <a:t>Subject</a:t>
            </a:r>
          </a:p>
        </p:txBody>
      </p:sp>
      <p:sp>
        <p:nvSpPr>
          <p:cNvPr id="4" name="Rectangle 1">
            <a:extLst>
              <a:ext uri="{FF2B5EF4-FFF2-40B4-BE49-F238E27FC236}">
                <a16:creationId xmlns:a16="http://schemas.microsoft.com/office/drawing/2014/main" id="{69A5B415-10A2-4E7E-0AC5-6D185410E800}"/>
              </a:ext>
            </a:extLst>
          </p:cNvPr>
          <p:cNvSpPr>
            <a:spLocks noGrp="1" noChangeArrowheads="1"/>
          </p:cNvSpPr>
          <p:nvPr>
            <p:ph idx="1"/>
          </p:nvPr>
        </p:nvSpPr>
        <p:spPr bwMode="auto">
          <a:xfrm>
            <a:off x="838200" y="1420587"/>
            <a:ext cx="9603658" cy="5580886"/>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b="0" i="0" u="none" strike="noStrike" cap="none" normalizeH="0" baseline="0" dirty="0">
                <a:ln>
                  <a:noFill/>
                </a:ln>
                <a:solidFill>
                  <a:srgbClr val="161893"/>
                </a:solidFill>
                <a:effectLst/>
                <a:latin typeface="+mn-lt"/>
              </a:rPr>
              <a:t>This field reflects the subject area(s) of the textbook.</a:t>
            </a:r>
          </a:p>
          <a:p>
            <a:pPr>
              <a:lnSpc>
                <a:spcPct val="100000"/>
              </a:lnSpc>
            </a:pPr>
            <a:r>
              <a:rPr lang="en-US" altLang="en-US" dirty="0">
                <a:solidFill>
                  <a:srgbClr val="161893"/>
                </a:solidFill>
                <a:latin typeface="+mn-lt"/>
              </a:rPr>
              <a:t>One subject must be supplied, but up to three may be provided.</a:t>
            </a:r>
          </a:p>
          <a:p>
            <a:pPr>
              <a:lnSpc>
                <a:spcPct val="100000"/>
              </a:lnSpc>
            </a:pPr>
            <a:r>
              <a:rPr lang="en-US" altLang="en-US" dirty="0">
                <a:solidFill>
                  <a:srgbClr val="161893"/>
                </a:solidFill>
                <a:latin typeface="+mn-lt"/>
              </a:rPr>
              <a:t>Repeat the element in the OPF as needed. </a:t>
            </a:r>
          </a:p>
          <a:p>
            <a:pPr>
              <a:lnSpc>
                <a:spcPct val="100000"/>
              </a:lnSpc>
            </a:pPr>
            <a:r>
              <a:rPr kumimoji="0" lang="en-US" altLang="en-US" b="0" i="0" u="none" strike="noStrike" cap="none" normalizeH="0" baseline="0" dirty="0">
                <a:ln>
                  <a:noFill/>
                </a:ln>
                <a:solidFill>
                  <a:srgbClr val="161893"/>
                </a:solidFill>
                <a:effectLst/>
                <a:latin typeface="+mn-lt"/>
              </a:rPr>
              <a:t>Please use only terms from the </a:t>
            </a:r>
            <a:r>
              <a:rPr kumimoji="0" lang="en-US" altLang="en-US" b="0" i="0" u="none" strike="noStrike" cap="none" normalizeH="0" baseline="0" dirty="0">
                <a:ln>
                  <a:noFill/>
                </a:ln>
                <a:solidFill>
                  <a:srgbClr val="161893"/>
                </a:solidFill>
                <a:effectLst/>
                <a:latin typeface="+mn-lt"/>
                <a:hlinkClick r:id="rId2"/>
              </a:rPr>
              <a:t>NIMAC subject list</a:t>
            </a:r>
            <a:r>
              <a:rPr lang="en-US" altLang="en-US" dirty="0">
                <a:solidFill>
                  <a:srgbClr val="161893"/>
                </a:solidFill>
                <a:latin typeface="+mn-lt"/>
              </a:rPr>
              <a:t> as these terms are the ones available to NIMAC users for searching.</a:t>
            </a:r>
            <a:endParaRPr kumimoji="0" lang="en-US" altLang="en-US" b="0" i="0" u="none" strike="noStrike" cap="none" normalizeH="0" baseline="0" dirty="0">
              <a:ln>
                <a:noFill/>
              </a:ln>
              <a:solidFill>
                <a:srgbClr val="161893"/>
              </a:solidFill>
              <a:effectLst/>
              <a:latin typeface="+mn-lt"/>
            </a:endParaRPr>
          </a:p>
          <a:p>
            <a:pPr>
              <a:lnSpc>
                <a:spcPct val="100000"/>
              </a:lnSpc>
            </a:pPr>
            <a:r>
              <a:rPr lang="en-US" altLang="en-US" dirty="0">
                <a:solidFill>
                  <a:srgbClr val="161893"/>
                </a:solidFill>
                <a:latin typeface="+mn-lt"/>
              </a:rPr>
              <a:t>Note: If a general or more specific term is possible, choose the more specific term. </a:t>
            </a:r>
            <a:r>
              <a:rPr kumimoji="0" lang="en-US" altLang="en-US" b="0" i="0" u="none" strike="noStrike" cap="none" normalizeH="0" baseline="0" dirty="0">
                <a:ln>
                  <a:noFill/>
                </a:ln>
                <a:solidFill>
                  <a:srgbClr val="161893"/>
                </a:solidFill>
                <a:effectLst/>
                <a:latin typeface="+mn-lt"/>
              </a:rPr>
              <a:t>(For example, use “Algebra” rather than “Mathematics” for an algebra textbook.)</a:t>
            </a:r>
          </a:p>
          <a:p>
            <a:pPr>
              <a:lnSpc>
                <a:spcPct val="100000"/>
              </a:lnSpc>
            </a:pPr>
            <a:r>
              <a:rPr kumimoji="0" lang="en-US" altLang="en-US" b="0" i="0" u="none" strike="noStrike" cap="none" normalizeH="0" baseline="0" dirty="0">
                <a:ln>
                  <a:noFill/>
                </a:ln>
                <a:solidFill>
                  <a:srgbClr val="161893"/>
                </a:solidFill>
                <a:effectLst/>
                <a:latin typeface="+mn-lt"/>
              </a:rPr>
              <a:t>Supplementary reading materials should always include “Reading” as a subject.</a:t>
            </a:r>
          </a:p>
          <a:p>
            <a:pPr>
              <a:lnSpc>
                <a:spcPct val="100000"/>
              </a:lnSpc>
            </a:pPr>
            <a:endParaRPr kumimoji="0" lang="en-US" altLang="en-US" b="0" i="0" u="none" strike="noStrike" cap="none" normalizeH="0" baseline="0" dirty="0">
              <a:ln>
                <a:noFill/>
              </a:ln>
              <a:solidFill>
                <a:srgbClr val="161893"/>
              </a:solidFill>
              <a:effectLst/>
              <a:latin typeface="+mn-lt"/>
            </a:endParaRPr>
          </a:p>
        </p:txBody>
      </p:sp>
    </p:spTree>
    <p:extLst>
      <p:ext uri="{BB962C8B-B14F-4D97-AF65-F5344CB8AC3E}">
        <p14:creationId xmlns:p14="http://schemas.microsoft.com/office/powerpoint/2010/main" val="42706466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360D6-8776-8EB7-4F99-2AF006F773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60231A-057E-707B-BF29-4185B94D636A}"/>
              </a:ext>
            </a:extLst>
          </p:cNvPr>
          <p:cNvSpPr>
            <a:spLocks noGrp="1"/>
          </p:cNvSpPr>
          <p:nvPr>
            <p:ph type="title"/>
          </p:nvPr>
        </p:nvSpPr>
        <p:spPr/>
        <p:txBody>
          <a:bodyPr/>
          <a:lstStyle/>
          <a:p>
            <a:r>
              <a:rPr lang="en-US" dirty="0"/>
              <a:t>Subject - Examples</a:t>
            </a:r>
          </a:p>
        </p:txBody>
      </p:sp>
      <p:sp>
        <p:nvSpPr>
          <p:cNvPr id="4" name="Rectangle 1">
            <a:extLst>
              <a:ext uri="{FF2B5EF4-FFF2-40B4-BE49-F238E27FC236}">
                <a16:creationId xmlns:a16="http://schemas.microsoft.com/office/drawing/2014/main" id="{F31F9CFD-2EAD-1E9C-A71D-0319579EF516}"/>
              </a:ext>
            </a:extLst>
          </p:cNvPr>
          <p:cNvSpPr>
            <a:spLocks noGrp="1" noChangeArrowheads="1"/>
          </p:cNvSpPr>
          <p:nvPr>
            <p:ph idx="1"/>
          </p:nvPr>
        </p:nvSpPr>
        <p:spPr bwMode="auto">
          <a:xfrm>
            <a:off x="838200" y="1534019"/>
            <a:ext cx="9603658" cy="4934555"/>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nSpc>
                <a:spcPct val="100000"/>
              </a:lnSpc>
              <a:buNone/>
            </a:pPr>
            <a:r>
              <a:rPr kumimoji="0" lang="en-US" altLang="en-US" b="1" i="0" u="none" strike="noStrike" cap="none" normalizeH="0" baseline="0" dirty="0">
                <a:ln>
                  <a:noFill/>
                </a:ln>
                <a:solidFill>
                  <a:srgbClr val="161893"/>
                </a:solidFill>
                <a:effectLst/>
                <a:latin typeface="+mn-lt"/>
              </a:rPr>
              <a:t>Examples</a:t>
            </a:r>
          </a:p>
          <a:p>
            <a:pPr marL="0" indent="0">
              <a:lnSpc>
                <a:spcPct val="100000"/>
              </a:lnSpc>
              <a:buNone/>
            </a:pPr>
            <a:endParaRPr lang="en-US" altLang="en-US" sz="2700" b="1" dirty="0">
              <a:solidFill>
                <a:srgbClr val="161893"/>
              </a:solidFill>
              <a:latin typeface="+mn-lt"/>
            </a:endParaRPr>
          </a:p>
          <a:p>
            <a:pPr marL="0" indent="0">
              <a:lnSpc>
                <a:spcPct val="100000"/>
              </a:lnSpc>
              <a:buNone/>
            </a:pPr>
            <a:r>
              <a:rPr lang="en-US" altLang="en-US" sz="2700" b="1" dirty="0">
                <a:solidFill>
                  <a:srgbClr val="161893"/>
                </a:solidFill>
                <a:latin typeface="+mn-lt"/>
              </a:rPr>
              <a:t>Title: </a:t>
            </a:r>
            <a:r>
              <a:rPr lang="en-US" altLang="en-US" sz="2700" dirty="0">
                <a:solidFill>
                  <a:srgbClr val="161893"/>
                </a:solidFill>
                <a:latin typeface="+mn-lt"/>
              </a:rPr>
              <a:t>Prentice Hall Middle School Math</a:t>
            </a:r>
          </a:p>
          <a:p>
            <a:pPr marL="0" indent="0">
              <a:lnSpc>
                <a:spcPct val="100000"/>
              </a:lnSpc>
              <a:buNone/>
            </a:pPr>
            <a:r>
              <a:rPr lang="en-US" altLang="en-US" sz="2600" dirty="0">
                <a:solidFill>
                  <a:srgbClr val="444444"/>
                </a:solidFill>
              </a:rPr>
              <a:t>&lt;</a:t>
            </a:r>
            <a:r>
              <a:rPr lang="en-US" altLang="en-US" sz="2600" b="1" dirty="0" err="1">
                <a:solidFill>
                  <a:srgbClr val="1D7230"/>
                </a:solidFill>
              </a:rPr>
              <a:t>dc:Subject</a:t>
            </a:r>
            <a:r>
              <a:rPr lang="en-US" altLang="en-US" sz="2600" dirty="0">
                <a:solidFill>
                  <a:srgbClr val="444444"/>
                </a:solidFill>
              </a:rPr>
              <a:t>&gt;</a:t>
            </a:r>
            <a:r>
              <a:rPr lang="en-US" altLang="en-US" sz="2600" dirty="0">
                <a:solidFill>
                  <a:srgbClr val="444444"/>
                </a:solidFill>
                <a:highlight>
                  <a:srgbClr val="FFFF00"/>
                </a:highlight>
              </a:rPr>
              <a:t>Mathematics</a:t>
            </a:r>
            <a:r>
              <a:rPr lang="en-US" altLang="en-US" sz="2600" dirty="0">
                <a:solidFill>
                  <a:srgbClr val="444444"/>
                </a:solidFill>
              </a:rPr>
              <a:t>&lt;/</a:t>
            </a:r>
            <a:r>
              <a:rPr lang="en-US" altLang="en-US" sz="2600" b="1" dirty="0" err="1">
                <a:solidFill>
                  <a:srgbClr val="1D7230"/>
                </a:solidFill>
              </a:rPr>
              <a:t>dc:Subject</a:t>
            </a:r>
            <a:r>
              <a:rPr lang="en-US" altLang="en-US" sz="2600" dirty="0">
                <a:solidFill>
                  <a:srgbClr val="444444"/>
                </a:solidFill>
              </a:rPr>
              <a:t>&gt;</a:t>
            </a:r>
            <a:endParaRPr lang="en-US" altLang="en-US" sz="2600" dirty="0">
              <a:solidFill>
                <a:srgbClr val="F1F1F1"/>
              </a:solidFill>
            </a:endParaRPr>
          </a:p>
          <a:p>
            <a:pPr marL="0" indent="0">
              <a:lnSpc>
                <a:spcPct val="100000"/>
              </a:lnSpc>
              <a:buNone/>
            </a:pPr>
            <a:endParaRPr lang="en-US" altLang="en-US" sz="2700" b="1" dirty="0">
              <a:solidFill>
                <a:srgbClr val="161893"/>
              </a:solidFill>
              <a:latin typeface="+mn-lt"/>
            </a:endParaRPr>
          </a:p>
          <a:p>
            <a:pPr marL="0" indent="0">
              <a:lnSpc>
                <a:spcPct val="100000"/>
              </a:lnSpc>
              <a:buNone/>
            </a:pPr>
            <a:r>
              <a:rPr lang="en-US" altLang="en-US" sz="2700" b="1" dirty="0">
                <a:solidFill>
                  <a:srgbClr val="161893"/>
                </a:solidFill>
                <a:latin typeface="+mn-lt"/>
              </a:rPr>
              <a:t>Title: </a:t>
            </a:r>
            <a:r>
              <a:rPr lang="en-US" altLang="en-US" sz="2700" dirty="0">
                <a:solidFill>
                  <a:srgbClr val="161893"/>
                </a:solidFill>
                <a:latin typeface="+mn-lt"/>
              </a:rPr>
              <a:t>Discovering Geometry: An Investigative Approach</a:t>
            </a:r>
            <a:endParaRPr kumimoji="0" lang="en-US" altLang="en-US" sz="2700" i="0" u="none" strike="noStrike" cap="none" normalizeH="0" baseline="0" dirty="0">
              <a:ln>
                <a:noFill/>
              </a:ln>
              <a:solidFill>
                <a:srgbClr val="F1F1F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444444"/>
                </a:solidFill>
                <a:effectLst/>
                <a:latin typeface="+mn-lt"/>
              </a:rPr>
              <a:t>&lt;</a:t>
            </a:r>
            <a:r>
              <a:rPr kumimoji="0" lang="en-US" altLang="en-US" sz="2600" b="1" i="0" u="none" strike="noStrike" cap="none" normalizeH="0" baseline="0" dirty="0" err="1">
                <a:ln>
                  <a:noFill/>
                </a:ln>
                <a:solidFill>
                  <a:srgbClr val="1D7230"/>
                </a:solidFill>
                <a:effectLst/>
                <a:latin typeface="+mn-lt"/>
              </a:rPr>
              <a:t>dc:Subject</a:t>
            </a:r>
            <a:r>
              <a:rPr kumimoji="0" lang="en-US" altLang="en-US" sz="2600" b="0" i="0" u="none" strike="noStrike" cap="none" normalizeH="0" baseline="0" dirty="0">
                <a:ln>
                  <a:noFill/>
                </a:ln>
                <a:solidFill>
                  <a:srgbClr val="444444"/>
                </a:solidFill>
                <a:effectLst/>
                <a:latin typeface="+mn-lt"/>
              </a:rPr>
              <a:t>&gt;</a:t>
            </a:r>
            <a:r>
              <a:rPr kumimoji="0" lang="en-US" altLang="en-US" sz="2600" b="0" i="0" u="none" strike="noStrike" cap="none" normalizeH="0" baseline="0" dirty="0">
                <a:ln>
                  <a:noFill/>
                </a:ln>
                <a:solidFill>
                  <a:srgbClr val="444444"/>
                </a:solidFill>
                <a:effectLst/>
                <a:highlight>
                  <a:srgbClr val="FFFF00"/>
                </a:highlight>
                <a:latin typeface="+mn-lt"/>
              </a:rPr>
              <a:t>Geometry</a:t>
            </a:r>
            <a:r>
              <a:rPr kumimoji="0" lang="en-US" altLang="en-US" sz="2600" b="0" i="0" u="none" strike="noStrike" cap="none" normalizeH="0" baseline="0" dirty="0">
                <a:ln>
                  <a:noFill/>
                </a:ln>
                <a:solidFill>
                  <a:srgbClr val="444444"/>
                </a:solidFill>
                <a:effectLst/>
                <a:latin typeface="+mn-lt"/>
              </a:rPr>
              <a:t>&lt;/</a:t>
            </a:r>
            <a:r>
              <a:rPr kumimoji="0" lang="en-US" altLang="en-US" sz="2600" b="1" i="0" u="none" strike="noStrike" cap="none" normalizeH="0" baseline="0" dirty="0" err="1">
                <a:ln>
                  <a:noFill/>
                </a:ln>
                <a:solidFill>
                  <a:srgbClr val="1D7230"/>
                </a:solidFill>
                <a:effectLst/>
                <a:latin typeface="+mn-lt"/>
              </a:rPr>
              <a:t>dc:Subject</a:t>
            </a:r>
            <a:r>
              <a:rPr kumimoji="0" lang="en-US" altLang="en-US" sz="2600" b="0" i="0" u="none" strike="noStrike" cap="none" normalizeH="0" baseline="0" dirty="0">
                <a:ln>
                  <a:noFill/>
                </a:ln>
                <a:solidFill>
                  <a:srgbClr val="444444"/>
                </a:solidFill>
                <a:effectLst/>
                <a:latin typeface="+mn-lt"/>
              </a:rPr>
              <a:t>&gt;</a:t>
            </a:r>
            <a:r>
              <a:rPr kumimoji="0" lang="en-US" altLang="en-US" sz="2600" b="0" i="0" u="none" strike="noStrike" cap="none" normalizeH="0" baseline="0" dirty="0">
                <a:ln>
                  <a:noFill/>
                </a:ln>
                <a:solidFill>
                  <a:schemeClr val="tx1"/>
                </a:solidFill>
                <a:effectLst/>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700" dirty="0">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700" b="1" dirty="0">
                <a:solidFill>
                  <a:srgbClr val="161893"/>
                </a:solidFill>
                <a:latin typeface="+mn-lt"/>
              </a:rPr>
              <a:t>Title: </a:t>
            </a:r>
            <a:r>
              <a:rPr lang="en-US" altLang="en-US" sz="2700" dirty="0">
                <a:solidFill>
                  <a:srgbClr val="161893"/>
                </a:solidFill>
                <a:latin typeface="+mn-lt"/>
              </a:rPr>
              <a:t>Badger Learns to Ride a Bike</a:t>
            </a:r>
          </a:p>
          <a:p>
            <a:pPr marL="0" lvl="0" indent="0">
              <a:lnSpc>
                <a:spcPct val="100000"/>
              </a:lnSpc>
              <a:buNone/>
            </a:pPr>
            <a:r>
              <a:rPr lang="en-US" altLang="en-US" sz="2600" dirty="0">
                <a:solidFill>
                  <a:srgbClr val="444444"/>
                </a:solidFill>
              </a:rPr>
              <a:t>&lt;</a:t>
            </a:r>
            <a:r>
              <a:rPr lang="en-US" altLang="en-US" sz="2600" b="1" dirty="0" err="1">
                <a:solidFill>
                  <a:srgbClr val="1D7230"/>
                </a:solidFill>
              </a:rPr>
              <a:t>dc:Subject</a:t>
            </a:r>
            <a:r>
              <a:rPr lang="en-US" altLang="en-US" sz="2600" dirty="0">
                <a:solidFill>
                  <a:srgbClr val="444444"/>
                </a:solidFill>
              </a:rPr>
              <a:t>&gt;</a:t>
            </a:r>
            <a:r>
              <a:rPr lang="en-US" altLang="en-US" sz="2600" dirty="0">
                <a:solidFill>
                  <a:srgbClr val="444444"/>
                </a:solidFill>
                <a:highlight>
                  <a:srgbClr val="FFFF00"/>
                </a:highlight>
              </a:rPr>
              <a:t>Reading</a:t>
            </a:r>
            <a:r>
              <a:rPr lang="en-US" altLang="en-US" sz="2600" dirty="0">
                <a:solidFill>
                  <a:srgbClr val="444444"/>
                </a:solidFill>
              </a:rPr>
              <a:t>&lt;/</a:t>
            </a:r>
            <a:r>
              <a:rPr lang="en-US" altLang="en-US" sz="2600" b="1" dirty="0" err="1">
                <a:solidFill>
                  <a:srgbClr val="1D7230"/>
                </a:solidFill>
              </a:rPr>
              <a:t>dc:Subject</a:t>
            </a:r>
            <a:r>
              <a:rPr lang="en-US" altLang="en-US" sz="2600" dirty="0">
                <a:solidFill>
                  <a:srgbClr val="444444"/>
                </a:solidFill>
              </a:rPr>
              <a:t>&gt;</a:t>
            </a:r>
            <a:endParaRPr kumimoji="0" lang="en-US" altLang="en-US" sz="26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6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11178036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4EECC-54F5-91BE-4C28-B0A190BBE467}"/>
              </a:ext>
            </a:extLst>
          </p:cNvPr>
          <p:cNvSpPr>
            <a:spLocks noGrp="1"/>
          </p:cNvSpPr>
          <p:nvPr>
            <p:ph type="title"/>
          </p:nvPr>
        </p:nvSpPr>
        <p:spPr/>
        <p:txBody>
          <a:bodyPr/>
          <a:lstStyle/>
          <a:p>
            <a:r>
              <a:rPr lang="en-US" dirty="0"/>
              <a:t>Text Publication Year</a:t>
            </a:r>
          </a:p>
        </p:txBody>
      </p:sp>
      <p:sp>
        <p:nvSpPr>
          <p:cNvPr id="4" name="Rectangle 1">
            <a:extLst>
              <a:ext uri="{FF2B5EF4-FFF2-40B4-BE49-F238E27FC236}">
                <a16:creationId xmlns:a16="http://schemas.microsoft.com/office/drawing/2014/main" id="{53F401F6-A5AE-6F3C-B1F2-D81C3693B555}"/>
              </a:ext>
            </a:extLst>
          </p:cNvPr>
          <p:cNvSpPr>
            <a:spLocks noGrp="1" noChangeArrowheads="1"/>
          </p:cNvSpPr>
          <p:nvPr>
            <p:ph idx="1"/>
          </p:nvPr>
        </p:nvSpPr>
        <p:spPr bwMode="auto">
          <a:xfrm>
            <a:off x="838200" y="1450476"/>
            <a:ext cx="10515600" cy="5211554"/>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sz="2600" b="0" i="0" u="none" strike="noStrike" cap="none" normalizeH="0" baseline="0" dirty="0">
                <a:ln>
                  <a:noFill/>
                </a:ln>
                <a:solidFill>
                  <a:srgbClr val="161893"/>
                </a:solidFill>
                <a:effectLst/>
                <a:latin typeface="+mn-lt"/>
              </a:rPr>
              <a:t>This element is used for the year that the specific edition/ISBN was </a:t>
            </a:r>
            <a:r>
              <a:rPr kumimoji="0" lang="en-US" altLang="en-US" sz="2600" b="1" i="0" u="none" strike="noStrike" cap="none" normalizeH="0" baseline="0" dirty="0">
                <a:ln>
                  <a:noFill/>
                </a:ln>
                <a:solidFill>
                  <a:srgbClr val="161893"/>
                </a:solidFill>
                <a:effectLst/>
                <a:latin typeface="+mn-lt"/>
              </a:rPr>
              <a:t>first published</a:t>
            </a:r>
            <a:r>
              <a:rPr kumimoji="0" lang="en-US" altLang="en-US" sz="2600" b="0" i="0" u="none" strike="noStrike" cap="none" normalizeH="0" baseline="0" dirty="0">
                <a:ln>
                  <a:noFill/>
                </a:ln>
                <a:solidFill>
                  <a:srgbClr val="161893"/>
                </a:solidFill>
                <a:effectLst/>
                <a:latin typeface="+mn-lt"/>
              </a:rPr>
              <a:t>.</a:t>
            </a:r>
          </a:p>
          <a:p>
            <a:pPr>
              <a:lnSpc>
                <a:spcPct val="100000"/>
              </a:lnSpc>
            </a:pPr>
            <a:r>
              <a:rPr kumimoji="0" lang="en-US" altLang="en-US" sz="2600" b="0" i="0" u="none" strike="noStrike" cap="none" normalizeH="0" baseline="0" dirty="0">
                <a:ln>
                  <a:noFill/>
                </a:ln>
                <a:solidFill>
                  <a:srgbClr val="161893"/>
                </a:solidFill>
                <a:effectLst/>
                <a:latin typeface="+mn-lt"/>
              </a:rPr>
              <a:t>This date may or may not be the same as the copyright year or th</a:t>
            </a:r>
            <a:r>
              <a:rPr lang="en-US" altLang="en-US" sz="2600" dirty="0">
                <a:solidFill>
                  <a:srgbClr val="161893"/>
                </a:solidFill>
                <a:latin typeface="+mn-lt"/>
              </a:rPr>
              <a:t>e printing date.</a:t>
            </a:r>
            <a:endParaRPr kumimoji="0" lang="en-US" altLang="en-US" sz="2600" b="0" i="0" u="none" strike="noStrike" cap="none" normalizeH="0" baseline="0" dirty="0">
              <a:ln>
                <a:noFill/>
              </a:ln>
              <a:solidFill>
                <a:srgbClr val="161893"/>
              </a:solidFill>
              <a:effectLst/>
              <a:latin typeface="+mn-lt"/>
            </a:endParaRPr>
          </a:p>
          <a:p>
            <a:pPr>
              <a:lnSpc>
                <a:spcPct val="100000"/>
              </a:lnSpc>
            </a:pPr>
            <a:r>
              <a:rPr kumimoji="0" lang="en-US" altLang="en-US" sz="2600" b="0" i="0" u="none" strike="noStrike" cap="none" normalizeH="0" baseline="0" dirty="0">
                <a:ln>
                  <a:noFill/>
                </a:ln>
                <a:solidFill>
                  <a:srgbClr val="161893"/>
                </a:solidFill>
                <a:effectLst/>
                <a:latin typeface="+mn-lt"/>
              </a:rPr>
              <a:t>If a publication date statement does not appear on the print book, please check with the publisher or the NIMAC for assistance.</a:t>
            </a:r>
          </a:p>
          <a:p>
            <a:pPr>
              <a:lnSpc>
                <a:spcPct val="100000"/>
              </a:lnSpc>
            </a:pPr>
            <a:r>
              <a:rPr kumimoji="0" lang="en-US" altLang="en-US" sz="2600" b="1" i="0" u="none" strike="noStrike" cap="none" normalizeH="0" baseline="0" dirty="0">
                <a:ln>
                  <a:noFill/>
                </a:ln>
                <a:solidFill>
                  <a:srgbClr val="161893"/>
                </a:solidFill>
                <a:effectLst/>
                <a:latin typeface="+mn-lt"/>
              </a:rPr>
              <a:t>Special note: </a:t>
            </a:r>
            <a:r>
              <a:rPr kumimoji="0" lang="en-US" altLang="en-US" sz="2600" b="0" i="0" u="none" strike="noStrike" cap="none" normalizeH="0" baseline="0" dirty="0">
                <a:ln>
                  <a:noFill/>
                </a:ln>
                <a:solidFill>
                  <a:srgbClr val="161893"/>
                </a:solidFill>
                <a:effectLst/>
                <a:latin typeface="+mn-lt"/>
              </a:rPr>
              <a:t>Due to a quirk in the NIMAS specification, publication year must be captured in the OPF twice using both the elements below. </a:t>
            </a:r>
          </a:p>
          <a:p>
            <a:pPr>
              <a:lnSpc>
                <a:spcPct val="100000"/>
              </a:lnSpc>
            </a:pPr>
            <a:endParaRPr kumimoji="0" lang="en-US" altLang="en-US" sz="2600"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161893"/>
                </a:solidFill>
                <a:effectLst/>
                <a:latin typeface="+mn-lt"/>
              </a:rPr>
              <a:t>Example:</a:t>
            </a:r>
            <a:endParaRPr kumimoji="0" lang="en-US" altLang="en-US" sz="2600"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444444"/>
                </a:solidFill>
                <a:effectLst/>
                <a:latin typeface="inherit"/>
              </a:rPr>
              <a:t>&lt;</a:t>
            </a:r>
            <a:r>
              <a:rPr kumimoji="0" lang="en-US" altLang="en-US" sz="2600" b="1" i="0" u="none" strike="noStrike" cap="none" normalizeH="0" baseline="0" dirty="0">
                <a:ln>
                  <a:noFill/>
                </a:ln>
                <a:solidFill>
                  <a:srgbClr val="1D7230"/>
                </a:solidFill>
                <a:effectLst/>
                <a:latin typeface="inherit"/>
              </a:rPr>
              <a:t>meta</a:t>
            </a:r>
            <a:r>
              <a:rPr kumimoji="0" lang="en-US" altLang="en-US" sz="2600" b="0" i="0" u="none" strike="noStrike" cap="none" normalizeH="0" baseline="0" dirty="0">
                <a:ln>
                  <a:noFill/>
                </a:ln>
                <a:solidFill>
                  <a:srgbClr val="444444"/>
                </a:solidFill>
                <a:effectLst/>
                <a:latin typeface="inherit"/>
              </a:rPr>
              <a:t> </a:t>
            </a:r>
            <a:r>
              <a:rPr kumimoji="0" lang="en-US" altLang="en-US" sz="2600" b="0" i="0" u="none" strike="noStrike" cap="none" normalizeH="0" baseline="0" dirty="0">
                <a:ln>
                  <a:noFill/>
                </a:ln>
                <a:solidFill>
                  <a:srgbClr val="6F42C1"/>
                </a:solidFill>
                <a:effectLst/>
                <a:latin typeface="inherit"/>
              </a:rPr>
              <a:t>name</a:t>
            </a:r>
            <a:r>
              <a:rPr kumimoji="0" lang="en-US" altLang="en-US" sz="2600" b="0" i="0" u="none" strike="noStrike" cap="none" normalizeH="0" baseline="0" dirty="0">
                <a:ln>
                  <a:noFill/>
                </a:ln>
                <a:solidFill>
                  <a:srgbClr val="444444"/>
                </a:solidFill>
                <a:effectLst/>
                <a:latin typeface="inherit"/>
              </a:rPr>
              <a:t>=</a:t>
            </a:r>
            <a:r>
              <a:rPr kumimoji="0" lang="en-US" altLang="en-US" sz="2600" b="0" i="0" u="none" strike="noStrike" cap="none" normalizeH="0" baseline="0" dirty="0">
                <a:ln>
                  <a:noFill/>
                </a:ln>
                <a:solidFill>
                  <a:srgbClr val="880000"/>
                </a:solidFill>
                <a:effectLst/>
                <a:latin typeface="inherit"/>
              </a:rPr>
              <a:t>"</a:t>
            </a:r>
            <a:r>
              <a:rPr kumimoji="0" lang="en-US" altLang="en-US" sz="2600" b="0" i="0" u="none" strike="noStrike" cap="none" normalizeH="0" baseline="0" dirty="0" err="1">
                <a:ln>
                  <a:noFill/>
                </a:ln>
                <a:solidFill>
                  <a:srgbClr val="880000"/>
                </a:solidFill>
                <a:effectLst/>
                <a:highlight>
                  <a:srgbClr val="FFFF00"/>
                </a:highlight>
                <a:latin typeface="inherit"/>
              </a:rPr>
              <a:t>DCTERMS.date.issued</a:t>
            </a:r>
            <a:r>
              <a:rPr kumimoji="0" lang="en-US" altLang="en-US" sz="2600" b="0" i="0" u="none" strike="noStrike" cap="none" normalizeH="0" baseline="0" dirty="0">
                <a:ln>
                  <a:noFill/>
                </a:ln>
                <a:solidFill>
                  <a:srgbClr val="880000"/>
                </a:solidFill>
                <a:effectLst/>
                <a:highlight>
                  <a:srgbClr val="FFFF00"/>
                </a:highlight>
                <a:latin typeface="inherit"/>
              </a:rPr>
              <a:t>"</a:t>
            </a:r>
            <a:r>
              <a:rPr kumimoji="0" lang="en-US" altLang="en-US" sz="2600" b="0" i="0" u="none" strike="noStrike" cap="none" normalizeH="0" baseline="0" dirty="0">
                <a:ln>
                  <a:noFill/>
                </a:ln>
                <a:solidFill>
                  <a:srgbClr val="444444"/>
                </a:solidFill>
                <a:effectLst/>
                <a:latin typeface="inherit"/>
              </a:rPr>
              <a:t> </a:t>
            </a:r>
            <a:r>
              <a:rPr kumimoji="0" lang="en-US" altLang="en-US" sz="2600" b="0" i="0" u="none" strike="noStrike" cap="none" normalizeH="0" baseline="0" dirty="0">
                <a:ln>
                  <a:noFill/>
                </a:ln>
                <a:solidFill>
                  <a:srgbClr val="6F42C1"/>
                </a:solidFill>
                <a:effectLst/>
                <a:latin typeface="inherit"/>
              </a:rPr>
              <a:t>content</a:t>
            </a:r>
            <a:r>
              <a:rPr kumimoji="0" lang="en-US" altLang="en-US" sz="2600" b="0" i="0" u="none" strike="noStrike" cap="none" normalizeH="0" baseline="0" dirty="0">
                <a:ln>
                  <a:noFill/>
                </a:ln>
                <a:solidFill>
                  <a:srgbClr val="444444"/>
                </a:solidFill>
                <a:effectLst/>
                <a:latin typeface="inherit"/>
              </a:rPr>
              <a:t>=</a:t>
            </a:r>
            <a:r>
              <a:rPr kumimoji="0" lang="en-US" altLang="en-US" sz="2600" b="0" i="0" u="none" strike="noStrike" cap="none" normalizeH="0" baseline="0" dirty="0">
                <a:ln>
                  <a:noFill/>
                </a:ln>
                <a:solidFill>
                  <a:srgbClr val="880000"/>
                </a:solidFill>
                <a:effectLst/>
                <a:latin typeface="inherit"/>
              </a:rPr>
              <a:t>"2025"</a:t>
            </a:r>
            <a:r>
              <a:rPr kumimoji="0" lang="en-US" altLang="en-US" sz="2600" b="0" i="0" u="none" strike="noStrike" cap="none" normalizeH="0" baseline="0" dirty="0">
                <a:ln>
                  <a:noFill/>
                </a:ln>
                <a:solidFill>
                  <a:srgbClr val="444444"/>
                </a:solidFill>
                <a:effectLst/>
                <a:latin typeface="inherit"/>
              </a:rPr>
              <a:t>/&gt;</a:t>
            </a:r>
            <a:endParaRPr kumimoji="0" lang="en-US" altLang="en-US" sz="2600" b="0" i="0" u="none" strike="noStrike" cap="none" normalizeH="0" baseline="0" dirty="0">
              <a:ln>
                <a:noFill/>
              </a:ln>
              <a:solidFill>
                <a:srgbClr val="F1F1F1"/>
              </a:solidFill>
              <a:effectLst/>
              <a:latin typeface="ui-monospace"/>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0" i="0" u="none" strike="noStrike" cap="none" normalizeH="0" baseline="0" dirty="0">
                <a:ln>
                  <a:noFill/>
                </a:ln>
                <a:solidFill>
                  <a:srgbClr val="444444"/>
                </a:solidFill>
                <a:effectLst/>
                <a:latin typeface="inherit"/>
              </a:rPr>
              <a:t>&lt;</a:t>
            </a:r>
            <a:r>
              <a:rPr kumimoji="0" lang="en-US" altLang="en-US" sz="2600" b="1" i="0" u="none" strike="noStrike" cap="none" normalizeH="0" baseline="0" dirty="0">
                <a:ln>
                  <a:noFill/>
                </a:ln>
                <a:solidFill>
                  <a:srgbClr val="1D7230"/>
                </a:solidFill>
                <a:effectLst/>
                <a:latin typeface="inherit"/>
              </a:rPr>
              <a:t>meta</a:t>
            </a:r>
            <a:r>
              <a:rPr kumimoji="0" lang="en-US" altLang="en-US" sz="2600" b="0" i="0" u="none" strike="noStrike" cap="none" normalizeH="0" baseline="0" dirty="0">
                <a:ln>
                  <a:noFill/>
                </a:ln>
                <a:solidFill>
                  <a:srgbClr val="444444"/>
                </a:solidFill>
                <a:effectLst/>
                <a:latin typeface="inherit"/>
              </a:rPr>
              <a:t> </a:t>
            </a:r>
            <a:r>
              <a:rPr kumimoji="0" lang="en-US" altLang="en-US" sz="2600" b="0" i="0" u="none" strike="noStrike" cap="none" normalizeH="0" baseline="0" dirty="0">
                <a:ln>
                  <a:noFill/>
                </a:ln>
                <a:solidFill>
                  <a:srgbClr val="6F42C1"/>
                </a:solidFill>
                <a:effectLst/>
                <a:latin typeface="inherit"/>
              </a:rPr>
              <a:t>name</a:t>
            </a:r>
            <a:r>
              <a:rPr kumimoji="0" lang="en-US" altLang="en-US" sz="2600" b="0" i="0" u="none" strike="noStrike" cap="none" normalizeH="0" baseline="0" dirty="0">
                <a:ln>
                  <a:noFill/>
                </a:ln>
                <a:solidFill>
                  <a:srgbClr val="444444"/>
                </a:solidFill>
                <a:effectLst/>
                <a:latin typeface="inherit"/>
              </a:rPr>
              <a:t>=</a:t>
            </a:r>
            <a:r>
              <a:rPr kumimoji="0" lang="en-US" altLang="en-US" sz="2600" b="0" i="0" u="none" strike="noStrike" cap="none" normalizeH="0" baseline="0" dirty="0">
                <a:ln>
                  <a:noFill/>
                </a:ln>
                <a:solidFill>
                  <a:srgbClr val="880000"/>
                </a:solidFill>
                <a:effectLst/>
                <a:latin typeface="inherit"/>
              </a:rPr>
              <a:t>"</a:t>
            </a:r>
            <a:r>
              <a:rPr kumimoji="0" lang="en-US" altLang="en-US" sz="2600" b="0" i="0" u="none" strike="noStrike" cap="none" normalizeH="0" baseline="0" dirty="0" err="1">
                <a:ln>
                  <a:noFill/>
                </a:ln>
                <a:solidFill>
                  <a:srgbClr val="880000"/>
                </a:solidFill>
                <a:effectLst/>
                <a:highlight>
                  <a:srgbClr val="FFFF00"/>
                </a:highlight>
                <a:latin typeface="inherit"/>
              </a:rPr>
              <a:t>nimas-SourceDate</a:t>
            </a:r>
            <a:r>
              <a:rPr kumimoji="0" lang="en-US" altLang="en-US" sz="2600" b="0" i="0" u="none" strike="noStrike" cap="none" normalizeH="0" baseline="0" dirty="0">
                <a:ln>
                  <a:noFill/>
                </a:ln>
                <a:solidFill>
                  <a:srgbClr val="880000"/>
                </a:solidFill>
                <a:effectLst/>
                <a:latin typeface="inherit"/>
              </a:rPr>
              <a:t>"</a:t>
            </a:r>
            <a:r>
              <a:rPr kumimoji="0" lang="en-US" altLang="en-US" sz="2600" b="0" i="0" u="none" strike="noStrike" cap="none" normalizeH="0" baseline="0" dirty="0">
                <a:ln>
                  <a:noFill/>
                </a:ln>
                <a:solidFill>
                  <a:srgbClr val="444444"/>
                </a:solidFill>
                <a:effectLst/>
                <a:latin typeface="inherit"/>
              </a:rPr>
              <a:t> </a:t>
            </a:r>
            <a:r>
              <a:rPr kumimoji="0" lang="en-US" altLang="en-US" sz="2600" b="0" i="0" u="none" strike="noStrike" cap="none" normalizeH="0" baseline="0" dirty="0">
                <a:ln>
                  <a:noFill/>
                </a:ln>
                <a:solidFill>
                  <a:srgbClr val="6F42C1"/>
                </a:solidFill>
                <a:effectLst/>
                <a:latin typeface="inherit"/>
              </a:rPr>
              <a:t>content</a:t>
            </a:r>
            <a:r>
              <a:rPr kumimoji="0" lang="en-US" altLang="en-US" sz="2600" b="0" i="0" u="none" strike="noStrike" cap="none" normalizeH="0" baseline="0" dirty="0">
                <a:ln>
                  <a:noFill/>
                </a:ln>
                <a:solidFill>
                  <a:srgbClr val="444444"/>
                </a:solidFill>
                <a:effectLst/>
                <a:latin typeface="inherit"/>
              </a:rPr>
              <a:t>=</a:t>
            </a:r>
            <a:r>
              <a:rPr kumimoji="0" lang="en-US" altLang="en-US" sz="2600" b="0" i="0" u="none" strike="noStrike" cap="none" normalizeH="0" baseline="0" dirty="0">
                <a:ln>
                  <a:noFill/>
                </a:ln>
                <a:solidFill>
                  <a:srgbClr val="880000"/>
                </a:solidFill>
                <a:effectLst/>
                <a:latin typeface="inherit"/>
              </a:rPr>
              <a:t>"2025"</a:t>
            </a:r>
            <a:r>
              <a:rPr kumimoji="0" lang="en-US" altLang="en-US" sz="2600" b="0" i="0" u="none" strike="noStrike" cap="none" normalizeH="0" baseline="0" dirty="0">
                <a:ln>
                  <a:noFill/>
                </a:ln>
                <a:solidFill>
                  <a:srgbClr val="444444"/>
                </a:solidFill>
                <a:effectLst/>
                <a:latin typeface="inherit"/>
              </a:rPr>
              <a:t>/&gt;</a:t>
            </a:r>
            <a:r>
              <a:rPr kumimoji="0" lang="en-US" altLang="en-US" sz="260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699435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290BD-A17C-605A-1154-1024F9A81BB6}"/>
              </a:ext>
            </a:extLst>
          </p:cNvPr>
          <p:cNvSpPr>
            <a:spLocks noGrp="1"/>
          </p:cNvSpPr>
          <p:nvPr>
            <p:ph type="title"/>
          </p:nvPr>
        </p:nvSpPr>
        <p:spPr/>
        <p:txBody>
          <a:bodyPr/>
          <a:lstStyle/>
          <a:p>
            <a:r>
              <a:rPr lang="en-US" dirty="0"/>
              <a:t>Title </a:t>
            </a:r>
          </a:p>
        </p:txBody>
      </p:sp>
      <p:sp>
        <p:nvSpPr>
          <p:cNvPr id="6" name="Rectangle 1">
            <a:extLst>
              <a:ext uri="{FF2B5EF4-FFF2-40B4-BE49-F238E27FC236}">
                <a16:creationId xmlns:a16="http://schemas.microsoft.com/office/drawing/2014/main" id="{E7190550-937D-8CB1-D251-3917B0F691A3}"/>
              </a:ext>
            </a:extLst>
          </p:cNvPr>
          <p:cNvSpPr>
            <a:spLocks noGrp="1" noChangeArrowheads="1"/>
          </p:cNvSpPr>
          <p:nvPr>
            <p:ph sz="half" idx="1"/>
          </p:nvPr>
        </p:nvSpPr>
        <p:spPr bwMode="auto">
          <a:xfrm>
            <a:off x="838200" y="1203156"/>
            <a:ext cx="5181600" cy="5596275"/>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sz="2400" b="0" i="0" u="none" strike="noStrike" cap="none" normalizeH="0" baseline="0" dirty="0">
                <a:ln>
                  <a:noFill/>
                </a:ln>
                <a:solidFill>
                  <a:srgbClr val="161893"/>
                </a:solidFill>
                <a:effectLst/>
                <a:latin typeface="+mn-lt"/>
              </a:rPr>
              <a:t>The title metadata should capture the complete title as found on the title page – or on the covers. </a:t>
            </a:r>
          </a:p>
          <a:p>
            <a:pPr>
              <a:lnSpc>
                <a:spcPct val="100000"/>
              </a:lnSpc>
            </a:pPr>
            <a:r>
              <a:rPr kumimoji="0" lang="en-US" altLang="en-US" sz="2400" b="0" i="0" u="none" strike="noStrike" cap="none" normalizeH="0" baseline="0" dirty="0">
                <a:ln>
                  <a:noFill/>
                </a:ln>
                <a:solidFill>
                  <a:srgbClr val="161893"/>
                </a:solidFill>
                <a:effectLst/>
                <a:latin typeface="+mn-lt"/>
              </a:rPr>
              <a:t>Titles for instructional materials can </a:t>
            </a:r>
            <a:r>
              <a:rPr lang="en-US" altLang="en-US" sz="2400" dirty="0">
                <a:solidFill>
                  <a:srgbClr val="161893"/>
                </a:solidFill>
                <a:latin typeface="+mn-lt"/>
              </a:rPr>
              <a:t>include many elements.</a:t>
            </a:r>
            <a:endParaRPr kumimoji="0" lang="en-US" altLang="en-US" sz="2400" b="0" i="0" u="none" strike="noStrike" cap="none" normalizeH="0" baseline="0" dirty="0">
              <a:ln>
                <a:noFill/>
              </a:ln>
              <a:solidFill>
                <a:srgbClr val="161893"/>
              </a:solidFill>
              <a:effectLst/>
              <a:latin typeface="+mn-lt"/>
            </a:endParaRPr>
          </a:p>
          <a:p>
            <a:pPr>
              <a:lnSpc>
                <a:spcPct val="100000"/>
              </a:lnSpc>
            </a:pPr>
            <a:r>
              <a:rPr kumimoji="0" lang="en-US" altLang="en-US" sz="2400" b="0" i="0" u="none" strike="noStrike" cap="none" normalizeH="0" baseline="0" dirty="0">
                <a:ln>
                  <a:noFill/>
                </a:ln>
                <a:solidFill>
                  <a:srgbClr val="161893"/>
                </a:solidFill>
                <a:effectLst/>
                <a:latin typeface="+mn-lt"/>
              </a:rPr>
              <a:t>Don’t hesitate to reach out to the NIMAC for assistance if you are unsure how to best organize and format the title metadata or &lt;</a:t>
            </a:r>
            <a:r>
              <a:rPr kumimoji="0" lang="en-US" altLang="en-US" sz="2400" b="0" i="0" u="none" strike="noStrike" cap="none" normalizeH="0" baseline="0" dirty="0" err="1">
                <a:ln>
                  <a:noFill/>
                </a:ln>
                <a:solidFill>
                  <a:srgbClr val="161893"/>
                </a:solidFill>
                <a:effectLst/>
                <a:latin typeface="+mn-lt"/>
              </a:rPr>
              <a:t>doctitle</a:t>
            </a:r>
            <a:r>
              <a:rPr kumimoji="0" lang="en-US" altLang="en-US" sz="2400" b="0" i="0" u="none" strike="noStrike" cap="none" normalizeH="0" baseline="0" dirty="0">
                <a:ln>
                  <a:noFill/>
                </a:ln>
                <a:solidFill>
                  <a:srgbClr val="161893"/>
                </a:solidFill>
                <a:effectLst/>
                <a:latin typeface="+mn-lt"/>
              </a:rPr>
              <a:t>&gt;.</a:t>
            </a:r>
          </a:p>
          <a:p>
            <a:pPr marL="0" indent="0">
              <a:lnSpc>
                <a:spcPct val="100000"/>
              </a:lnSpc>
              <a:buNone/>
            </a:pPr>
            <a:endParaRPr kumimoji="0" lang="en-US" altLang="en-US" sz="1000" b="1" i="0" u="none" strike="noStrike" cap="none" normalizeH="0" baseline="0" dirty="0">
              <a:ln>
                <a:noFill/>
              </a:ln>
              <a:solidFill>
                <a:srgbClr val="161893"/>
              </a:solidFill>
              <a:effectLst/>
              <a:latin typeface="+mn-lt"/>
            </a:endParaRPr>
          </a:p>
          <a:p>
            <a:pPr marL="0" indent="0">
              <a:lnSpc>
                <a:spcPct val="100000"/>
              </a:lnSpc>
              <a:buNone/>
            </a:pPr>
            <a:r>
              <a:rPr kumimoji="0" lang="en-US" altLang="en-US" sz="2200" b="1" i="0" u="none" strike="noStrike" cap="none" normalizeH="0" baseline="0" dirty="0">
                <a:ln>
                  <a:noFill/>
                </a:ln>
                <a:solidFill>
                  <a:srgbClr val="161893"/>
                </a:solidFill>
                <a:effectLst/>
                <a:latin typeface="+mn-lt"/>
              </a:rPr>
              <a:t>Example:</a:t>
            </a:r>
            <a:endParaRPr lang="en-US" altLang="en-US" sz="2200" b="1" dirty="0">
              <a:solidFill>
                <a:srgbClr val="161893"/>
              </a:solidFill>
              <a:latin typeface="+mn-lt"/>
            </a:endParaRPr>
          </a:p>
          <a:p>
            <a:pPr marL="0" indent="0">
              <a:lnSpc>
                <a:spcPct val="100000"/>
              </a:lnSpc>
              <a:buNone/>
            </a:pPr>
            <a:endParaRPr kumimoji="0" lang="en-US" altLang="en-US" sz="900"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444444"/>
                </a:solidFill>
                <a:effectLst/>
                <a:latin typeface="+mn-lt"/>
              </a:rPr>
              <a:t>&lt;</a:t>
            </a:r>
            <a:r>
              <a:rPr kumimoji="0" lang="en-US" altLang="en-US" sz="2000" b="1" i="0" u="none" strike="noStrike" cap="none" normalizeH="0" baseline="0" dirty="0" err="1">
                <a:ln>
                  <a:noFill/>
                </a:ln>
                <a:solidFill>
                  <a:srgbClr val="1D7230"/>
                </a:solidFill>
                <a:effectLst/>
                <a:latin typeface="+mn-lt"/>
              </a:rPr>
              <a:t>dc:Title</a:t>
            </a:r>
            <a:r>
              <a:rPr kumimoji="0" lang="en-US" altLang="en-US" sz="2000" b="0" i="0" u="none" strike="noStrike" cap="none" normalizeH="0" baseline="0" dirty="0">
                <a:ln>
                  <a:noFill/>
                </a:ln>
                <a:solidFill>
                  <a:srgbClr val="444444"/>
                </a:solidFill>
                <a:effectLst/>
                <a:latin typeface="+mn-lt"/>
              </a:rPr>
              <a:t>&gt;Bridges in Mathematics, Grade 5, Home Connections&lt;/</a:t>
            </a:r>
            <a:r>
              <a:rPr kumimoji="0" lang="en-US" altLang="en-US" sz="2000" b="1" i="0" u="none" strike="noStrike" cap="none" normalizeH="0" baseline="0" dirty="0" err="1">
                <a:ln>
                  <a:noFill/>
                </a:ln>
                <a:solidFill>
                  <a:srgbClr val="1D7230"/>
                </a:solidFill>
                <a:effectLst/>
                <a:latin typeface="+mn-lt"/>
              </a:rPr>
              <a:t>dc:Title</a:t>
            </a:r>
            <a:r>
              <a:rPr kumimoji="0" lang="en-US" altLang="en-US" sz="2000" b="0" i="0" u="none" strike="noStrike" cap="none" normalizeH="0" baseline="0" dirty="0">
                <a:ln>
                  <a:noFill/>
                </a:ln>
                <a:solidFill>
                  <a:srgbClr val="444444"/>
                </a:solidFill>
                <a:effectLst/>
                <a:latin typeface="+mn-lt"/>
              </a:rPr>
              <a:t>&gt;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mn-lt"/>
            </a:endParaRPr>
          </a:p>
        </p:txBody>
      </p:sp>
      <p:pic>
        <p:nvPicPr>
          <p:cNvPr id="8" name="Content Placeholder 7" descr="Title page of textbook for Bridges in Mathematics, Grade 5, Home Connections">
            <a:extLst>
              <a:ext uri="{FF2B5EF4-FFF2-40B4-BE49-F238E27FC236}">
                <a16:creationId xmlns:a16="http://schemas.microsoft.com/office/drawing/2014/main" id="{0D035C15-07CE-DF4F-7B9B-814A9191676E}"/>
              </a:ext>
            </a:extLst>
          </p:cNvPr>
          <p:cNvPicPr>
            <a:picLocks noGrp="1" noChangeAspect="1"/>
          </p:cNvPicPr>
          <p:nvPr>
            <p:ph sz="half" idx="2"/>
          </p:nvPr>
        </p:nvPicPr>
        <p:blipFill>
          <a:blip r:embed="rId2"/>
          <a:stretch>
            <a:fillRect/>
          </a:stretch>
        </p:blipFill>
        <p:spPr>
          <a:xfrm>
            <a:off x="7081801" y="1559937"/>
            <a:ext cx="3362397" cy="4351338"/>
          </a:xfrm>
          <a:prstGeom prst="rect">
            <a:avLst/>
          </a:prstGeom>
          <a:ln w="12700">
            <a:solidFill>
              <a:schemeClr val="accent1"/>
            </a:solidFill>
          </a:ln>
        </p:spPr>
      </p:pic>
    </p:spTree>
    <p:extLst>
      <p:ext uri="{BB962C8B-B14F-4D97-AF65-F5344CB8AC3E}">
        <p14:creationId xmlns:p14="http://schemas.microsoft.com/office/powerpoint/2010/main" val="41507359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1826D-ECDD-4C2E-1AE8-D2A3BD048DD8}"/>
              </a:ext>
            </a:extLst>
          </p:cNvPr>
          <p:cNvSpPr>
            <a:spLocks noGrp="1"/>
          </p:cNvSpPr>
          <p:nvPr>
            <p:ph type="title"/>
          </p:nvPr>
        </p:nvSpPr>
        <p:spPr/>
        <p:txBody>
          <a:bodyPr/>
          <a:lstStyle/>
          <a:p>
            <a:r>
              <a:rPr lang="en-US" dirty="0"/>
              <a:t>Providing the Complete Title</a:t>
            </a:r>
          </a:p>
        </p:txBody>
      </p:sp>
      <p:sp>
        <p:nvSpPr>
          <p:cNvPr id="4" name="Content Placeholder 3">
            <a:extLst>
              <a:ext uri="{FF2B5EF4-FFF2-40B4-BE49-F238E27FC236}">
                <a16:creationId xmlns:a16="http://schemas.microsoft.com/office/drawing/2014/main" id="{E8FA8FFE-2711-54DE-59B2-83E6D653DB6B}"/>
              </a:ext>
            </a:extLst>
          </p:cNvPr>
          <p:cNvSpPr>
            <a:spLocks noGrp="1"/>
          </p:cNvSpPr>
          <p:nvPr>
            <p:ph sz="half" idx="1"/>
          </p:nvPr>
        </p:nvSpPr>
        <p:spPr>
          <a:xfrm>
            <a:off x="838201" y="1525588"/>
            <a:ext cx="5181600" cy="4351338"/>
          </a:xfrm>
        </p:spPr>
        <p:txBody>
          <a:bodyPr>
            <a:normAutofit fontScale="92500" lnSpcReduction="10000"/>
          </a:bodyPr>
          <a:lstStyle/>
          <a:p>
            <a:r>
              <a:rPr lang="en-US" sz="2600" dirty="0"/>
              <a:t>In some cases, a book that contains a title page may still only show the complete title on the cover.</a:t>
            </a:r>
          </a:p>
          <a:p>
            <a:r>
              <a:rPr lang="en-US" sz="2600" dirty="0"/>
              <a:t>It’s essential that all elements of the title are captured so that NIMAC users download the correct material from a program.</a:t>
            </a:r>
          </a:p>
          <a:p>
            <a:pPr marL="0" indent="0">
              <a:buNone/>
            </a:pPr>
            <a:r>
              <a:rPr lang="en-US" b="1" dirty="0"/>
              <a:t>Example:</a:t>
            </a:r>
          </a:p>
          <a:p>
            <a:pPr marL="0" indent="0">
              <a:buNone/>
            </a:pPr>
            <a:r>
              <a:rPr lang="en-US" sz="2600" dirty="0"/>
              <a:t>&lt;</a:t>
            </a:r>
            <a:r>
              <a:rPr lang="en-US" sz="2600" dirty="0" err="1"/>
              <a:t>dc:Title</a:t>
            </a:r>
            <a:r>
              <a:rPr lang="en-US" sz="2600" dirty="0"/>
              <a:t>&gt;</a:t>
            </a:r>
            <a:r>
              <a:rPr lang="en-US" sz="2600" dirty="0">
                <a:highlight>
                  <a:srgbClr val="FFFF00"/>
                </a:highlight>
              </a:rPr>
              <a:t>California Math Expressions, Common Core, Grade 2, Volume 1, Homework and Remembering</a:t>
            </a:r>
            <a:r>
              <a:rPr lang="en-US" sz="2600" dirty="0"/>
              <a:t>&lt;/</a:t>
            </a:r>
            <a:r>
              <a:rPr lang="en-US" sz="2600" dirty="0" err="1"/>
              <a:t>dc:Title</a:t>
            </a:r>
            <a:r>
              <a:rPr lang="en-US" sz="2600" dirty="0"/>
              <a:t>&gt;</a:t>
            </a:r>
          </a:p>
          <a:p>
            <a:endParaRPr lang="en-US" dirty="0"/>
          </a:p>
        </p:txBody>
      </p:sp>
      <p:pic>
        <p:nvPicPr>
          <p:cNvPr id="7" name="Content Placeholder 6" descr="Front and back cover image for California Math Expressions, Common Core, Grade 2, Volume 1, Homework and Remembering showing the ancillary title appearing only on the back cover">
            <a:extLst>
              <a:ext uri="{FF2B5EF4-FFF2-40B4-BE49-F238E27FC236}">
                <a16:creationId xmlns:a16="http://schemas.microsoft.com/office/drawing/2014/main" id="{BDA5D0EC-E07B-5C0E-C377-09E6F5F6FB53}"/>
              </a:ext>
            </a:extLst>
          </p:cNvPr>
          <p:cNvPicPr>
            <a:picLocks noGrp="1" noChangeAspect="1"/>
          </p:cNvPicPr>
          <p:nvPr>
            <p:ph sz="half" idx="2"/>
          </p:nvPr>
        </p:nvPicPr>
        <p:blipFill>
          <a:blip r:embed="rId2"/>
          <a:stretch>
            <a:fillRect/>
          </a:stretch>
        </p:blipFill>
        <p:spPr>
          <a:xfrm>
            <a:off x="6500813" y="1973337"/>
            <a:ext cx="5181600" cy="3455838"/>
          </a:xfrm>
          <a:prstGeom prst="rect">
            <a:avLst/>
          </a:prstGeom>
        </p:spPr>
      </p:pic>
    </p:spTree>
    <p:extLst>
      <p:ext uri="{BB962C8B-B14F-4D97-AF65-F5344CB8AC3E}">
        <p14:creationId xmlns:p14="http://schemas.microsoft.com/office/powerpoint/2010/main" val="9802103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804F5-AC47-39BA-1045-55A02DE63B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96E63-F921-E31D-434E-C2847EDCC5B1}"/>
              </a:ext>
            </a:extLst>
          </p:cNvPr>
          <p:cNvSpPr>
            <a:spLocks noGrp="1"/>
          </p:cNvSpPr>
          <p:nvPr>
            <p:ph type="title"/>
          </p:nvPr>
        </p:nvSpPr>
        <p:spPr/>
        <p:txBody>
          <a:bodyPr/>
          <a:lstStyle/>
          <a:p>
            <a:r>
              <a:rPr lang="en-US" dirty="0"/>
              <a:t>Title &amp; Grade </a:t>
            </a:r>
          </a:p>
        </p:txBody>
      </p:sp>
      <p:sp>
        <p:nvSpPr>
          <p:cNvPr id="6" name="Rectangle 1">
            <a:extLst>
              <a:ext uri="{FF2B5EF4-FFF2-40B4-BE49-F238E27FC236}">
                <a16:creationId xmlns:a16="http://schemas.microsoft.com/office/drawing/2014/main" id="{D74618CD-8895-1B59-36D3-839D353D7771}"/>
              </a:ext>
            </a:extLst>
          </p:cNvPr>
          <p:cNvSpPr>
            <a:spLocks noGrp="1" noChangeArrowheads="1"/>
          </p:cNvSpPr>
          <p:nvPr>
            <p:ph sz="half" idx="1"/>
          </p:nvPr>
        </p:nvSpPr>
        <p:spPr bwMode="auto">
          <a:xfrm>
            <a:off x="838200" y="1619148"/>
            <a:ext cx="5181600" cy="4351338"/>
          </a:xfrm>
          <a:prstGeom prst="rect">
            <a:avLst/>
          </a:prstGeom>
          <a:noFill/>
          <a:ln>
            <a:noFill/>
          </a:ln>
          <a:effectLst/>
        </p:spPr>
        <p:txBody>
          <a:bodyPr vert="horz" wrap="square" lIns="0" tIns="203136" rIns="-6348" bIns="20313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nSpc>
                <a:spcPct val="100000"/>
              </a:lnSpc>
            </a:pPr>
            <a:r>
              <a:rPr kumimoji="0" lang="en-US" altLang="en-US" sz="2400" b="0" i="0" u="none" strike="noStrike" cap="none" normalizeH="0" baseline="0" dirty="0">
                <a:ln>
                  <a:noFill/>
                </a:ln>
                <a:solidFill>
                  <a:srgbClr val="161893"/>
                </a:solidFill>
                <a:effectLst/>
                <a:latin typeface="+mn-lt"/>
              </a:rPr>
              <a:t>If the </a:t>
            </a:r>
            <a:r>
              <a:rPr lang="en-US" altLang="en-US" sz="2400" dirty="0">
                <a:solidFill>
                  <a:srgbClr val="161893"/>
                </a:solidFill>
                <a:latin typeface="+mn-lt"/>
              </a:rPr>
              <a:t>grade does not appear on the title page, it is generally not included in the title metadata. </a:t>
            </a:r>
            <a:endParaRPr kumimoji="0" lang="en-US" altLang="en-US" sz="2400" b="0" i="0" u="none" strike="noStrike" cap="none" normalizeH="0" baseline="0" dirty="0">
              <a:ln>
                <a:noFill/>
              </a:ln>
              <a:solidFill>
                <a:srgbClr val="161893"/>
              </a:solidFill>
              <a:effectLst/>
              <a:latin typeface="+mn-lt"/>
            </a:endParaRPr>
          </a:p>
          <a:p>
            <a:pPr>
              <a:lnSpc>
                <a:spcPct val="100000"/>
              </a:lnSpc>
            </a:pPr>
            <a:r>
              <a:rPr kumimoji="0" lang="en-US" altLang="en-US" sz="2400" b="0" i="0" u="none" strike="noStrike" cap="none" normalizeH="0" baseline="0" dirty="0">
                <a:ln>
                  <a:noFill/>
                </a:ln>
                <a:solidFill>
                  <a:srgbClr val="161893"/>
                </a:solidFill>
                <a:effectLst/>
                <a:latin typeface="+mn-lt"/>
              </a:rPr>
              <a:t>However, if the grade level does not show on the print book, but it is needed in the title to distinguish between otherwise identical titles, please include it </a:t>
            </a:r>
            <a:r>
              <a:rPr lang="en-US" altLang="en-US" sz="2400" dirty="0">
                <a:solidFill>
                  <a:srgbClr val="161893"/>
                </a:solidFill>
                <a:latin typeface="+mn-lt"/>
              </a:rPr>
              <a:t>in</a:t>
            </a:r>
            <a:r>
              <a:rPr kumimoji="0" lang="en-US" altLang="en-US" sz="2400" b="0" i="0" u="none" strike="noStrike" cap="none" normalizeH="0" baseline="0" dirty="0">
                <a:ln>
                  <a:noFill/>
                </a:ln>
                <a:solidFill>
                  <a:srgbClr val="161893"/>
                </a:solidFill>
                <a:effectLst/>
                <a:latin typeface="+mn-lt"/>
              </a:rPr>
              <a:t> brackets.</a:t>
            </a:r>
            <a:endParaRPr kumimoji="0" lang="en-US" altLang="en-US" sz="2400" b="1"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1"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161893"/>
                </a:solidFill>
                <a:effectLst/>
                <a:latin typeface="+mn-lt"/>
              </a:rPr>
              <a:t>Example:</a:t>
            </a:r>
            <a:endParaRPr kumimoji="0" lang="en-US" altLang="en-US" sz="1600" b="0" i="0" u="none" strike="noStrike" cap="none" normalizeH="0" baseline="0" dirty="0">
              <a:ln>
                <a:noFill/>
              </a:ln>
              <a:solidFill>
                <a:srgbClr val="161893"/>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444444"/>
                </a:solidFill>
                <a:effectLst/>
                <a:latin typeface="+mn-lt"/>
              </a:rPr>
              <a:t> &lt;</a:t>
            </a:r>
            <a:r>
              <a:rPr kumimoji="0" lang="en-US" altLang="en-US" sz="2000" b="1" i="0" u="none" strike="noStrike" cap="none" normalizeH="0" baseline="0" dirty="0" err="1">
                <a:ln>
                  <a:noFill/>
                </a:ln>
                <a:solidFill>
                  <a:srgbClr val="1D7230"/>
                </a:solidFill>
                <a:effectLst/>
                <a:latin typeface="+mn-lt"/>
              </a:rPr>
              <a:t>dc:Title</a:t>
            </a:r>
            <a:r>
              <a:rPr kumimoji="0" lang="en-US" altLang="en-US" sz="2000" b="0" i="0" u="none" strike="noStrike" cap="none" normalizeH="0" baseline="0" dirty="0">
                <a:ln>
                  <a:noFill/>
                </a:ln>
                <a:solidFill>
                  <a:srgbClr val="444444"/>
                </a:solidFill>
                <a:effectLst/>
                <a:latin typeface="+mn-lt"/>
              </a:rPr>
              <a:t>&gt;McGraw-Hill Reading Wonders [Grade 4]&lt;/</a:t>
            </a:r>
            <a:r>
              <a:rPr kumimoji="0" lang="en-US" altLang="en-US" sz="2000" b="1" i="0" u="none" strike="noStrike" cap="none" normalizeH="0" baseline="0" dirty="0" err="1">
                <a:ln>
                  <a:noFill/>
                </a:ln>
                <a:solidFill>
                  <a:srgbClr val="1D7230"/>
                </a:solidFill>
                <a:effectLst/>
                <a:latin typeface="+mn-lt"/>
              </a:rPr>
              <a:t>dc:Title</a:t>
            </a:r>
            <a:r>
              <a:rPr kumimoji="0" lang="en-US" altLang="en-US" sz="2000" b="0" i="0" u="none" strike="noStrike" cap="none" normalizeH="0" baseline="0" dirty="0">
                <a:ln>
                  <a:noFill/>
                </a:ln>
                <a:solidFill>
                  <a:srgbClr val="444444"/>
                </a:solidFill>
                <a:effectLst/>
                <a:latin typeface="+mn-lt"/>
              </a:rPr>
              <a:t>&gt;</a:t>
            </a:r>
            <a:endParaRPr kumimoji="0" lang="en-US" altLang="en-US" sz="1600" b="0" i="0" u="none" strike="noStrike" cap="none" normalizeH="0" baseline="0" dirty="0">
              <a:ln>
                <a:noFill/>
              </a:ln>
              <a:solidFill>
                <a:schemeClr val="tx1"/>
              </a:solidFill>
              <a:effectLst/>
              <a:latin typeface="+mn-lt"/>
            </a:endParaRPr>
          </a:p>
        </p:txBody>
      </p:sp>
      <p:pic>
        <p:nvPicPr>
          <p:cNvPr id="4" name="Picture 3" descr="Title page of McGraw-Hill Wonders textbook">
            <a:extLst>
              <a:ext uri="{FF2B5EF4-FFF2-40B4-BE49-F238E27FC236}">
                <a16:creationId xmlns:a16="http://schemas.microsoft.com/office/drawing/2014/main" id="{10D8BA07-AF34-C260-E260-8749B4E4FE7E}"/>
              </a:ext>
            </a:extLst>
          </p:cNvPr>
          <p:cNvPicPr>
            <a:picLocks noChangeAspect="1"/>
          </p:cNvPicPr>
          <p:nvPr/>
        </p:nvPicPr>
        <p:blipFill>
          <a:blip r:embed="rId2"/>
          <a:stretch>
            <a:fillRect/>
          </a:stretch>
        </p:blipFill>
        <p:spPr>
          <a:xfrm>
            <a:off x="6930805" y="1482762"/>
            <a:ext cx="3664389" cy="4624110"/>
          </a:xfrm>
          <a:prstGeom prst="rect">
            <a:avLst/>
          </a:prstGeom>
        </p:spPr>
      </p:pic>
    </p:spTree>
    <p:extLst>
      <p:ext uri="{BB962C8B-B14F-4D97-AF65-F5344CB8AC3E}">
        <p14:creationId xmlns:p14="http://schemas.microsoft.com/office/powerpoint/2010/main" val="38981920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CEFE3-C6D0-EC92-EA75-62C644A08FCB}"/>
              </a:ext>
            </a:extLst>
          </p:cNvPr>
          <p:cNvSpPr>
            <a:spLocks noGrp="1"/>
          </p:cNvSpPr>
          <p:nvPr>
            <p:ph type="title"/>
          </p:nvPr>
        </p:nvSpPr>
        <p:spPr/>
        <p:txBody>
          <a:bodyPr/>
          <a:lstStyle/>
          <a:p>
            <a:r>
              <a:rPr lang="en-US" dirty="0"/>
              <a:t>Title Capitalization</a:t>
            </a:r>
          </a:p>
        </p:txBody>
      </p:sp>
      <p:sp>
        <p:nvSpPr>
          <p:cNvPr id="5" name="Content Placeholder 4">
            <a:extLst>
              <a:ext uri="{FF2B5EF4-FFF2-40B4-BE49-F238E27FC236}">
                <a16:creationId xmlns:a16="http://schemas.microsoft.com/office/drawing/2014/main" id="{37A26410-EAF3-8885-D097-C3C8ECC2DE0C}"/>
              </a:ext>
            </a:extLst>
          </p:cNvPr>
          <p:cNvSpPr>
            <a:spLocks noGrp="1"/>
          </p:cNvSpPr>
          <p:nvPr>
            <p:ph sz="half" idx="1"/>
          </p:nvPr>
        </p:nvSpPr>
        <p:spPr>
          <a:xfrm>
            <a:off x="838200" y="1690688"/>
            <a:ext cx="5181600" cy="4351338"/>
          </a:xfrm>
        </p:spPr>
        <p:txBody>
          <a:bodyPr>
            <a:normAutofit/>
          </a:bodyPr>
          <a:lstStyle/>
          <a:p>
            <a:pPr eaLnBrk="0" fontAlgn="base" hangingPunct="0">
              <a:lnSpc>
                <a:spcPct val="100000"/>
              </a:lnSpc>
              <a:spcBef>
                <a:spcPct val="0"/>
              </a:spcBef>
              <a:spcAft>
                <a:spcPct val="0"/>
              </a:spcAft>
            </a:pPr>
            <a:r>
              <a:rPr lang="en-US" altLang="en-US" dirty="0"/>
              <a:t>Follow English title capitalization rules, regardless of how capitalization appears on the print book. </a:t>
            </a:r>
          </a:p>
          <a:p>
            <a:pPr marL="0" lvl="0" indent="0" eaLnBrk="0" fontAlgn="base" hangingPunct="0">
              <a:lnSpc>
                <a:spcPct val="100000"/>
              </a:lnSpc>
              <a:spcBef>
                <a:spcPct val="0"/>
              </a:spcBef>
              <a:spcAft>
                <a:spcPct val="0"/>
              </a:spcAft>
              <a:buNone/>
            </a:pPr>
            <a:endParaRPr lang="en-US" altLang="en-US" sz="1200" dirty="0">
              <a:solidFill>
                <a:schemeClr val="tx1"/>
              </a:solidFill>
            </a:endParaRPr>
          </a:p>
          <a:p>
            <a:pPr marL="0" lvl="0" indent="0" eaLnBrk="0" fontAlgn="base" hangingPunct="0">
              <a:lnSpc>
                <a:spcPct val="100000"/>
              </a:lnSpc>
              <a:spcBef>
                <a:spcPct val="0"/>
              </a:spcBef>
              <a:spcAft>
                <a:spcPct val="0"/>
              </a:spcAft>
              <a:buNone/>
            </a:pPr>
            <a:endParaRPr lang="en-US" altLang="en-US" b="1" dirty="0"/>
          </a:p>
          <a:p>
            <a:pPr marL="0" lvl="0" indent="0" eaLnBrk="0" fontAlgn="base" hangingPunct="0">
              <a:lnSpc>
                <a:spcPct val="100000"/>
              </a:lnSpc>
              <a:spcBef>
                <a:spcPct val="0"/>
              </a:spcBef>
              <a:spcAft>
                <a:spcPct val="0"/>
              </a:spcAft>
              <a:buNone/>
            </a:pPr>
            <a:r>
              <a:rPr lang="en-US" altLang="en-US" b="1" dirty="0"/>
              <a:t>Example:</a:t>
            </a:r>
            <a:endParaRPr lang="en-US" altLang="en-US" sz="1100" dirty="0"/>
          </a:p>
          <a:p>
            <a:pPr marL="0" lvl="0" indent="0" eaLnBrk="0" fontAlgn="base" hangingPunct="0">
              <a:lnSpc>
                <a:spcPct val="100000"/>
              </a:lnSpc>
              <a:spcBef>
                <a:spcPct val="0"/>
              </a:spcBef>
              <a:spcAft>
                <a:spcPct val="0"/>
              </a:spcAft>
              <a:buNone/>
            </a:pPr>
            <a:endParaRPr lang="en-US" altLang="en-US" sz="2400" dirty="0">
              <a:solidFill>
                <a:srgbClr val="444444"/>
              </a:solidFill>
            </a:endParaRPr>
          </a:p>
          <a:p>
            <a:pPr marL="0" lvl="0" indent="0" eaLnBrk="0" fontAlgn="base" hangingPunct="0">
              <a:lnSpc>
                <a:spcPct val="100000"/>
              </a:lnSpc>
              <a:spcBef>
                <a:spcPct val="0"/>
              </a:spcBef>
              <a:spcAft>
                <a:spcPct val="0"/>
              </a:spcAft>
              <a:buNone/>
            </a:pPr>
            <a:r>
              <a:rPr lang="en-US" altLang="en-US" sz="2400" dirty="0">
                <a:solidFill>
                  <a:srgbClr val="444444"/>
                </a:solidFill>
              </a:rPr>
              <a:t>&lt;</a:t>
            </a:r>
            <a:r>
              <a:rPr lang="en-US" altLang="en-US" sz="2400" b="1" dirty="0" err="1">
                <a:solidFill>
                  <a:srgbClr val="1D7230"/>
                </a:solidFill>
              </a:rPr>
              <a:t>dc:Title</a:t>
            </a:r>
            <a:r>
              <a:rPr lang="en-US" altLang="en-US" sz="2400" dirty="0">
                <a:solidFill>
                  <a:srgbClr val="444444"/>
                </a:solidFill>
              </a:rPr>
              <a:t>&gt;Single Variable Calculus &lt;/</a:t>
            </a:r>
            <a:r>
              <a:rPr lang="en-US" altLang="en-US" sz="2400" b="1" dirty="0" err="1">
                <a:solidFill>
                  <a:srgbClr val="1D7230"/>
                </a:solidFill>
              </a:rPr>
              <a:t>dc:Title</a:t>
            </a:r>
            <a:r>
              <a:rPr lang="en-US" altLang="en-US" sz="2400" dirty="0">
                <a:solidFill>
                  <a:srgbClr val="444444"/>
                </a:solidFill>
              </a:rPr>
              <a:t>&gt;</a:t>
            </a:r>
          </a:p>
        </p:txBody>
      </p:sp>
      <p:pic>
        <p:nvPicPr>
          <p:cNvPr id="7" name="Content Placeholder 6" descr="Title page for Single Variable Calculus textbook">
            <a:extLst>
              <a:ext uri="{FF2B5EF4-FFF2-40B4-BE49-F238E27FC236}">
                <a16:creationId xmlns:a16="http://schemas.microsoft.com/office/drawing/2014/main" id="{645B8646-8D7B-82B5-97D1-F92161848279}"/>
              </a:ext>
            </a:extLst>
          </p:cNvPr>
          <p:cNvPicPr>
            <a:picLocks noGrp="1" noChangeAspect="1"/>
          </p:cNvPicPr>
          <p:nvPr>
            <p:ph sz="half" idx="2"/>
          </p:nvPr>
        </p:nvPicPr>
        <p:blipFill>
          <a:blip r:embed="rId2"/>
          <a:stretch>
            <a:fillRect/>
          </a:stretch>
        </p:blipFill>
        <p:spPr>
          <a:xfrm>
            <a:off x="6720390" y="1825625"/>
            <a:ext cx="2904601" cy="4351338"/>
          </a:xfrm>
          <a:prstGeom prst="rect">
            <a:avLst/>
          </a:prstGeom>
        </p:spPr>
      </p:pic>
    </p:spTree>
    <p:extLst>
      <p:ext uri="{BB962C8B-B14F-4D97-AF65-F5344CB8AC3E}">
        <p14:creationId xmlns:p14="http://schemas.microsoft.com/office/powerpoint/2010/main" val="4597769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ADF8C-6574-78BA-A0BC-B426E56ECE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A0811F-ABF8-D21B-853D-F78DC204F7B4}"/>
              </a:ext>
            </a:extLst>
          </p:cNvPr>
          <p:cNvSpPr>
            <a:spLocks noGrp="1"/>
          </p:cNvSpPr>
          <p:nvPr>
            <p:ph type="title"/>
          </p:nvPr>
        </p:nvSpPr>
        <p:spPr>
          <a:xfrm>
            <a:off x="838200" y="365125"/>
            <a:ext cx="10515600" cy="922901"/>
          </a:xfrm>
        </p:spPr>
        <p:txBody>
          <a:bodyPr/>
          <a:lstStyle/>
          <a:p>
            <a:r>
              <a:rPr lang="en-US" dirty="0"/>
              <a:t>Title Capitalization - Spanish</a:t>
            </a:r>
          </a:p>
        </p:txBody>
      </p:sp>
      <p:sp>
        <p:nvSpPr>
          <p:cNvPr id="5" name="Content Placeholder 4" descr="Title page for Ven aquí, gato (supplementary reader)">
            <a:extLst>
              <a:ext uri="{FF2B5EF4-FFF2-40B4-BE49-F238E27FC236}">
                <a16:creationId xmlns:a16="http://schemas.microsoft.com/office/drawing/2014/main" id="{B94965AF-E6ED-46AC-5DE9-8C8B135D3F5E}"/>
              </a:ext>
            </a:extLst>
          </p:cNvPr>
          <p:cNvSpPr>
            <a:spLocks noGrp="1"/>
          </p:cNvSpPr>
          <p:nvPr>
            <p:ph sz="half" idx="1"/>
          </p:nvPr>
        </p:nvSpPr>
        <p:spPr>
          <a:xfrm>
            <a:off x="645242" y="1579819"/>
            <a:ext cx="5075289" cy="4351338"/>
          </a:xfrm>
        </p:spPr>
        <p:txBody>
          <a:bodyPr>
            <a:normAutofit/>
          </a:bodyPr>
          <a:lstStyle/>
          <a:p>
            <a:pPr eaLnBrk="0" fontAlgn="base" hangingPunct="0">
              <a:lnSpc>
                <a:spcPct val="100000"/>
              </a:lnSpc>
              <a:spcBef>
                <a:spcPct val="0"/>
              </a:spcBef>
              <a:spcAft>
                <a:spcPct val="0"/>
              </a:spcAft>
            </a:pPr>
            <a:r>
              <a:rPr lang="en-US" altLang="en-US" dirty="0"/>
              <a:t>For Spanish titles, follow Spanish capitalization rules.</a:t>
            </a:r>
          </a:p>
          <a:p>
            <a:pPr eaLnBrk="0" fontAlgn="base" hangingPunct="0">
              <a:lnSpc>
                <a:spcPct val="100000"/>
              </a:lnSpc>
              <a:spcBef>
                <a:spcPct val="0"/>
              </a:spcBef>
              <a:spcAft>
                <a:spcPct val="0"/>
              </a:spcAft>
            </a:pPr>
            <a:r>
              <a:rPr lang="en-US" altLang="en-US" dirty="0"/>
              <a:t>Generally, this means you will capitalize only the first word in the title and any proper nouns.</a:t>
            </a:r>
          </a:p>
          <a:p>
            <a:pPr marL="0" lvl="0" indent="0" eaLnBrk="0" fontAlgn="base" hangingPunct="0">
              <a:lnSpc>
                <a:spcPct val="100000"/>
              </a:lnSpc>
              <a:spcBef>
                <a:spcPct val="0"/>
              </a:spcBef>
              <a:spcAft>
                <a:spcPct val="0"/>
              </a:spcAft>
              <a:buNone/>
            </a:pPr>
            <a:endParaRPr lang="en-US" altLang="en-US" b="1" dirty="0"/>
          </a:p>
          <a:p>
            <a:pPr marL="0" lvl="0" indent="0" eaLnBrk="0" fontAlgn="base" hangingPunct="0">
              <a:lnSpc>
                <a:spcPct val="100000"/>
              </a:lnSpc>
              <a:spcBef>
                <a:spcPct val="0"/>
              </a:spcBef>
              <a:spcAft>
                <a:spcPct val="0"/>
              </a:spcAft>
              <a:buNone/>
            </a:pPr>
            <a:r>
              <a:rPr lang="en-US" altLang="en-US" sz="2400" b="1" dirty="0"/>
              <a:t>Example:</a:t>
            </a:r>
            <a:endParaRPr lang="en-US" altLang="en-US" sz="2400" dirty="0"/>
          </a:p>
          <a:p>
            <a:pPr marL="0" lvl="0" indent="0" eaLnBrk="0" fontAlgn="base" hangingPunct="0">
              <a:lnSpc>
                <a:spcPct val="100000"/>
              </a:lnSpc>
              <a:spcBef>
                <a:spcPct val="0"/>
              </a:spcBef>
              <a:spcAft>
                <a:spcPct val="0"/>
              </a:spcAft>
              <a:buNone/>
            </a:pPr>
            <a:endParaRPr lang="en-US" altLang="en-US" sz="1050" dirty="0">
              <a:solidFill>
                <a:srgbClr val="444444"/>
              </a:solidFill>
            </a:endParaRPr>
          </a:p>
          <a:p>
            <a:pPr marL="0" lvl="0" indent="0" eaLnBrk="0" fontAlgn="base" hangingPunct="0">
              <a:lnSpc>
                <a:spcPct val="100000"/>
              </a:lnSpc>
              <a:spcBef>
                <a:spcPct val="0"/>
              </a:spcBef>
              <a:spcAft>
                <a:spcPct val="0"/>
              </a:spcAft>
              <a:buNone/>
            </a:pPr>
            <a:r>
              <a:rPr lang="en-US" altLang="en-US" sz="2400" dirty="0">
                <a:solidFill>
                  <a:srgbClr val="444444"/>
                </a:solidFill>
              </a:rPr>
              <a:t>&lt;</a:t>
            </a:r>
            <a:r>
              <a:rPr lang="en-US" altLang="en-US" sz="2400" b="1" dirty="0" err="1">
                <a:solidFill>
                  <a:srgbClr val="1D7230"/>
                </a:solidFill>
              </a:rPr>
              <a:t>dc:Title</a:t>
            </a:r>
            <a:r>
              <a:rPr lang="en-US" altLang="en-US" sz="2400" dirty="0">
                <a:solidFill>
                  <a:srgbClr val="444444"/>
                </a:solidFill>
              </a:rPr>
              <a:t>&gt;Ven </a:t>
            </a:r>
            <a:r>
              <a:rPr lang="en-US" altLang="en-US" sz="2400" dirty="0" err="1">
                <a:solidFill>
                  <a:srgbClr val="444444"/>
                </a:solidFill>
              </a:rPr>
              <a:t>aquí</a:t>
            </a:r>
            <a:r>
              <a:rPr lang="en-US" altLang="en-US" sz="2400" dirty="0">
                <a:solidFill>
                  <a:srgbClr val="444444"/>
                </a:solidFill>
              </a:rPr>
              <a:t>, gato&lt;/</a:t>
            </a:r>
            <a:r>
              <a:rPr lang="en-US" altLang="en-US" sz="2400" b="1" dirty="0" err="1">
                <a:solidFill>
                  <a:srgbClr val="1D7230"/>
                </a:solidFill>
              </a:rPr>
              <a:t>dc:Title</a:t>
            </a:r>
            <a:r>
              <a:rPr lang="en-US" altLang="en-US" sz="2400" dirty="0">
                <a:solidFill>
                  <a:srgbClr val="444444"/>
                </a:solidFill>
              </a:rPr>
              <a:t>&gt;</a:t>
            </a:r>
          </a:p>
        </p:txBody>
      </p:sp>
      <p:pic>
        <p:nvPicPr>
          <p:cNvPr id="6" name="Content Placeholder 5" descr="Title page for Ven aqui, gato (supplementary reader)">
            <a:extLst>
              <a:ext uri="{FF2B5EF4-FFF2-40B4-BE49-F238E27FC236}">
                <a16:creationId xmlns:a16="http://schemas.microsoft.com/office/drawing/2014/main" id="{B2E41725-2673-4354-A2FD-C416898693AB}"/>
              </a:ext>
            </a:extLst>
          </p:cNvPr>
          <p:cNvPicPr>
            <a:picLocks noGrp="1" noChangeAspect="1"/>
          </p:cNvPicPr>
          <p:nvPr>
            <p:ph sz="half" idx="2"/>
          </p:nvPr>
        </p:nvPicPr>
        <p:blipFill>
          <a:blip r:embed="rId2"/>
          <a:stretch>
            <a:fillRect/>
          </a:stretch>
        </p:blipFill>
        <p:spPr>
          <a:xfrm>
            <a:off x="5720531" y="1825625"/>
            <a:ext cx="5075289" cy="3378787"/>
          </a:xfrm>
          <a:prstGeom prst="rect">
            <a:avLst/>
          </a:prstGeom>
        </p:spPr>
      </p:pic>
    </p:spTree>
    <p:extLst>
      <p:ext uri="{BB962C8B-B14F-4D97-AF65-F5344CB8AC3E}">
        <p14:creationId xmlns:p14="http://schemas.microsoft.com/office/powerpoint/2010/main" val="37927837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A59D2-D5C5-47F9-FC04-D6418D6B7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194E40-19B0-E72E-B8EC-D1F67AF8EFCB}"/>
              </a:ext>
            </a:extLst>
          </p:cNvPr>
          <p:cNvSpPr>
            <a:spLocks noGrp="1"/>
          </p:cNvSpPr>
          <p:nvPr>
            <p:ph type="title"/>
          </p:nvPr>
        </p:nvSpPr>
        <p:spPr/>
        <p:txBody>
          <a:bodyPr/>
          <a:lstStyle/>
          <a:p>
            <a:r>
              <a:rPr lang="en-US" dirty="0"/>
              <a:t>Title and Numerical Edition</a:t>
            </a:r>
          </a:p>
        </p:txBody>
      </p:sp>
      <p:sp>
        <p:nvSpPr>
          <p:cNvPr id="5" name="Content Placeholder 4">
            <a:extLst>
              <a:ext uri="{FF2B5EF4-FFF2-40B4-BE49-F238E27FC236}">
                <a16:creationId xmlns:a16="http://schemas.microsoft.com/office/drawing/2014/main" id="{782AD901-04F5-CCE7-5F81-7E7218F0E4B2}"/>
              </a:ext>
            </a:extLst>
          </p:cNvPr>
          <p:cNvSpPr>
            <a:spLocks noGrp="1"/>
          </p:cNvSpPr>
          <p:nvPr>
            <p:ph sz="half" idx="1"/>
          </p:nvPr>
        </p:nvSpPr>
        <p:spPr/>
        <p:txBody>
          <a:bodyPr>
            <a:normAutofit/>
          </a:bodyPr>
          <a:lstStyle/>
          <a:p>
            <a:pPr eaLnBrk="0" fontAlgn="base" hangingPunct="0">
              <a:lnSpc>
                <a:spcPct val="100000"/>
              </a:lnSpc>
              <a:spcBef>
                <a:spcPct val="0"/>
              </a:spcBef>
              <a:spcAft>
                <a:spcPct val="0"/>
              </a:spcAft>
            </a:pPr>
            <a:r>
              <a:rPr lang="en-US" altLang="en-US" sz="2400" dirty="0"/>
              <a:t>Do not include numerical edition information in the title.</a:t>
            </a:r>
          </a:p>
          <a:p>
            <a:pPr eaLnBrk="0" fontAlgn="base" hangingPunct="0">
              <a:lnSpc>
                <a:spcPct val="100000"/>
              </a:lnSpc>
              <a:spcBef>
                <a:spcPct val="0"/>
              </a:spcBef>
              <a:spcAft>
                <a:spcPct val="0"/>
              </a:spcAft>
            </a:pPr>
            <a:r>
              <a:rPr lang="en-US" altLang="en-US" sz="2400" dirty="0"/>
              <a:t>Please use the numerical edition element to capture this information.</a:t>
            </a:r>
          </a:p>
          <a:p>
            <a:pPr eaLnBrk="0" fontAlgn="base" hangingPunct="0">
              <a:lnSpc>
                <a:spcPct val="100000"/>
              </a:lnSpc>
              <a:spcBef>
                <a:spcPct val="0"/>
              </a:spcBef>
              <a:spcAft>
                <a:spcPct val="0"/>
              </a:spcAft>
            </a:pPr>
            <a:endParaRPr lang="en-US" altLang="en-US" sz="2400" dirty="0">
              <a:solidFill>
                <a:srgbClr val="444444"/>
              </a:solidFill>
            </a:endParaRPr>
          </a:p>
          <a:p>
            <a:pPr marL="0" indent="0" eaLnBrk="0" fontAlgn="base" hangingPunct="0">
              <a:lnSpc>
                <a:spcPct val="100000"/>
              </a:lnSpc>
              <a:spcBef>
                <a:spcPct val="0"/>
              </a:spcBef>
              <a:spcAft>
                <a:spcPct val="0"/>
              </a:spcAft>
              <a:buNone/>
            </a:pPr>
            <a:r>
              <a:rPr lang="en-US" altLang="en-US" sz="2400" b="1" dirty="0"/>
              <a:t>Example:</a:t>
            </a:r>
            <a:endParaRPr lang="en-US" altLang="en-US" sz="2400" dirty="0"/>
          </a:p>
          <a:p>
            <a:pPr marL="0" indent="0" eaLnBrk="0" fontAlgn="base" hangingPunct="0">
              <a:lnSpc>
                <a:spcPct val="100000"/>
              </a:lnSpc>
              <a:spcBef>
                <a:spcPct val="0"/>
              </a:spcBef>
              <a:spcAft>
                <a:spcPct val="0"/>
              </a:spcAft>
              <a:buNone/>
            </a:pPr>
            <a:endParaRPr lang="en-US" altLang="en-US" sz="2400" dirty="0">
              <a:solidFill>
                <a:srgbClr val="444444"/>
              </a:solidFill>
            </a:endParaRPr>
          </a:p>
          <a:p>
            <a:pPr marL="0" lvl="0" indent="0" eaLnBrk="0" fontAlgn="base" hangingPunct="0">
              <a:lnSpc>
                <a:spcPct val="100000"/>
              </a:lnSpc>
              <a:spcBef>
                <a:spcPct val="0"/>
              </a:spcBef>
              <a:spcAft>
                <a:spcPct val="0"/>
              </a:spcAft>
              <a:buNone/>
            </a:pPr>
            <a:r>
              <a:rPr lang="en-US" altLang="en-US" sz="2000" dirty="0">
                <a:solidFill>
                  <a:srgbClr val="444444"/>
                </a:solidFill>
              </a:rPr>
              <a:t>&lt;</a:t>
            </a:r>
            <a:r>
              <a:rPr lang="en-US" altLang="en-US" sz="2000" b="1" dirty="0" err="1">
                <a:solidFill>
                  <a:srgbClr val="1D7230"/>
                </a:solidFill>
              </a:rPr>
              <a:t>dc:Title</a:t>
            </a:r>
            <a:r>
              <a:rPr lang="en-US" altLang="en-US" sz="2000" dirty="0">
                <a:solidFill>
                  <a:srgbClr val="444444"/>
                </a:solidFill>
              </a:rPr>
              <a:t>&gt;Introduction to Marine Biology &lt;/</a:t>
            </a:r>
            <a:r>
              <a:rPr lang="en-US" altLang="en-US" sz="2000" b="1" dirty="0" err="1">
                <a:solidFill>
                  <a:srgbClr val="1D7230"/>
                </a:solidFill>
              </a:rPr>
              <a:t>dc:Title</a:t>
            </a:r>
            <a:r>
              <a:rPr lang="en-US" altLang="en-US" sz="2000" dirty="0">
                <a:solidFill>
                  <a:srgbClr val="444444"/>
                </a:solidFill>
              </a:rPr>
              <a:t>&gt;</a:t>
            </a:r>
          </a:p>
          <a:p>
            <a:pPr marL="0" lvl="0" indent="0" eaLnBrk="0" fontAlgn="base" hangingPunct="0">
              <a:lnSpc>
                <a:spcPct val="100000"/>
              </a:lnSpc>
              <a:spcBef>
                <a:spcPct val="0"/>
              </a:spcBef>
              <a:spcAft>
                <a:spcPct val="0"/>
              </a:spcAft>
              <a:buNone/>
            </a:pPr>
            <a:endParaRPr lang="en-US" altLang="en-US" sz="2000" dirty="0">
              <a:solidFill>
                <a:srgbClr val="444444"/>
              </a:solidFill>
            </a:endParaRPr>
          </a:p>
          <a:p>
            <a:pPr marL="0" lvl="0" indent="0" eaLnBrk="0" fontAlgn="base" hangingPunct="0">
              <a:lnSpc>
                <a:spcPct val="100000"/>
              </a:lnSpc>
              <a:spcBef>
                <a:spcPct val="0"/>
              </a:spcBef>
              <a:spcAft>
                <a:spcPct val="0"/>
              </a:spcAft>
              <a:buNone/>
            </a:pPr>
            <a:r>
              <a:rPr lang="en-US" altLang="en-US" sz="2000" dirty="0">
                <a:solidFill>
                  <a:srgbClr val="444444"/>
                </a:solidFill>
              </a:rPr>
              <a:t>&lt;</a:t>
            </a:r>
            <a:r>
              <a:rPr lang="en-US" altLang="en-US" sz="2000" b="1" dirty="0">
                <a:solidFill>
                  <a:srgbClr val="1D7230"/>
                </a:solidFill>
              </a:rPr>
              <a:t>meta</a:t>
            </a:r>
            <a:r>
              <a:rPr lang="en-US" altLang="en-US" sz="2000" dirty="0">
                <a:solidFill>
                  <a:srgbClr val="444444"/>
                </a:solidFill>
              </a:rPr>
              <a:t> </a:t>
            </a:r>
            <a:r>
              <a:rPr lang="en-US" altLang="en-US" sz="2000" dirty="0">
                <a:solidFill>
                  <a:srgbClr val="6F42C1"/>
                </a:solidFill>
              </a:rPr>
              <a:t>name</a:t>
            </a:r>
            <a:r>
              <a:rPr lang="en-US" altLang="en-US" sz="2000" dirty="0">
                <a:solidFill>
                  <a:srgbClr val="444444"/>
                </a:solidFill>
              </a:rPr>
              <a:t>=</a:t>
            </a:r>
            <a:r>
              <a:rPr lang="en-US" altLang="en-US" sz="2000" dirty="0">
                <a:solidFill>
                  <a:srgbClr val="880000"/>
                </a:solidFill>
              </a:rPr>
              <a:t>"</a:t>
            </a:r>
            <a:r>
              <a:rPr lang="en-US" altLang="en-US" sz="2000" dirty="0" err="1">
                <a:solidFill>
                  <a:srgbClr val="880000"/>
                </a:solidFill>
              </a:rPr>
              <a:t>DCTERMS.description.version</a:t>
            </a:r>
            <a:r>
              <a:rPr lang="en-US" altLang="en-US" sz="2000" dirty="0">
                <a:solidFill>
                  <a:srgbClr val="880000"/>
                </a:solidFill>
              </a:rPr>
              <a:t>"</a:t>
            </a:r>
            <a:r>
              <a:rPr lang="en-US" altLang="en-US" sz="2000" dirty="0">
                <a:solidFill>
                  <a:srgbClr val="444444"/>
                </a:solidFill>
              </a:rPr>
              <a:t> </a:t>
            </a:r>
            <a:r>
              <a:rPr lang="en-US" altLang="en-US" sz="2000" dirty="0">
                <a:solidFill>
                  <a:srgbClr val="6F42C1"/>
                </a:solidFill>
              </a:rPr>
              <a:t>content</a:t>
            </a:r>
            <a:r>
              <a:rPr lang="en-US" altLang="en-US" sz="2000" dirty="0">
                <a:solidFill>
                  <a:srgbClr val="444444"/>
                </a:solidFill>
              </a:rPr>
              <a:t>=</a:t>
            </a:r>
            <a:r>
              <a:rPr lang="en-US" altLang="en-US" sz="2000" dirty="0">
                <a:solidFill>
                  <a:srgbClr val="880000"/>
                </a:solidFill>
              </a:rPr>
              <a:t>"3rd ed."</a:t>
            </a:r>
            <a:r>
              <a:rPr lang="en-US" altLang="en-US" sz="2000" dirty="0">
                <a:solidFill>
                  <a:srgbClr val="444444"/>
                </a:solidFill>
              </a:rPr>
              <a:t>/&gt;</a:t>
            </a:r>
            <a:endParaRPr lang="en-US" altLang="en-US" sz="2000" dirty="0">
              <a:solidFill>
                <a:schemeClr val="tx1"/>
              </a:solidFill>
            </a:endParaRPr>
          </a:p>
        </p:txBody>
      </p:sp>
      <p:pic>
        <p:nvPicPr>
          <p:cNvPr id="6" name="Content Placeholder 5" descr="Title page for Introduction to Marine Biology, Third Edition">
            <a:extLst>
              <a:ext uri="{FF2B5EF4-FFF2-40B4-BE49-F238E27FC236}">
                <a16:creationId xmlns:a16="http://schemas.microsoft.com/office/drawing/2014/main" id="{E9D17F08-8D9B-51A0-D250-0CD48CDFE560}"/>
              </a:ext>
            </a:extLst>
          </p:cNvPr>
          <p:cNvPicPr>
            <a:picLocks noGrp="1" noChangeAspect="1"/>
          </p:cNvPicPr>
          <p:nvPr>
            <p:ph sz="half" idx="2"/>
          </p:nvPr>
        </p:nvPicPr>
        <p:blipFill>
          <a:blip r:embed="rId2"/>
          <a:stretch>
            <a:fillRect/>
          </a:stretch>
        </p:blipFill>
        <p:spPr>
          <a:xfrm>
            <a:off x="6697912" y="1825625"/>
            <a:ext cx="4130176" cy="4351338"/>
          </a:xfrm>
          <a:prstGeom prst="rect">
            <a:avLst/>
          </a:prstGeom>
          <a:noFill/>
          <a:ln w="12700">
            <a:solidFill>
              <a:schemeClr val="accent1"/>
            </a:solidFill>
          </a:ln>
        </p:spPr>
      </p:pic>
    </p:spTree>
    <p:extLst>
      <p:ext uri="{BB962C8B-B14F-4D97-AF65-F5344CB8AC3E}">
        <p14:creationId xmlns:p14="http://schemas.microsoft.com/office/powerpoint/2010/main" val="4870783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60E7A-7503-C265-9BD5-7F8C13DEEAF9}"/>
              </a:ext>
            </a:extLst>
          </p:cNvPr>
          <p:cNvSpPr>
            <a:spLocks noGrp="1"/>
          </p:cNvSpPr>
          <p:nvPr>
            <p:ph type="title"/>
          </p:nvPr>
        </p:nvSpPr>
        <p:spPr/>
        <p:txBody>
          <a:bodyPr/>
          <a:lstStyle/>
          <a:p>
            <a:r>
              <a:rPr lang="en-US" dirty="0"/>
              <a:t>Title and State Edition</a:t>
            </a:r>
          </a:p>
        </p:txBody>
      </p:sp>
      <p:sp>
        <p:nvSpPr>
          <p:cNvPr id="3" name="Content Placeholder 2">
            <a:extLst>
              <a:ext uri="{FF2B5EF4-FFF2-40B4-BE49-F238E27FC236}">
                <a16:creationId xmlns:a16="http://schemas.microsoft.com/office/drawing/2014/main" id="{4634D7B4-DAD1-A541-BD47-F8F907571D94}"/>
              </a:ext>
            </a:extLst>
          </p:cNvPr>
          <p:cNvSpPr>
            <a:spLocks noGrp="1"/>
          </p:cNvSpPr>
          <p:nvPr>
            <p:ph sz="half" idx="1"/>
          </p:nvPr>
        </p:nvSpPr>
        <p:spPr/>
        <p:txBody>
          <a:bodyPr>
            <a:normAutofit fontScale="92500" lnSpcReduction="20000"/>
          </a:bodyPr>
          <a:lstStyle/>
          <a:p>
            <a:pPr eaLnBrk="0" fontAlgn="base" hangingPunct="0">
              <a:lnSpc>
                <a:spcPct val="100000"/>
              </a:lnSpc>
              <a:spcBef>
                <a:spcPct val="0"/>
              </a:spcBef>
              <a:spcAft>
                <a:spcPct val="0"/>
              </a:spcAft>
            </a:pPr>
            <a:r>
              <a:rPr lang="en-US" altLang="en-US" dirty="0"/>
              <a:t>Only include the state name if it appears as a part of the title phrase. </a:t>
            </a:r>
          </a:p>
          <a:p>
            <a:pPr eaLnBrk="0" fontAlgn="base" hangingPunct="0">
              <a:lnSpc>
                <a:spcPct val="100000"/>
              </a:lnSpc>
              <a:spcBef>
                <a:spcPct val="0"/>
              </a:spcBef>
              <a:spcAft>
                <a:spcPct val="0"/>
              </a:spcAft>
            </a:pPr>
            <a:r>
              <a:rPr lang="en-US" altLang="en-US" dirty="0"/>
              <a:t>State edition will generally be captured only in the designated element.</a:t>
            </a:r>
          </a:p>
          <a:p>
            <a:pPr marL="0" lvl="0" indent="0" eaLnBrk="0" fontAlgn="base" hangingPunct="0">
              <a:lnSpc>
                <a:spcPct val="100000"/>
              </a:lnSpc>
              <a:spcBef>
                <a:spcPct val="0"/>
              </a:spcBef>
              <a:spcAft>
                <a:spcPct val="0"/>
              </a:spcAft>
              <a:buNone/>
            </a:pPr>
            <a:endParaRPr lang="en-US" altLang="en-US" b="1" dirty="0"/>
          </a:p>
          <a:p>
            <a:pPr marL="0" lvl="0" indent="0" eaLnBrk="0" fontAlgn="base" hangingPunct="0">
              <a:lnSpc>
                <a:spcPct val="100000"/>
              </a:lnSpc>
              <a:spcBef>
                <a:spcPct val="0"/>
              </a:spcBef>
              <a:spcAft>
                <a:spcPct val="0"/>
              </a:spcAft>
              <a:buNone/>
            </a:pPr>
            <a:r>
              <a:rPr lang="en-US" altLang="en-US" b="1" dirty="0"/>
              <a:t>Example:</a:t>
            </a:r>
            <a:endParaRPr lang="en-US" altLang="en-US" dirty="0">
              <a:solidFill>
                <a:srgbClr val="0E1111"/>
              </a:solidFill>
            </a:endParaRPr>
          </a:p>
          <a:p>
            <a:pPr marL="0" lvl="0" indent="0" eaLnBrk="0" fontAlgn="base" hangingPunct="0">
              <a:lnSpc>
                <a:spcPct val="100000"/>
              </a:lnSpc>
              <a:spcBef>
                <a:spcPct val="0"/>
              </a:spcBef>
              <a:spcAft>
                <a:spcPct val="0"/>
              </a:spcAft>
              <a:buNone/>
            </a:pPr>
            <a:endParaRPr lang="en-US" altLang="en-US" sz="1400" dirty="0"/>
          </a:p>
          <a:p>
            <a:pPr marL="0" lvl="0" indent="0" eaLnBrk="0" fontAlgn="base" hangingPunct="0">
              <a:lnSpc>
                <a:spcPct val="100000"/>
              </a:lnSpc>
              <a:spcBef>
                <a:spcPct val="0"/>
              </a:spcBef>
              <a:spcAft>
                <a:spcPct val="0"/>
              </a:spcAft>
              <a:buNone/>
            </a:pPr>
            <a:r>
              <a:rPr lang="en-US" altLang="en-US" sz="2000" dirty="0">
                <a:solidFill>
                  <a:srgbClr val="444444"/>
                </a:solidFill>
              </a:rPr>
              <a:t> &lt;</a:t>
            </a:r>
            <a:r>
              <a:rPr lang="en-US" altLang="en-US" sz="2000" b="1" dirty="0" err="1">
                <a:solidFill>
                  <a:srgbClr val="1D7230"/>
                </a:solidFill>
              </a:rPr>
              <a:t>dc:Title</a:t>
            </a:r>
            <a:r>
              <a:rPr lang="en-US" altLang="en-US" sz="2000" dirty="0">
                <a:solidFill>
                  <a:srgbClr val="444444"/>
                </a:solidFill>
              </a:rPr>
              <a:t>&gt;Global History and Geography II &lt;/</a:t>
            </a:r>
            <a:r>
              <a:rPr lang="en-US" altLang="en-US" sz="2000" b="1" dirty="0" err="1">
                <a:solidFill>
                  <a:srgbClr val="1D7230"/>
                </a:solidFill>
              </a:rPr>
              <a:t>dc:Title</a:t>
            </a:r>
            <a:r>
              <a:rPr lang="en-US" altLang="en-US" sz="2000" dirty="0">
                <a:solidFill>
                  <a:srgbClr val="444444"/>
                </a:solidFill>
              </a:rPr>
              <a:t>&gt;</a:t>
            </a:r>
          </a:p>
          <a:p>
            <a:pPr marL="0" lvl="0" indent="0" eaLnBrk="0" fontAlgn="base" hangingPunct="0">
              <a:lnSpc>
                <a:spcPct val="100000"/>
              </a:lnSpc>
              <a:spcBef>
                <a:spcPct val="0"/>
              </a:spcBef>
              <a:spcAft>
                <a:spcPct val="0"/>
              </a:spcAft>
              <a:buNone/>
            </a:pPr>
            <a:endParaRPr lang="en-US" altLang="en-US" sz="1800" dirty="0">
              <a:solidFill>
                <a:srgbClr val="F1F1F1"/>
              </a:solidFill>
            </a:endParaRPr>
          </a:p>
          <a:p>
            <a:pPr marL="0" lvl="0" indent="0" eaLnBrk="0" fontAlgn="base" hangingPunct="0">
              <a:lnSpc>
                <a:spcPct val="100000"/>
              </a:lnSpc>
              <a:spcBef>
                <a:spcPct val="0"/>
              </a:spcBef>
              <a:spcAft>
                <a:spcPct val="0"/>
              </a:spcAft>
              <a:buNone/>
            </a:pPr>
            <a:r>
              <a:rPr lang="en-US" altLang="en-US" sz="2000" dirty="0">
                <a:solidFill>
                  <a:srgbClr val="444444"/>
                </a:solidFill>
              </a:rPr>
              <a:t>&lt;</a:t>
            </a:r>
            <a:r>
              <a:rPr lang="en-US" altLang="en-US" sz="2000" b="1" dirty="0">
                <a:solidFill>
                  <a:srgbClr val="1D7230"/>
                </a:solidFill>
              </a:rPr>
              <a:t>meta</a:t>
            </a:r>
            <a:r>
              <a:rPr lang="en-US" altLang="en-US" sz="2000" dirty="0">
                <a:solidFill>
                  <a:srgbClr val="444444"/>
                </a:solidFill>
              </a:rPr>
              <a:t> </a:t>
            </a:r>
            <a:r>
              <a:rPr lang="en-US" altLang="en-US" sz="2000" dirty="0">
                <a:solidFill>
                  <a:srgbClr val="6F42C1"/>
                </a:solidFill>
              </a:rPr>
              <a:t>name</a:t>
            </a:r>
            <a:r>
              <a:rPr lang="en-US" altLang="en-US" sz="2000" dirty="0">
                <a:solidFill>
                  <a:srgbClr val="444444"/>
                </a:solidFill>
              </a:rPr>
              <a:t>=</a:t>
            </a:r>
            <a:r>
              <a:rPr lang="en-US" altLang="en-US" sz="2000" dirty="0">
                <a:solidFill>
                  <a:srgbClr val="880000"/>
                </a:solidFill>
              </a:rPr>
              <a:t>"</a:t>
            </a:r>
            <a:r>
              <a:rPr lang="en-US" altLang="en-US" sz="2000" dirty="0" err="1">
                <a:solidFill>
                  <a:srgbClr val="880000"/>
                </a:solidFill>
              </a:rPr>
              <a:t>DCTERMS.description.version</a:t>
            </a:r>
            <a:r>
              <a:rPr lang="en-US" altLang="en-US" sz="2000" dirty="0">
                <a:solidFill>
                  <a:srgbClr val="880000"/>
                </a:solidFill>
              </a:rPr>
              <a:t>"</a:t>
            </a:r>
            <a:r>
              <a:rPr lang="en-US" altLang="en-US" sz="2000" dirty="0">
                <a:solidFill>
                  <a:srgbClr val="444444"/>
                </a:solidFill>
              </a:rPr>
              <a:t> </a:t>
            </a:r>
            <a:r>
              <a:rPr lang="en-US" altLang="en-US" sz="2000" dirty="0">
                <a:solidFill>
                  <a:srgbClr val="6F42C1"/>
                </a:solidFill>
              </a:rPr>
              <a:t>content</a:t>
            </a:r>
            <a:r>
              <a:rPr lang="en-US" altLang="en-US" sz="2000" dirty="0">
                <a:solidFill>
                  <a:srgbClr val="444444"/>
                </a:solidFill>
              </a:rPr>
              <a:t>=</a:t>
            </a:r>
            <a:r>
              <a:rPr lang="en-US" altLang="en-US" sz="2000" dirty="0">
                <a:solidFill>
                  <a:srgbClr val="880000"/>
                </a:solidFill>
              </a:rPr>
              <a:t>“</a:t>
            </a:r>
            <a:r>
              <a:rPr lang="en-US" altLang="en-US" sz="2000" dirty="0">
                <a:solidFill>
                  <a:srgbClr val="880000"/>
                </a:solidFill>
                <a:highlight>
                  <a:srgbClr val="FFFF00"/>
                </a:highlight>
              </a:rPr>
              <a:t>NY ed.</a:t>
            </a:r>
            <a:r>
              <a:rPr lang="en-US" altLang="en-US" sz="2000" dirty="0">
                <a:solidFill>
                  <a:srgbClr val="880000"/>
                </a:solidFill>
              </a:rPr>
              <a:t>"</a:t>
            </a:r>
            <a:r>
              <a:rPr lang="en-US" altLang="en-US" sz="2000" dirty="0">
                <a:solidFill>
                  <a:srgbClr val="444444"/>
                </a:solidFill>
              </a:rPr>
              <a:t>/&gt;</a:t>
            </a:r>
            <a:r>
              <a:rPr lang="en-US" altLang="en-US" sz="1600" dirty="0">
                <a:solidFill>
                  <a:schemeClr val="tx1"/>
                </a:solidFill>
              </a:rPr>
              <a:t> </a:t>
            </a:r>
            <a:endParaRPr lang="en-US" altLang="en-US" sz="5400" dirty="0">
              <a:solidFill>
                <a:schemeClr val="tx1"/>
              </a:solidFill>
            </a:endParaRPr>
          </a:p>
          <a:p>
            <a:endParaRPr lang="en-US" dirty="0"/>
          </a:p>
        </p:txBody>
      </p:sp>
      <p:pic>
        <p:nvPicPr>
          <p:cNvPr id="6" name="Content Placeholder 5" descr="Title page for Global History and Geography II, New York Edition">
            <a:extLst>
              <a:ext uri="{FF2B5EF4-FFF2-40B4-BE49-F238E27FC236}">
                <a16:creationId xmlns:a16="http://schemas.microsoft.com/office/drawing/2014/main" id="{06FC3C68-C7AA-B11B-704A-580CD9204432}"/>
              </a:ext>
            </a:extLst>
          </p:cNvPr>
          <p:cNvPicPr>
            <a:picLocks noGrp="1" noChangeAspect="1"/>
          </p:cNvPicPr>
          <p:nvPr>
            <p:ph sz="half" idx="2"/>
          </p:nvPr>
        </p:nvPicPr>
        <p:blipFill>
          <a:blip r:embed="rId2"/>
          <a:stretch>
            <a:fillRect/>
          </a:stretch>
        </p:blipFill>
        <p:spPr>
          <a:xfrm>
            <a:off x="7078286" y="1690688"/>
            <a:ext cx="3369428" cy="4351338"/>
          </a:xfrm>
          <a:prstGeom prst="rect">
            <a:avLst/>
          </a:prstGeom>
          <a:ln w="12700">
            <a:solidFill>
              <a:schemeClr val="accent1"/>
            </a:solidFill>
          </a:ln>
        </p:spPr>
      </p:pic>
    </p:spTree>
    <p:extLst>
      <p:ext uri="{BB962C8B-B14F-4D97-AF65-F5344CB8AC3E}">
        <p14:creationId xmlns:p14="http://schemas.microsoft.com/office/powerpoint/2010/main" val="3946294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noChangeArrowheads="1"/>
          </p:cNvSpPr>
          <p:nvPr>
            <p:ph type="title"/>
          </p:nvPr>
        </p:nvSpPr>
        <p:spPr/>
        <p:txBody>
          <a:bodyPr/>
          <a:lstStyle/>
          <a:p>
            <a:r>
              <a:rPr lang="en-US" altLang="en-US" sz="4000" dirty="0"/>
              <a:t>Resources for Producing NIMAS</a:t>
            </a:r>
          </a:p>
        </p:txBody>
      </p:sp>
      <p:sp>
        <p:nvSpPr>
          <p:cNvPr id="8195" name="Content Placeholder 2"/>
          <p:cNvSpPr>
            <a:spLocks noGrp="1" noChangeArrowheads="1"/>
          </p:cNvSpPr>
          <p:nvPr>
            <p:ph idx="1"/>
          </p:nvPr>
        </p:nvSpPr>
        <p:spPr>
          <a:xfrm>
            <a:off x="723900" y="1752600"/>
            <a:ext cx="10744200" cy="4373563"/>
          </a:xfrm>
        </p:spPr>
        <p:txBody>
          <a:bodyPr/>
          <a:lstStyle/>
          <a:p>
            <a:pPr marL="0" indent="0">
              <a:buNone/>
            </a:pPr>
            <a:r>
              <a:rPr lang="en-US" altLang="en-US" sz="2800" dirty="0"/>
              <a:t>The three essential resources for preparing NIMAS are:	</a:t>
            </a:r>
          </a:p>
          <a:p>
            <a:pPr marL="0" indent="0">
              <a:buNone/>
            </a:pPr>
            <a:endParaRPr lang="en-US" altLang="en-US" sz="1200" dirty="0"/>
          </a:p>
          <a:p>
            <a:pPr marL="971550" lvl="1" indent="-514350">
              <a:buFontTx/>
              <a:buAutoNum type="arabicPeriod"/>
            </a:pPr>
            <a:r>
              <a:rPr lang="en-US" altLang="en-US" dirty="0">
                <a:hlinkClick r:id="rId2"/>
              </a:rPr>
              <a:t>The NIMAS 1.1 Specification</a:t>
            </a:r>
            <a:r>
              <a:rPr lang="en-US" altLang="en-US" dirty="0"/>
              <a:t> </a:t>
            </a:r>
          </a:p>
          <a:p>
            <a:pPr marL="971550" lvl="1" indent="-514350">
              <a:buFontTx/>
              <a:buAutoNum type="arabicPeriod"/>
            </a:pPr>
            <a:r>
              <a:rPr lang="en-US" altLang="en-US" dirty="0">
                <a:hlinkClick r:id="rId3"/>
              </a:rPr>
              <a:t>The DAISY Structure Guidelines (DSG)</a:t>
            </a:r>
            <a:endParaRPr lang="en-US" altLang="en-US" dirty="0"/>
          </a:p>
          <a:p>
            <a:pPr marL="971550" lvl="1" indent="-514350">
              <a:buFontTx/>
              <a:buAutoNum type="arabicPeriod"/>
            </a:pPr>
            <a:r>
              <a:rPr lang="en-US" altLang="en-US" dirty="0">
                <a:highlight>
                  <a:srgbClr val="FFFF00"/>
                </a:highlight>
                <a:hlinkClick r:id="rId4"/>
              </a:rPr>
              <a:t>NIMAC Metadata Guidelines</a:t>
            </a:r>
            <a:endParaRPr lang="en-US" altLang="en-US" dirty="0">
              <a:highlight>
                <a:srgbClr val="FFFF00"/>
              </a:highlight>
            </a:endParaRPr>
          </a:p>
          <a:p>
            <a:pPr marL="0" indent="0">
              <a:buNone/>
            </a:pPr>
            <a:endParaRPr lang="en-US" altLang="en-US" dirty="0"/>
          </a:p>
          <a:p>
            <a:pPr marL="0" indent="0">
              <a:buNone/>
            </a:pPr>
            <a:endParaRPr lang="en-US" alt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525C73B-5598-2B82-FAA7-41C7FEEDB025}"/>
              </a:ext>
            </a:extLst>
          </p:cNvPr>
          <p:cNvSpPr>
            <a:spLocks noGrp="1"/>
          </p:cNvSpPr>
          <p:nvPr>
            <p:ph type="title"/>
          </p:nvPr>
        </p:nvSpPr>
        <p:spPr/>
        <p:txBody>
          <a:bodyPr/>
          <a:lstStyle/>
          <a:p>
            <a:r>
              <a:rPr lang="en-US" dirty="0"/>
              <a:t>Title – State in Title </a:t>
            </a:r>
          </a:p>
        </p:txBody>
      </p:sp>
      <p:sp>
        <p:nvSpPr>
          <p:cNvPr id="8" name="Content Placeholder 7">
            <a:extLst>
              <a:ext uri="{FF2B5EF4-FFF2-40B4-BE49-F238E27FC236}">
                <a16:creationId xmlns:a16="http://schemas.microsoft.com/office/drawing/2014/main" id="{41971705-342E-3C28-2CDD-9157F03181FD}"/>
              </a:ext>
            </a:extLst>
          </p:cNvPr>
          <p:cNvSpPr>
            <a:spLocks noGrp="1"/>
          </p:cNvSpPr>
          <p:nvPr>
            <p:ph sz="half" idx="1"/>
          </p:nvPr>
        </p:nvSpPr>
        <p:spPr>
          <a:xfrm>
            <a:off x="838200" y="1510315"/>
            <a:ext cx="5181600" cy="4351338"/>
          </a:xfrm>
        </p:spPr>
        <p:txBody>
          <a:bodyPr>
            <a:normAutofit fontScale="85000" lnSpcReduction="20000"/>
          </a:bodyPr>
          <a:lstStyle/>
          <a:p>
            <a:pPr eaLnBrk="0" fontAlgn="base" hangingPunct="0">
              <a:lnSpc>
                <a:spcPct val="100000"/>
              </a:lnSpc>
              <a:spcBef>
                <a:spcPct val="0"/>
              </a:spcBef>
              <a:spcAft>
                <a:spcPct val="0"/>
              </a:spcAft>
            </a:pPr>
            <a:r>
              <a:rPr lang="en-US" altLang="en-US" dirty="0"/>
              <a:t>In cases where the state name is integrated into the title, it should be retained in the title metadata. </a:t>
            </a:r>
          </a:p>
          <a:p>
            <a:pPr eaLnBrk="0" fontAlgn="base" hangingPunct="0">
              <a:lnSpc>
                <a:spcPct val="100000"/>
              </a:lnSpc>
              <a:spcBef>
                <a:spcPct val="0"/>
              </a:spcBef>
              <a:spcAft>
                <a:spcPct val="0"/>
              </a:spcAft>
            </a:pPr>
            <a:r>
              <a:rPr lang="en-US" altLang="en-US" dirty="0"/>
              <a:t>State edition will still be captured in the national/state edition element.</a:t>
            </a:r>
            <a:endParaRPr lang="en-US" altLang="en-US" b="1" dirty="0"/>
          </a:p>
          <a:p>
            <a:pPr marL="0" lvl="0" indent="0" eaLnBrk="0" fontAlgn="base" hangingPunct="0">
              <a:lnSpc>
                <a:spcPct val="100000"/>
              </a:lnSpc>
              <a:spcBef>
                <a:spcPct val="0"/>
              </a:spcBef>
              <a:spcAft>
                <a:spcPct val="0"/>
              </a:spcAft>
              <a:buNone/>
            </a:pPr>
            <a:endParaRPr lang="en-US" altLang="en-US" b="1" dirty="0"/>
          </a:p>
          <a:p>
            <a:pPr marL="0" lvl="0" indent="0" eaLnBrk="0" fontAlgn="base" hangingPunct="0">
              <a:lnSpc>
                <a:spcPct val="100000"/>
              </a:lnSpc>
              <a:spcBef>
                <a:spcPct val="0"/>
              </a:spcBef>
              <a:spcAft>
                <a:spcPct val="0"/>
              </a:spcAft>
              <a:buNone/>
            </a:pPr>
            <a:r>
              <a:rPr lang="en-US" altLang="en-US" b="1" dirty="0"/>
              <a:t>Example:</a:t>
            </a:r>
            <a:endParaRPr lang="en-US" altLang="en-US" dirty="0">
              <a:solidFill>
                <a:srgbClr val="0E1111"/>
              </a:solidFill>
            </a:endParaRPr>
          </a:p>
          <a:p>
            <a:pPr marL="0" lvl="0" indent="0" eaLnBrk="0" fontAlgn="base" hangingPunct="0">
              <a:lnSpc>
                <a:spcPct val="100000"/>
              </a:lnSpc>
              <a:spcBef>
                <a:spcPct val="0"/>
              </a:spcBef>
              <a:spcAft>
                <a:spcPct val="0"/>
              </a:spcAft>
              <a:buNone/>
            </a:pPr>
            <a:endParaRPr lang="en-US" altLang="en-US" sz="1800" dirty="0"/>
          </a:p>
          <a:p>
            <a:pPr marL="0" lvl="0" indent="0" eaLnBrk="0" fontAlgn="base" hangingPunct="0">
              <a:lnSpc>
                <a:spcPct val="100000"/>
              </a:lnSpc>
              <a:spcBef>
                <a:spcPct val="0"/>
              </a:spcBef>
              <a:spcAft>
                <a:spcPct val="0"/>
              </a:spcAft>
              <a:buNone/>
            </a:pPr>
            <a:r>
              <a:rPr lang="en-US" altLang="en-US" dirty="0">
                <a:solidFill>
                  <a:srgbClr val="444444"/>
                </a:solidFill>
              </a:rPr>
              <a:t> </a:t>
            </a:r>
            <a:r>
              <a:rPr lang="en-US" altLang="en-US" sz="2700" dirty="0">
                <a:solidFill>
                  <a:srgbClr val="444444"/>
                </a:solidFill>
              </a:rPr>
              <a:t>&lt;</a:t>
            </a:r>
            <a:r>
              <a:rPr lang="en-US" altLang="en-US" sz="2700" b="1" dirty="0" err="1">
                <a:solidFill>
                  <a:srgbClr val="1D7230"/>
                </a:solidFill>
              </a:rPr>
              <a:t>dc:Title</a:t>
            </a:r>
            <a:r>
              <a:rPr lang="en-US" altLang="en-US" sz="2700" dirty="0">
                <a:solidFill>
                  <a:srgbClr val="444444"/>
                </a:solidFill>
              </a:rPr>
              <a:t>&gt;</a:t>
            </a:r>
            <a:r>
              <a:rPr lang="en-US" altLang="en-US" sz="2700" dirty="0" err="1">
                <a:solidFill>
                  <a:srgbClr val="444444"/>
                </a:solidFill>
                <a:highlight>
                  <a:srgbClr val="FFFF00"/>
                </a:highlight>
              </a:rPr>
              <a:t>enVision</a:t>
            </a:r>
            <a:r>
              <a:rPr lang="en-US" altLang="en-US" sz="2700" dirty="0">
                <a:solidFill>
                  <a:srgbClr val="444444"/>
                </a:solidFill>
                <a:highlight>
                  <a:srgbClr val="FFFF00"/>
                </a:highlight>
              </a:rPr>
              <a:t>+ California Mathematics, Grade 5, Volume 2</a:t>
            </a:r>
            <a:r>
              <a:rPr lang="en-US" altLang="en-US" sz="2700" dirty="0">
                <a:solidFill>
                  <a:srgbClr val="444444"/>
                </a:solidFill>
              </a:rPr>
              <a:t>&lt;/</a:t>
            </a:r>
            <a:r>
              <a:rPr lang="en-US" altLang="en-US" sz="2700" b="1" dirty="0" err="1">
                <a:solidFill>
                  <a:srgbClr val="1D7230"/>
                </a:solidFill>
              </a:rPr>
              <a:t>dc:Title</a:t>
            </a:r>
            <a:r>
              <a:rPr lang="en-US" altLang="en-US" sz="2700" dirty="0">
                <a:solidFill>
                  <a:srgbClr val="444444"/>
                </a:solidFill>
              </a:rPr>
              <a:t>&gt;</a:t>
            </a:r>
          </a:p>
          <a:p>
            <a:pPr marL="0" lvl="0" indent="0" eaLnBrk="0" fontAlgn="base" hangingPunct="0">
              <a:lnSpc>
                <a:spcPct val="100000"/>
              </a:lnSpc>
              <a:spcBef>
                <a:spcPct val="0"/>
              </a:spcBef>
              <a:spcAft>
                <a:spcPct val="0"/>
              </a:spcAft>
              <a:buNone/>
            </a:pPr>
            <a:endParaRPr lang="en-US" altLang="en-US" sz="2700" dirty="0">
              <a:solidFill>
                <a:srgbClr val="F1F1F1"/>
              </a:solidFill>
            </a:endParaRPr>
          </a:p>
          <a:p>
            <a:pPr marL="0" lvl="0" indent="0" eaLnBrk="0" fontAlgn="base" hangingPunct="0">
              <a:lnSpc>
                <a:spcPct val="100000"/>
              </a:lnSpc>
              <a:spcBef>
                <a:spcPct val="0"/>
              </a:spcBef>
              <a:spcAft>
                <a:spcPct val="0"/>
              </a:spcAft>
              <a:buNone/>
            </a:pPr>
            <a:r>
              <a:rPr lang="en-US" altLang="en-US" sz="2700" dirty="0">
                <a:solidFill>
                  <a:srgbClr val="444444"/>
                </a:solidFill>
              </a:rPr>
              <a:t>&lt;</a:t>
            </a:r>
            <a:r>
              <a:rPr lang="en-US" altLang="en-US" sz="2700" b="1" dirty="0">
                <a:solidFill>
                  <a:srgbClr val="1D7230"/>
                </a:solidFill>
              </a:rPr>
              <a:t>meta</a:t>
            </a:r>
            <a:r>
              <a:rPr lang="en-US" altLang="en-US" sz="2700" dirty="0">
                <a:solidFill>
                  <a:srgbClr val="444444"/>
                </a:solidFill>
              </a:rPr>
              <a:t> </a:t>
            </a:r>
            <a:r>
              <a:rPr lang="en-US" altLang="en-US" sz="2700" dirty="0">
                <a:solidFill>
                  <a:srgbClr val="6F42C1"/>
                </a:solidFill>
              </a:rPr>
              <a:t>name</a:t>
            </a:r>
            <a:r>
              <a:rPr lang="en-US" altLang="en-US" sz="2700" dirty="0">
                <a:solidFill>
                  <a:srgbClr val="444444"/>
                </a:solidFill>
              </a:rPr>
              <a:t>=</a:t>
            </a:r>
            <a:r>
              <a:rPr lang="en-US" altLang="en-US" sz="2700" dirty="0">
                <a:solidFill>
                  <a:srgbClr val="880000"/>
                </a:solidFill>
              </a:rPr>
              <a:t>"</a:t>
            </a:r>
            <a:r>
              <a:rPr lang="en-US" altLang="en-US" sz="2700" dirty="0" err="1">
                <a:solidFill>
                  <a:srgbClr val="880000"/>
                </a:solidFill>
              </a:rPr>
              <a:t>DCTERMS.description.version</a:t>
            </a:r>
            <a:r>
              <a:rPr lang="en-US" altLang="en-US" sz="2700" dirty="0">
                <a:solidFill>
                  <a:srgbClr val="880000"/>
                </a:solidFill>
              </a:rPr>
              <a:t>"</a:t>
            </a:r>
            <a:r>
              <a:rPr lang="en-US" altLang="en-US" sz="2700" dirty="0">
                <a:solidFill>
                  <a:srgbClr val="444444"/>
                </a:solidFill>
              </a:rPr>
              <a:t> </a:t>
            </a:r>
            <a:r>
              <a:rPr lang="en-US" altLang="en-US" sz="2700" dirty="0">
                <a:solidFill>
                  <a:srgbClr val="6F42C1"/>
                </a:solidFill>
              </a:rPr>
              <a:t>content</a:t>
            </a:r>
            <a:r>
              <a:rPr lang="en-US" altLang="en-US" sz="2700" dirty="0">
                <a:solidFill>
                  <a:srgbClr val="444444"/>
                </a:solidFill>
              </a:rPr>
              <a:t>=</a:t>
            </a:r>
            <a:r>
              <a:rPr lang="en-US" altLang="en-US" sz="2700" dirty="0">
                <a:solidFill>
                  <a:srgbClr val="880000"/>
                </a:solidFill>
              </a:rPr>
              <a:t>“</a:t>
            </a:r>
            <a:r>
              <a:rPr lang="en-US" altLang="en-US" sz="2700" dirty="0">
                <a:solidFill>
                  <a:srgbClr val="880000"/>
                </a:solidFill>
                <a:highlight>
                  <a:srgbClr val="FFFF00"/>
                </a:highlight>
              </a:rPr>
              <a:t>CA ed.</a:t>
            </a:r>
            <a:r>
              <a:rPr lang="en-US" altLang="en-US" sz="2700" dirty="0">
                <a:solidFill>
                  <a:srgbClr val="880000"/>
                </a:solidFill>
              </a:rPr>
              <a:t>"</a:t>
            </a:r>
            <a:r>
              <a:rPr lang="en-US" altLang="en-US" sz="2700" dirty="0">
                <a:solidFill>
                  <a:srgbClr val="444444"/>
                </a:solidFill>
              </a:rPr>
              <a:t>/&gt;</a:t>
            </a:r>
            <a:r>
              <a:rPr lang="en-US" altLang="en-US" sz="2700" dirty="0">
                <a:solidFill>
                  <a:schemeClr val="tx1"/>
                </a:solidFill>
              </a:rPr>
              <a:t> </a:t>
            </a:r>
          </a:p>
          <a:p>
            <a:endParaRPr lang="en-US" dirty="0"/>
          </a:p>
        </p:txBody>
      </p:sp>
      <p:pic>
        <p:nvPicPr>
          <p:cNvPr id="11" name="Content Placeholder 10" descr="Title page for enVision Plus Mathematics textbook">
            <a:extLst>
              <a:ext uri="{FF2B5EF4-FFF2-40B4-BE49-F238E27FC236}">
                <a16:creationId xmlns:a16="http://schemas.microsoft.com/office/drawing/2014/main" id="{DE760AE3-5BA6-67B7-D981-ECEFFF102F94}"/>
              </a:ext>
            </a:extLst>
          </p:cNvPr>
          <p:cNvPicPr>
            <a:picLocks noGrp="1" noChangeAspect="1"/>
          </p:cNvPicPr>
          <p:nvPr>
            <p:ph sz="half" idx="2"/>
          </p:nvPr>
        </p:nvPicPr>
        <p:blipFill>
          <a:blip r:embed="rId2"/>
          <a:stretch>
            <a:fillRect/>
          </a:stretch>
        </p:blipFill>
        <p:spPr>
          <a:xfrm>
            <a:off x="6844724" y="904875"/>
            <a:ext cx="3772902" cy="5048250"/>
          </a:xfrm>
          <a:prstGeom prst="rect">
            <a:avLst/>
          </a:prstGeom>
        </p:spPr>
      </p:pic>
    </p:spTree>
    <p:extLst>
      <p:ext uri="{BB962C8B-B14F-4D97-AF65-F5344CB8AC3E}">
        <p14:creationId xmlns:p14="http://schemas.microsoft.com/office/powerpoint/2010/main" val="159992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noChangeArrowheads="1"/>
          </p:cNvSpPr>
          <p:nvPr>
            <p:ph type="title"/>
          </p:nvPr>
        </p:nvSpPr>
        <p:spPr>
          <a:xfrm>
            <a:off x="1981200" y="2057400"/>
            <a:ext cx="8229600" cy="1981200"/>
          </a:xfrm>
        </p:spPr>
        <p:txBody>
          <a:bodyPr/>
          <a:lstStyle/>
          <a:p>
            <a:pPr algn="ctr"/>
            <a:r>
              <a:rPr lang="en-US" altLang="en-US" dirty="0"/>
              <a:t>NIMAS Metadata: </a:t>
            </a:r>
            <a:br>
              <a:rPr lang="en-US" altLang="en-US" dirty="0"/>
            </a:br>
            <a:r>
              <a:rPr lang="en-US" altLang="en-US" dirty="0"/>
              <a:t>Final Reminders</a:t>
            </a:r>
          </a:p>
        </p:txBody>
      </p:sp>
    </p:spTree>
    <p:extLst>
      <p:ext uri="{BB962C8B-B14F-4D97-AF65-F5344CB8AC3E}">
        <p14:creationId xmlns:p14="http://schemas.microsoft.com/office/powerpoint/2010/main" val="24436201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05DD9-7098-8790-3FCD-500893ADD2DD}"/>
              </a:ext>
            </a:extLst>
          </p:cNvPr>
          <p:cNvSpPr>
            <a:spLocks noGrp="1"/>
          </p:cNvSpPr>
          <p:nvPr>
            <p:ph type="title"/>
          </p:nvPr>
        </p:nvSpPr>
        <p:spPr/>
        <p:txBody>
          <a:bodyPr/>
          <a:lstStyle/>
          <a:p>
            <a:r>
              <a:rPr lang="en-US" dirty="0"/>
              <a:t>&lt;</a:t>
            </a:r>
            <a:r>
              <a:rPr lang="en-US" dirty="0" err="1"/>
              <a:t>doctitle</a:t>
            </a:r>
            <a:r>
              <a:rPr lang="en-US" dirty="0"/>
              <a:t>&gt; and &lt;</a:t>
            </a:r>
            <a:r>
              <a:rPr lang="en-US" dirty="0" err="1"/>
              <a:t>docauthor</a:t>
            </a:r>
            <a:r>
              <a:rPr lang="en-US" dirty="0"/>
              <a:t>&gt;</a:t>
            </a:r>
          </a:p>
        </p:txBody>
      </p:sp>
      <p:sp>
        <p:nvSpPr>
          <p:cNvPr id="3" name="Content Placeholder 2">
            <a:extLst>
              <a:ext uri="{FF2B5EF4-FFF2-40B4-BE49-F238E27FC236}">
                <a16:creationId xmlns:a16="http://schemas.microsoft.com/office/drawing/2014/main" id="{FE1FC82A-3885-9ABE-4658-F64F4ACEE5B0}"/>
              </a:ext>
            </a:extLst>
          </p:cNvPr>
          <p:cNvSpPr>
            <a:spLocks noGrp="1"/>
          </p:cNvSpPr>
          <p:nvPr>
            <p:ph idx="1"/>
          </p:nvPr>
        </p:nvSpPr>
        <p:spPr/>
        <p:txBody>
          <a:bodyPr/>
          <a:lstStyle/>
          <a:p>
            <a:r>
              <a:rPr lang="en-US" dirty="0"/>
              <a:t>In addition to the OPF metadata, &lt;</a:t>
            </a:r>
            <a:r>
              <a:rPr lang="en-US" dirty="0" err="1"/>
              <a:t>doctitle</a:t>
            </a:r>
            <a:r>
              <a:rPr lang="en-US" dirty="0"/>
              <a:t>&gt; is required in the XML.</a:t>
            </a:r>
          </a:p>
          <a:p>
            <a:r>
              <a:rPr lang="en-US" dirty="0"/>
              <a:t>The &lt;</a:t>
            </a:r>
            <a:r>
              <a:rPr lang="en-US" dirty="0" err="1"/>
              <a:t>doctitle</a:t>
            </a:r>
            <a:r>
              <a:rPr lang="en-US" dirty="0"/>
              <a:t>&gt; should match the &lt;</a:t>
            </a:r>
            <a:r>
              <a:rPr lang="en-US" dirty="0" err="1"/>
              <a:t>dc:Title</a:t>
            </a:r>
            <a:r>
              <a:rPr lang="en-US" dirty="0"/>
              <a:t>&gt; metadata found in the OPF.</a:t>
            </a:r>
          </a:p>
          <a:p>
            <a:r>
              <a:rPr lang="en-US" dirty="0"/>
              <a:t>&lt;</a:t>
            </a:r>
            <a:r>
              <a:rPr lang="en-US" dirty="0" err="1"/>
              <a:t>docauthor</a:t>
            </a:r>
            <a:r>
              <a:rPr lang="en-US" dirty="0"/>
              <a:t>&gt; is not required in the NIMAS 1.1 specification but is strongly recommended.</a:t>
            </a:r>
          </a:p>
          <a:p>
            <a:r>
              <a:rPr lang="en-US" dirty="0"/>
              <a:t>&lt;</a:t>
            </a:r>
            <a:r>
              <a:rPr lang="en-US" dirty="0" err="1"/>
              <a:t>docauthor</a:t>
            </a:r>
            <a:r>
              <a:rPr lang="en-US" dirty="0"/>
              <a:t>&gt; should capture the first or primary author only – this element does not repeat.</a:t>
            </a:r>
          </a:p>
          <a:p>
            <a:r>
              <a:rPr lang="en-US" dirty="0"/>
              <a:t>If an edit is made to the title metadata in the NIMAC system, the change will automatically save to &lt;</a:t>
            </a:r>
            <a:r>
              <a:rPr lang="en-US" dirty="0" err="1"/>
              <a:t>doctitle</a:t>
            </a:r>
            <a:r>
              <a:rPr lang="en-US" dirty="0"/>
              <a:t>&gt; in the XML. </a:t>
            </a:r>
          </a:p>
          <a:p>
            <a:endParaRPr lang="en-US" dirty="0"/>
          </a:p>
        </p:txBody>
      </p:sp>
    </p:spTree>
    <p:extLst>
      <p:ext uri="{BB962C8B-B14F-4D97-AF65-F5344CB8AC3E}">
        <p14:creationId xmlns:p14="http://schemas.microsoft.com/office/powerpoint/2010/main" val="42444158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D89AD-388B-4CBC-B757-B6F603E3D8F4}"/>
              </a:ext>
            </a:extLst>
          </p:cNvPr>
          <p:cNvSpPr>
            <a:spLocks noGrp="1"/>
          </p:cNvSpPr>
          <p:nvPr>
            <p:ph type="title"/>
          </p:nvPr>
        </p:nvSpPr>
        <p:spPr/>
        <p:txBody>
          <a:bodyPr wrap="square" anchor="ctr">
            <a:normAutofit/>
          </a:bodyPr>
          <a:lstStyle/>
          <a:p>
            <a:r>
              <a:rPr lang="en-US" sz="4100" dirty="0"/>
              <a:t>Resources from the NIMAC!</a:t>
            </a:r>
          </a:p>
        </p:txBody>
      </p:sp>
      <p:sp>
        <p:nvSpPr>
          <p:cNvPr id="3" name="Content Placeholder 2">
            <a:extLst>
              <a:ext uri="{FF2B5EF4-FFF2-40B4-BE49-F238E27FC236}">
                <a16:creationId xmlns:a16="http://schemas.microsoft.com/office/drawing/2014/main" id="{2F6A642C-3B68-4438-B3ED-37D1D4EDDDDB}"/>
              </a:ext>
            </a:extLst>
          </p:cNvPr>
          <p:cNvSpPr>
            <a:spLocks noGrp="1"/>
          </p:cNvSpPr>
          <p:nvPr>
            <p:ph idx="1"/>
          </p:nvPr>
        </p:nvSpPr>
        <p:spPr/>
        <p:txBody>
          <a:bodyPr/>
          <a:lstStyle/>
          <a:p>
            <a:r>
              <a:rPr lang="en-US" sz="2800" dirty="0"/>
              <a:t>The NIMAC has archived videos and downloadable PowerPoint presentations on our website that you are welcome to access at any time.</a:t>
            </a:r>
          </a:p>
          <a:p>
            <a:endParaRPr lang="en-US" sz="1200" dirty="0"/>
          </a:p>
          <a:p>
            <a:r>
              <a:rPr lang="en-US" sz="2800" dirty="0"/>
              <a:t>Links to the resources referenced in this presentation can be found there, as well as additional downloadable resources! </a:t>
            </a:r>
          </a:p>
          <a:p>
            <a:endParaRPr lang="en-US" sz="1200" dirty="0"/>
          </a:p>
          <a:p>
            <a:r>
              <a:rPr lang="en-US" sz="2800" dirty="0"/>
              <a:t>We encourage you to visit the </a:t>
            </a:r>
            <a:r>
              <a:rPr lang="en-US" sz="2800" dirty="0">
                <a:hlinkClick r:id="rId2"/>
              </a:rPr>
              <a:t>Publishers &amp; Conversion Houses</a:t>
            </a:r>
            <a:r>
              <a:rPr lang="en-US" sz="2800" dirty="0"/>
              <a:t> page on our website.  </a:t>
            </a:r>
            <a:endParaRPr lang="en-US" dirty="0"/>
          </a:p>
          <a:p>
            <a:endParaRPr lang="en-US" dirty="0"/>
          </a:p>
          <a:p>
            <a:endParaRPr lang="en-US" dirty="0"/>
          </a:p>
        </p:txBody>
      </p:sp>
    </p:spTree>
    <p:extLst>
      <p:ext uri="{BB962C8B-B14F-4D97-AF65-F5344CB8AC3E}">
        <p14:creationId xmlns:p14="http://schemas.microsoft.com/office/powerpoint/2010/main" val="35695178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606BAD-37D3-4D0B-839D-9362EF01A5F8}"/>
              </a:ext>
            </a:extLst>
          </p:cNvPr>
          <p:cNvSpPr>
            <a:spLocks noGrp="1"/>
          </p:cNvSpPr>
          <p:nvPr>
            <p:ph type="title" idx="4294967295"/>
          </p:nvPr>
        </p:nvSpPr>
        <p:spPr>
          <a:xfrm>
            <a:off x="929147" y="204355"/>
            <a:ext cx="8229600" cy="1143000"/>
          </a:xfrm>
        </p:spPr>
        <p:txBody>
          <a:bodyPr>
            <a:normAutofit/>
          </a:bodyPr>
          <a:lstStyle/>
          <a:p>
            <a:r>
              <a:rPr lang="en-US" dirty="0">
                <a:hlinkClick r:id="rId3"/>
              </a:rPr>
              <a:t>NIMAC Informational Website</a:t>
            </a:r>
            <a:endParaRPr lang="en-US" dirty="0"/>
          </a:p>
        </p:txBody>
      </p:sp>
      <p:pic>
        <p:nvPicPr>
          <p:cNvPr id="2" name="Picture 1" descr="Screen capture of the NIMAC informational website homepage">
            <a:extLst>
              <a:ext uri="{FF2B5EF4-FFF2-40B4-BE49-F238E27FC236}">
                <a16:creationId xmlns:a16="http://schemas.microsoft.com/office/drawing/2014/main" id="{1B96F091-AFBD-A22A-4839-51B257F7B51D}"/>
              </a:ext>
            </a:extLst>
          </p:cNvPr>
          <p:cNvPicPr>
            <a:picLocks noChangeAspect="1"/>
          </p:cNvPicPr>
          <p:nvPr/>
        </p:nvPicPr>
        <p:blipFill>
          <a:blip r:embed="rId4"/>
          <a:stretch>
            <a:fillRect/>
          </a:stretch>
        </p:blipFill>
        <p:spPr>
          <a:xfrm>
            <a:off x="1157747" y="1347355"/>
            <a:ext cx="7772400" cy="5033352"/>
          </a:xfrm>
          <a:prstGeom prst="rect">
            <a:avLst/>
          </a:prstGeom>
          <a:solidFill>
            <a:schemeClr val="bg1"/>
          </a:solidFill>
          <a:ln w="19050" cap="sq">
            <a:solidFill>
              <a:schemeClr val="tx1"/>
            </a:solidFill>
            <a:miter lim="800000"/>
          </a:ln>
        </p:spPr>
      </p:pic>
      <p:pic>
        <p:nvPicPr>
          <p:cNvPr id="4" name="Picture 3" descr="QR code to go to the NIMAC informational website homepage">
            <a:extLst>
              <a:ext uri="{FF2B5EF4-FFF2-40B4-BE49-F238E27FC236}">
                <a16:creationId xmlns:a16="http://schemas.microsoft.com/office/drawing/2014/main" id="{C54F4F58-C8E6-C37E-A949-821792C6B348}"/>
              </a:ext>
            </a:extLst>
          </p:cNvPr>
          <p:cNvPicPr>
            <a:picLocks noChangeAspect="1"/>
          </p:cNvPicPr>
          <p:nvPr/>
        </p:nvPicPr>
        <p:blipFill>
          <a:blip r:embed="rId5"/>
          <a:stretch>
            <a:fillRect/>
          </a:stretch>
        </p:blipFill>
        <p:spPr>
          <a:xfrm>
            <a:off x="9793748" y="4366573"/>
            <a:ext cx="2076519" cy="2014134"/>
          </a:xfrm>
          <a:prstGeom prst="rect">
            <a:avLst/>
          </a:prstGeom>
          <a:solidFill>
            <a:schemeClr val="bg1"/>
          </a:solidFill>
          <a:ln w="19050">
            <a:solidFill>
              <a:schemeClr val="tx1"/>
            </a:solidFill>
          </a:ln>
        </p:spPr>
      </p:pic>
      <p:sp>
        <p:nvSpPr>
          <p:cNvPr id="3" name="Oval 2">
            <a:extLst>
              <a:ext uri="{FF2B5EF4-FFF2-40B4-BE49-F238E27FC236}">
                <a16:creationId xmlns:a16="http://schemas.microsoft.com/office/drawing/2014/main" id="{78C711C0-6FB5-2AC1-35FC-C539DE8F2CCB}"/>
              </a:ext>
              <a:ext uri="{C183D7F6-B498-43B3-948B-1728B52AA6E4}">
                <adec:decorative xmlns:adec="http://schemas.microsoft.com/office/drawing/2017/decorative" val="1"/>
              </a:ext>
            </a:extLst>
          </p:cNvPr>
          <p:cNvSpPr/>
          <p:nvPr/>
        </p:nvSpPr>
        <p:spPr>
          <a:xfrm>
            <a:off x="3972232" y="5373640"/>
            <a:ext cx="1877962" cy="117707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9AE2B-E227-0A27-E47D-6DD02255B48C}"/>
            </a:ext>
          </a:extLst>
        </p:cNvPr>
        <p:cNvGrpSpPr/>
        <p:nvPr/>
      </p:nvGrpSpPr>
      <p:grpSpPr>
        <a:xfrm>
          <a:off x="0" y="0"/>
          <a:ext cx="0" cy="0"/>
          <a:chOff x="0" y="0"/>
          <a:chExt cx="0" cy="0"/>
        </a:xfrm>
      </p:grpSpPr>
      <p:sp>
        <p:nvSpPr>
          <p:cNvPr id="6146" name="Title 1">
            <a:extLst>
              <a:ext uri="{FF2B5EF4-FFF2-40B4-BE49-F238E27FC236}">
                <a16:creationId xmlns:a16="http://schemas.microsoft.com/office/drawing/2014/main" id="{1F20B8F7-3BFB-3342-15BB-122EEFA5AB11}"/>
              </a:ext>
            </a:extLst>
          </p:cNvPr>
          <p:cNvSpPr>
            <a:spLocks noGrp="1" noChangeArrowheads="1"/>
          </p:cNvSpPr>
          <p:nvPr>
            <p:ph type="title"/>
          </p:nvPr>
        </p:nvSpPr>
        <p:spPr>
          <a:xfrm>
            <a:off x="639098" y="90283"/>
            <a:ext cx="10515600" cy="1325563"/>
          </a:xfrm>
        </p:spPr>
        <p:txBody>
          <a:bodyPr/>
          <a:lstStyle/>
          <a:p>
            <a:r>
              <a:rPr lang="en-US" altLang="en-US" dirty="0"/>
              <a:t>Coming up!</a:t>
            </a:r>
          </a:p>
        </p:txBody>
      </p:sp>
      <p:sp>
        <p:nvSpPr>
          <p:cNvPr id="3" name="Content Placeholder 2">
            <a:extLst>
              <a:ext uri="{FF2B5EF4-FFF2-40B4-BE49-F238E27FC236}">
                <a16:creationId xmlns:a16="http://schemas.microsoft.com/office/drawing/2014/main" id="{A7AEB438-F8F2-7FCA-2C67-9DFA1627BED4}"/>
              </a:ext>
            </a:extLst>
          </p:cNvPr>
          <p:cNvSpPr>
            <a:spLocks noGrp="1"/>
          </p:cNvSpPr>
          <p:nvPr>
            <p:ph idx="1"/>
          </p:nvPr>
        </p:nvSpPr>
        <p:spPr>
          <a:xfrm>
            <a:off x="560438" y="1612490"/>
            <a:ext cx="11071123" cy="4827639"/>
          </a:xfrm>
        </p:spPr>
        <p:txBody>
          <a:bodyPr/>
          <a:lstStyle/>
          <a:p>
            <a:pPr>
              <a:defRPr/>
            </a:pPr>
            <a:r>
              <a:rPr lang="en-US" sz="3200" b="1" dirty="0">
                <a:solidFill>
                  <a:srgbClr val="C00000"/>
                </a:solidFill>
              </a:rPr>
              <a:t>How to Assist Your Customers Looking for Accessible Formats (Webinar 4) </a:t>
            </a:r>
          </a:p>
          <a:p>
            <a:pPr lvl="1">
              <a:defRPr/>
            </a:pPr>
            <a:r>
              <a:rPr lang="en-US" sz="2800" dirty="0"/>
              <a:t>For guidance on how to assist customers in locating accessible formats, please join us:</a:t>
            </a:r>
          </a:p>
          <a:p>
            <a:pPr lvl="2">
              <a:defRPr/>
            </a:pPr>
            <a:r>
              <a:rPr lang="en-US" sz="2400" b="1" dirty="0"/>
              <a:t>Wednesday, August 12, at 2pm ET</a:t>
            </a:r>
            <a:endParaRPr lang="en-US" sz="2400" dirty="0"/>
          </a:p>
          <a:p>
            <a:pPr marL="0" indent="0">
              <a:buNone/>
              <a:defRPr/>
            </a:pPr>
            <a:endParaRPr lang="en-US" sz="2800" dirty="0"/>
          </a:p>
        </p:txBody>
      </p:sp>
    </p:spTree>
    <p:extLst>
      <p:ext uri="{BB962C8B-B14F-4D97-AF65-F5344CB8AC3E}">
        <p14:creationId xmlns:p14="http://schemas.microsoft.com/office/powerpoint/2010/main" val="5450769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A4DE02-343B-567C-CB82-602F80C12EBD}"/>
              </a:ext>
            </a:extLst>
          </p:cNvPr>
          <p:cNvSpPr txBox="1">
            <a:spLocks noGrp="1"/>
          </p:cNvSpPr>
          <p:nvPr>
            <p:ph type="title" idx="4294967295"/>
          </p:nvPr>
        </p:nvSpPr>
        <p:spPr>
          <a:xfrm>
            <a:off x="687382" y="305068"/>
            <a:ext cx="6637865"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9E0000"/>
                </a:solidFill>
                <a:effectLst/>
                <a:uLnTx/>
                <a:uFillTx/>
                <a:latin typeface="+mn-lt"/>
                <a:ea typeface="+mn-ea"/>
                <a:cs typeface="+mn-cs"/>
              </a:rPr>
              <a:t>Questions?</a:t>
            </a:r>
          </a:p>
        </p:txBody>
      </p:sp>
      <p:sp>
        <p:nvSpPr>
          <p:cNvPr id="3" name="TextBox 2">
            <a:extLst>
              <a:ext uri="{FF2B5EF4-FFF2-40B4-BE49-F238E27FC236}">
                <a16:creationId xmlns:a16="http://schemas.microsoft.com/office/drawing/2014/main" id="{6C64A8CC-17B5-972E-CAFF-45ED735E2D5C}"/>
              </a:ext>
            </a:extLst>
          </p:cNvPr>
          <p:cNvSpPr txBox="1"/>
          <p:nvPr/>
        </p:nvSpPr>
        <p:spPr>
          <a:xfrm>
            <a:off x="687382" y="1443841"/>
            <a:ext cx="11023600" cy="4339650"/>
          </a:xfrm>
          <a:prstGeom prst="rect">
            <a:avLst/>
          </a:prstGeom>
          <a:noFill/>
        </p:spPr>
        <p:txBody>
          <a:bodyPr wrap="square">
            <a:spAutoFit/>
          </a:bodyPr>
          <a:lstStyle/>
          <a:p>
            <a:r>
              <a:rPr lang="en-US" altLang="en-US" sz="3200" dirty="0">
                <a:solidFill>
                  <a:srgbClr val="161893"/>
                </a:solidFill>
              </a:rPr>
              <a:t>Don’t hesitate to get in touch with us for assistance: </a:t>
            </a:r>
          </a:p>
          <a:p>
            <a:endParaRPr lang="en-US" altLang="en-US" dirty="0"/>
          </a:p>
          <a:p>
            <a:endParaRPr lang="en-US" altLang="en-US" dirty="0"/>
          </a:p>
          <a:p>
            <a:pPr algn="ctr">
              <a:buFontTx/>
              <a:buNone/>
            </a:pPr>
            <a:r>
              <a:rPr lang="en-US" altLang="en-US" sz="3200" dirty="0">
                <a:solidFill>
                  <a:srgbClr val="9E0000"/>
                </a:solidFill>
                <a:hlinkClick r:id="rId2"/>
              </a:rPr>
              <a:t>nimac@aph.org</a:t>
            </a:r>
            <a:endParaRPr lang="en-US" altLang="en-US" sz="3200" dirty="0">
              <a:solidFill>
                <a:srgbClr val="9E0000"/>
              </a:solidFill>
            </a:endParaRPr>
          </a:p>
          <a:p>
            <a:pPr algn="ctr">
              <a:buFontTx/>
              <a:buNone/>
            </a:pPr>
            <a:r>
              <a:rPr lang="en-US" altLang="en-US" sz="3200" dirty="0">
                <a:solidFill>
                  <a:srgbClr val="161893"/>
                </a:solidFill>
              </a:rPr>
              <a:t>877-526-4622</a:t>
            </a:r>
          </a:p>
          <a:p>
            <a:pPr>
              <a:buFontTx/>
              <a:buNone/>
            </a:pPr>
            <a:r>
              <a:rPr lang="en-US" altLang="en-US" sz="1800" dirty="0">
                <a:solidFill>
                  <a:srgbClr val="000099"/>
                </a:solidFill>
              </a:rPr>
              <a:t>	</a:t>
            </a:r>
          </a:p>
          <a:p>
            <a:pPr>
              <a:buFontTx/>
              <a:buNone/>
            </a:pPr>
            <a:endParaRPr lang="en-US" altLang="en-US" sz="1800" dirty="0">
              <a:solidFill>
                <a:srgbClr val="000099"/>
              </a:solidFill>
            </a:endParaRPr>
          </a:p>
          <a:p>
            <a:pPr>
              <a:buFontTx/>
              <a:buNone/>
            </a:pPr>
            <a:endParaRPr lang="en-US" altLang="en-US" sz="1800" dirty="0">
              <a:solidFill>
                <a:srgbClr val="000099"/>
              </a:solidFill>
            </a:endParaRPr>
          </a:p>
          <a:p>
            <a:pPr>
              <a:buFontTx/>
              <a:buNone/>
            </a:pPr>
            <a:endParaRPr lang="en-US" altLang="en-US" sz="1800" dirty="0">
              <a:solidFill>
                <a:srgbClr val="000099"/>
              </a:solidFill>
            </a:endParaRPr>
          </a:p>
          <a:p>
            <a:pPr>
              <a:buFontTx/>
              <a:buNone/>
            </a:pPr>
            <a:r>
              <a:rPr lang="en-US" altLang="en-US" sz="1800" dirty="0">
                <a:solidFill>
                  <a:srgbClr val="000099"/>
                </a:solidFill>
              </a:rPr>
              <a:t>The contents of this resource was developed under a grant from the US Department of Education, #H327E210001. However, these contents do not necessarily represent the policy of the US Department of Education, and the reader should not assume endorsement by the Federal Government. Project Officer: Rebecca Sheffield.</a:t>
            </a:r>
            <a:endParaRPr lang="en-US" altLang="en-US" sz="3600" b="1" dirty="0">
              <a:solidFill>
                <a:srgbClr val="000099"/>
              </a:solidFill>
            </a:endParaRPr>
          </a:p>
        </p:txBody>
      </p:sp>
      <p:pic>
        <p:nvPicPr>
          <p:cNvPr id="7" name="Picture 6">
            <a:extLst>
              <a:ext uri="{FF2B5EF4-FFF2-40B4-BE49-F238E27FC236}">
                <a16:creationId xmlns:a16="http://schemas.microsoft.com/office/drawing/2014/main" id="{F5BDBDED-8449-9628-3009-667761DD934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597" y="5783491"/>
            <a:ext cx="1413736" cy="835223"/>
          </a:xfrm>
          <a:prstGeom prst="rect">
            <a:avLst/>
          </a:prstGeom>
        </p:spPr>
      </p:pic>
      <p:pic>
        <p:nvPicPr>
          <p:cNvPr id="2" name="Picture 1">
            <a:extLst>
              <a:ext uri="{FF2B5EF4-FFF2-40B4-BE49-F238E27FC236}">
                <a16:creationId xmlns:a16="http://schemas.microsoft.com/office/drawing/2014/main" id="{9F82A35D-2A07-F0DC-BE99-5C6D2C168B0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104582" y="6205562"/>
            <a:ext cx="2004291" cy="574625"/>
          </a:xfrm>
          <a:prstGeom prst="rect">
            <a:avLst/>
          </a:prstGeom>
        </p:spPr>
      </p:pic>
    </p:spTree>
    <p:extLst>
      <p:ext uri="{BB962C8B-B14F-4D97-AF65-F5344CB8AC3E}">
        <p14:creationId xmlns:p14="http://schemas.microsoft.com/office/powerpoint/2010/main" val="10987945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89135-96C9-1A95-A9F0-2973DA7E4773}"/>
              </a:ext>
            </a:extLst>
          </p:cNvPr>
          <p:cNvSpPr>
            <a:spLocks noGrp="1"/>
          </p:cNvSpPr>
          <p:nvPr>
            <p:ph type="title"/>
          </p:nvPr>
        </p:nvSpPr>
        <p:spPr/>
        <p:txBody>
          <a:bodyPr/>
          <a:lstStyle/>
          <a:p>
            <a:r>
              <a:rPr lang="en-US" dirty="0"/>
              <a:t>Exit Survey</a:t>
            </a:r>
          </a:p>
        </p:txBody>
      </p:sp>
      <p:pic>
        <p:nvPicPr>
          <p:cNvPr id="5" name="Content Placeholder 4" descr="Exit survey QR code">
            <a:extLst>
              <a:ext uri="{FF2B5EF4-FFF2-40B4-BE49-F238E27FC236}">
                <a16:creationId xmlns:a16="http://schemas.microsoft.com/office/drawing/2014/main" id="{01412F67-677C-F4D7-3251-8CBE53EAB0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2365" y="1755365"/>
            <a:ext cx="3347269" cy="3347269"/>
          </a:xfrm>
          <a:prstGeom prst="rect">
            <a:avLst/>
          </a:prstGeom>
        </p:spPr>
      </p:pic>
    </p:spTree>
    <p:extLst>
      <p:ext uri="{BB962C8B-B14F-4D97-AF65-F5344CB8AC3E}">
        <p14:creationId xmlns:p14="http://schemas.microsoft.com/office/powerpoint/2010/main" val="1041591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noChangeArrowheads="1"/>
          </p:cNvSpPr>
          <p:nvPr>
            <p:ph type="title"/>
          </p:nvPr>
        </p:nvSpPr>
        <p:spPr/>
        <p:txBody>
          <a:bodyPr/>
          <a:lstStyle/>
          <a:p>
            <a:r>
              <a:rPr lang="en-US" altLang="en-US" sz="4000" dirty="0"/>
              <a:t>NIMAC Metadata Guidelines</a:t>
            </a:r>
          </a:p>
        </p:txBody>
      </p:sp>
      <p:sp>
        <p:nvSpPr>
          <p:cNvPr id="9219" name="Content Placeholder 2"/>
          <p:cNvSpPr>
            <a:spLocks noGrp="1" noChangeArrowheads="1"/>
          </p:cNvSpPr>
          <p:nvPr>
            <p:ph idx="1"/>
          </p:nvPr>
        </p:nvSpPr>
        <p:spPr>
          <a:xfrm>
            <a:off x="914400" y="1417639"/>
            <a:ext cx="10210800" cy="4708525"/>
          </a:xfrm>
        </p:spPr>
        <p:txBody>
          <a:bodyPr/>
          <a:lstStyle/>
          <a:p>
            <a:r>
              <a:rPr lang="en-US" altLang="en-US" sz="2800" dirty="0"/>
              <a:t>These guidelines were developed by the NIMAC, based on the requirements of the NIMAS technical specification and best practices for materials </a:t>
            </a:r>
            <a:r>
              <a:rPr lang="en-US" altLang="en-US" dirty="0"/>
              <a:t>cataloging and </a:t>
            </a:r>
            <a:r>
              <a:rPr lang="en-US" altLang="en-US" sz="2800" dirty="0"/>
              <a:t>discoverability.</a:t>
            </a:r>
          </a:p>
          <a:p>
            <a:r>
              <a:rPr lang="en-US" altLang="en-US" dirty="0"/>
              <a:t>The </a:t>
            </a:r>
            <a:r>
              <a:rPr lang="en-US" altLang="en-US" dirty="0">
                <a:hlinkClick r:id="rId2"/>
              </a:rPr>
              <a:t>Guidelines document</a:t>
            </a:r>
            <a:r>
              <a:rPr lang="en-US" altLang="en-US" dirty="0"/>
              <a:t> begins with a metadata overview, including a sample OPF, followed by detailed entries with examples for each metadata field.</a:t>
            </a:r>
          </a:p>
          <a:p>
            <a:r>
              <a:rPr lang="en-US" altLang="en-US" dirty="0"/>
              <a:t>The guidelines also include the complete NIMAC Subject list.</a:t>
            </a:r>
          </a:p>
          <a:p>
            <a:r>
              <a:rPr lang="en-US" altLang="en-US" dirty="0"/>
              <a:t>In addition to being available as a downloadable resource, the </a:t>
            </a:r>
            <a:r>
              <a:rPr lang="en-US" altLang="en-US" dirty="0">
                <a:hlinkClick r:id="rId3"/>
              </a:rPr>
              <a:t>Guidelines</a:t>
            </a:r>
            <a:r>
              <a:rPr lang="en-US" altLang="en-US" dirty="0"/>
              <a:t> can also be accessed directly on the NIMAC website. </a:t>
            </a:r>
          </a:p>
        </p:txBody>
      </p:sp>
    </p:spTree>
    <p:extLst>
      <p:ext uri="{BB962C8B-B14F-4D97-AF65-F5344CB8AC3E}">
        <p14:creationId xmlns:p14="http://schemas.microsoft.com/office/powerpoint/2010/main" val="189667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74468-340D-C267-C94B-049143D1C62C}"/>
              </a:ext>
            </a:extLst>
          </p:cNvPr>
          <p:cNvSpPr>
            <a:spLocks noGrp="1"/>
          </p:cNvSpPr>
          <p:nvPr>
            <p:ph type="title"/>
          </p:nvPr>
        </p:nvSpPr>
        <p:spPr>
          <a:xfrm>
            <a:off x="1981200" y="2362200"/>
            <a:ext cx="8229600" cy="1143000"/>
          </a:xfrm>
        </p:spPr>
        <p:txBody>
          <a:bodyPr>
            <a:noAutofit/>
          </a:bodyPr>
          <a:lstStyle/>
          <a:p>
            <a:pPr algn="ctr"/>
            <a:r>
              <a:rPr lang="en-US" dirty="0"/>
              <a:t>NIMAS Metadata: </a:t>
            </a:r>
            <a:br>
              <a:rPr lang="en-US" dirty="0"/>
            </a:br>
            <a:r>
              <a:rPr lang="en-US" dirty="0"/>
              <a:t>OPF and PDF</a:t>
            </a:r>
          </a:p>
        </p:txBody>
      </p:sp>
    </p:spTree>
    <p:extLst>
      <p:ext uri="{BB962C8B-B14F-4D97-AF65-F5344CB8AC3E}">
        <p14:creationId xmlns:p14="http://schemas.microsoft.com/office/powerpoint/2010/main" val="938200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noChangeArrowheads="1"/>
          </p:cNvSpPr>
          <p:nvPr>
            <p:ph type="title"/>
          </p:nvPr>
        </p:nvSpPr>
        <p:spPr>
          <a:xfrm>
            <a:off x="838200" y="92076"/>
            <a:ext cx="10515600" cy="1325563"/>
          </a:xfrm>
        </p:spPr>
        <p:txBody>
          <a:bodyPr/>
          <a:lstStyle/>
          <a:p>
            <a:r>
              <a:rPr lang="en-US" altLang="en-US" sz="4000" dirty="0"/>
              <a:t>The PDF</a:t>
            </a:r>
          </a:p>
        </p:txBody>
      </p:sp>
      <p:sp>
        <p:nvSpPr>
          <p:cNvPr id="11267" name="Content Placeholder 2"/>
          <p:cNvSpPr>
            <a:spLocks noGrp="1" noChangeArrowheads="1"/>
          </p:cNvSpPr>
          <p:nvPr>
            <p:ph idx="1"/>
          </p:nvPr>
        </p:nvSpPr>
        <p:spPr>
          <a:xfrm>
            <a:off x="838200" y="1209369"/>
            <a:ext cx="10515600" cy="4916796"/>
          </a:xfrm>
        </p:spPr>
        <p:txBody>
          <a:bodyPr>
            <a:normAutofit fontScale="92500" lnSpcReduction="20000"/>
          </a:bodyPr>
          <a:lstStyle/>
          <a:p>
            <a:r>
              <a:rPr lang="en-US" altLang="en-US" sz="2800" dirty="0"/>
              <a:t>The PDF included in the NIMAS file set is for file review and cataloging purposes only.</a:t>
            </a:r>
          </a:p>
          <a:p>
            <a:r>
              <a:rPr lang="en-US" altLang="en-US" sz="2800" dirty="0"/>
              <a:t>The PDF </a:t>
            </a:r>
            <a:r>
              <a:rPr lang="en-US" altLang="en-US" sz="2800" b="1" dirty="0"/>
              <a:t>always</a:t>
            </a:r>
            <a:r>
              <a:rPr lang="en-US" altLang="en-US" sz="2800" dirty="0"/>
              <a:t> includes the </a:t>
            </a:r>
            <a:r>
              <a:rPr lang="en-US" altLang="en-US" sz="2800" b="1" dirty="0"/>
              <a:t>title page</a:t>
            </a:r>
            <a:r>
              <a:rPr lang="en-US" altLang="en-US" sz="2800" dirty="0"/>
              <a:t> and </a:t>
            </a:r>
            <a:r>
              <a:rPr lang="en-US" altLang="en-US" sz="2800" b="1" dirty="0"/>
              <a:t>copyright page </a:t>
            </a:r>
            <a:r>
              <a:rPr lang="en-US" altLang="en-US" sz="2800" dirty="0"/>
              <a:t>– and should also include </a:t>
            </a:r>
            <a:r>
              <a:rPr lang="en-US" altLang="en-US" sz="2800" b="1" dirty="0"/>
              <a:t>the covers</a:t>
            </a:r>
            <a:r>
              <a:rPr lang="en-US" altLang="en-US" sz="2800" dirty="0"/>
              <a:t>, when needed. </a:t>
            </a:r>
          </a:p>
          <a:p>
            <a:r>
              <a:rPr lang="en-US" altLang="en-US" sz="2800" dirty="0"/>
              <a:t>Information that must be present in the NIMAS PDF includes:</a:t>
            </a:r>
          </a:p>
          <a:p>
            <a:pPr lvl="1"/>
            <a:r>
              <a:rPr lang="en-US" altLang="en-US" sz="2400" dirty="0"/>
              <a:t>complete title </a:t>
            </a:r>
          </a:p>
          <a:p>
            <a:pPr lvl="1"/>
            <a:r>
              <a:rPr lang="en-US" altLang="en-US" sz="2400" dirty="0"/>
              <a:t>ISBN(s)</a:t>
            </a:r>
          </a:p>
          <a:p>
            <a:pPr lvl="1"/>
            <a:r>
              <a:rPr lang="en-US" altLang="en-US" sz="2400" dirty="0"/>
              <a:t>publisher imprint</a:t>
            </a:r>
          </a:p>
          <a:p>
            <a:pPr lvl="1"/>
            <a:r>
              <a:rPr lang="en-US" altLang="en-US" sz="2400" dirty="0"/>
              <a:t>copyright statement</a:t>
            </a:r>
          </a:p>
          <a:p>
            <a:r>
              <a:rPr lang="en-US" altLang="en-US" dirty="0">
                <a:highlight>
                  <a:srgbClr val="FFFF00"/>
                </a:highlight>
              </a:rPr>
              <a:t>The PDF is considered to be the authoritative source for the bibliographic metadata supplied with a NIMAS file.</a:t>
            </a:r>
          </a:p>
          <a:p>
            <a:r>
              <a:rPr lang="en-US" altLang="en-US" dirty="0"/>
              <a:t>If you are submitting NIMAS for digital material that does not have title or copyright pages, you will need to create a PDF for the NIMAS file set. Please refer to this </a:t>
            </a:r>
            <a:r>
              <a:rPr lang="en-US" altLang="en-US" dirty="0">
                <a:hlinkClick r:id="rId2"/>
              </a:rPr>
              <a:t>Guidance Document</a:t>
            </a:r>
            <a:r>
              <a:rPr lang="en-US" altLang="en-US" dirty="0"/>
              <a:t> for more information.</a:t>
            </a:r>
          </a:p>
          <a:p>
            <a:endParaRPr lang="en-US" altLang="en-US" dirty="0"/>
          </a:p>
        </p:txBody>
      </p:sp>
    </p:spTree>
    <p:extLst>
      <p:ext uri="{BB962C8B-B14F-4D97-AF65-F5344CB8AC3E}">
        <p14:creationId xmlns:p14="http://schemas.microsoft.com/office/powerpoint/2010/main" val="2713477249"/>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0000"/>
      </a:hlink>
      <a:folHlink>
        <a:srgbClr val="7030A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19437</TotalTime>
  <Words>4901</Words>
  <Application>Microsoft Office PowerPoint</Application>
  <PresentationFormat>Widescreen</PresentationFormat>
  <Paragraphs>493</Paragraphs>
  <Slides>67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67</vt:i4>
      </vt:variant>
    </vt:vector>
  </HeadingPairs>
  <TitlesOfParts>
    <vt:vector size="74" baseType="lpstr">
      <vt:lpstr>Aptos</vt:lpstr>
      <vt:lpstr>Aptos Display</vt:lpstr>
      <vt:lpstr>Arial</vt:lpstr>
      <vt:lpstr>inherit</vt:lpstr>
      <vt:lpstr>Segoe UI</vt:lpstr>
      <vt:lpstr>ui-monospace</vt:lpstr>
      <vt:lpstr>Office Theme</vt:lpstr>
      <vt:lpstr>NIMAS File Creation: Metadata Best Practices</vt:lpstr>
      <vt:lpstr>Today’s Presentation</vt:lpstr>
      <vt:lpstr>Learning Objectives</vt:lpstr>
      <vt:lpstr>Mark your calendar!</vt:lpstr>
      <vt:lpstr>Preparing NIMAS Files:  Key Resources</vt:lpstr>
      <vt:lpstr>Resources for Producing NIMAS</vt:lpstr>
      <vt:lpstr>NIMAC Metadata Guidelines</vt:lpstr>
      <vt:lpstr>NIMAS Metadata:  OPF and PDF</vt:lpstr>
      <vt:lpstr>The PDF</vt:lpstr>
      <vt:lpstr>The OPF File</vt:lpstr>
      <vt:lpstr>Required Metadata - Supplied by Publisher</vt:lpstr>
      <vt:lpstr>Required Metadata – Default or Supplied by Vendor</vt:lpstr>
      <vt:lpstr>Optional Metadata</vt:lpstr>
      <vt:lpstr> Supplying NIMAS Metadata</vt:lpstr>
      <vt:lpstr>NIMAC Search</vt:lpstr>
      <vt:lpstr>OPF Metadata and File Submission</vt:lpstr>
      <vt:lpstr>NIMAC Metadata Review </vt:lpstr>
      <vt:lpstr>Metadata Corrections </vt:lpstr>
      <vt:lpstr>Metadata Queries</vt:lpstr>
      <vt:lpstr>Excel to OPF Tool</vt:lpstr>
      <vt:lpstr>Using the Excel to OPF Tool</vt:lpstr>
      <vt:lpstr>Completing the OPF </vt:lpstr>
      <vt:lpstr>Metadata Best Practices</vt:lpstr>
      <vt:lpstr>Content Type</vt:lpstr>
      <vt:lpstr>Copyright Date</vt:lpstr>
      <vt:lpstr>Creator</vt:lpstr>
      <vt:lpstr>Creator Examples</vt:lpstr>
      <vt:lpstr>Format</vt:lpstr>
      <vt:lpstr>Grade Level</vt:lpstr>
      <vt:lpstr>Identifier</vt:lpstr>
      <vt:lpstr>Language</vt:lpstr>
      <vt:lpstr>Language Examples</vt:lpstr>
      <vt:lpstr>MathML</vt:lpstr>
      <vt:lpstr>NIMAS File Creation Date</vt:lpstr>
      <vt:lpstr>Numerical Edition</vt:lpstr>
      <vt:lpstr>Numerical Edition Examples</vt:lpstr>
      <vt:lpstr>Publisher</vt:lpstr>
      <vt:lpstr>Publisher Examples</vt:lpstr>
      <vt:lpstr>Publisher Notes - Optional</vt:lpstr>
      <vt:lpstr>Publisher Notes - Required</vt:lpstr>
      <vt:lpstr>Publisher Notes – Required – Partial File Sets</vt:lpstr>
      <vt:lpstr>Publisher Notes - Examples</vt:lpstr>
      <vt:lpstr>Rights</vt:lpstr>
      <vt:lpstr>Series</vt:lpstr>
      <vt:lpstr>Source Book ISBN(s)</vt:lpstr>
      <vt:lpstr>ISBNs for Identical Content </vt:lpstr>
      <vt:lpstr>Source Book Pagination</vt:lpstr>
      <vt:lpstr>State/National Edition</vt:lpstr>
      <vt:lpstr>State/National Edition - Examples</vt:lpstr>
      <vt:lpstr>Subject</vt:lpstr>
      <vt:lpstr>Subject - Examples</vt:lpstr>
      <vt:lpstr>Text Publication Year</vt:lpstr>
      <vt:lpstr>Title </vt:lpstr>
      <vt:lpstr>Providing the Complete Title</vt:lpstr>
      <vt:lpstr>Title &amp; Grade </vt:lpstr>
      <vt:lpstr>Title Capitalization</vt:lpstr>
      <vt:lpstr>Title Capitalization - Spanish</vt:lpstr>
      <vt:lpstr>Title and Numerical Edition</vt:lpstr>
      <vt:lpstr>Title and State Edition</vt:lpstr>
      <vt:lpstr>Title – State in Title </vt:lpstr>
      <vt:lpstr>NIMAS Metadata:  Final Reminders</vt:lpstr>
      <vt:lpstr>&lt;doctitle&gt; and &lt;docauthor&gt;</vt:lpstr>
      <vt:lpstr>Resources from the NIMAC!</vt:lpstr>
      <vt:lpstr>NIMAC Informational Website</vt:lpstr>
      <vt:lpstr>Coming up!</vt:lpstr>
      <vt:lpstr>Questions?</vt:lpstr>
      <vt:lpstr>Exit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Alexa Miller</dc:creator>
  <cp:lastModifiedBy>Liz Schaller</cp:lastModifiedBy>
  <cp:revision>193</cp:revision>
  <dcterms:created xsi:type="dcterms:W3CDTF">2025-04-30T16:39:53Z</dcterms:created>
  <dcterms:modified xsi:type="dcterms:W3CDTF">2026-08-10T21:01:17Z</dcterms:modified>
</cp:coreProperties>
</file>