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657" r:id="rId3"/>
    <p:sldId id="739" r:id="rId4"/>
    <p:sldId id="646" r:id="rId5"/>
    <p:sldId id="638" r:id="rId6"/>
    <p:sldId id="756" r:id="rId7"/>
    <p:sldId id="777" r:id="rId8"/>
    <p:sldId id="605" r:id="rId9"/>
    <p:sldId id="566" r:id="rId10"/>
    <p:sldId id="632" r:id="rId11"/>
    <p:sldId id="634" r:id="rId12"/>
    <p:sldId id="776" r:id="rId13"/>
    <p:sldId id="745" r:id="rId14"/>
    <p:sldId id="747" r:id="rId15"/>
    <p:sldId id="748" r:id="rId16"/>
    <p:sldId id="752" r:id="rId17"/>
    <p:sldId id="740" r:id="rId18"/>
    <p:sldId id="758" r:id="rId19"/>
    <p:sldId id="760" r:id="rId20"/>
    <p:sldId id="757" r:id="rId21"/>
    <p:sldId id="767" r:id="rId22"/>
    <p:sldId id="762" r:id="rId23"/>
    <p:sldId id="763" r:id="rId24"/>
    <p:sldId id="761" r:id="rId25"/>
    <p:sldId id="770" r:id="rId26"/>
    <p:sldId id="764" r:id="rId27"/>
    <p:sldId id="741" r:id="rId28"/>
    <p:sldId id="769" r:id="rId29"/>
    <p:sldId id="771" r:id="rId30"/>
    <p:sldId id="749" r:id="rId31"/>
    <p:sldId id="766" r:id="rId32"/>
    <p:sldId id="773" r:id="rId33"/>
    <p:sldId id="744" r:id="rId34"/>
    <p:sldId id="772" r:id="rId35"/>
    <p:sldId id="74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D4BB57-ABFA-D9B9-2191-245B76C458B4}" name="Liz Schaller" initials="LS" userId="S::eschaller@aph.org::30b29885-92e7-4225-8e13-87a497eb2d2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61893"/>
    <a:srgbClr val="9E0000"/>
    <a:srgbClr val="E50C2D"/>
    <a:srgbClr val="1BE92F"/>
    <a:srgbClr val="0809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91" autoAdjust="0"/>
    <p:restoredTop sz="94676"/>
  </p:normalViewPr>
  <p:slideViewPr>
    <p:cSldViewPr snapToGrid="0">
      <p:cViewPr varScale="1">
        <p:scale>
          <a:sx n="78" d="100"/>
          <a:sy n="78" d="100"/>
        </p:scale>
        <p:origin x="43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193396332675368"/>
          <c:y val="1.7044804975204782E-2"/>
          <c:w val="0.47398085790506245"/>
          <c:h val="0.94320375813876312"/>
        </c:manualLayout>
      </c:layout>
      <c:barChart>
        <c:barDir val="bar"/>
        <c:grouping val="clustered"/>
        <c:varyColors val="0"/>
        <c:ser>
          <c:idx val="0"/>
          <c:order val="0"/>
          <c:tx>
            <c:strRef>
              <c:f>Sheet1!$B$1</c:f>
              <c:strCache>
                <c:ptCount val="1"/>
                <c:pt idx="0">
                  <c:v>Series 1</c:v>
                </c:pt>
              </c:strCache>
            </c:strRef>
          </c:tx>
          <c:spPr>
            <a:solidFill>
              <a:srgbClr val="2263A0"/>
            </a:solidFill>
            <a:ln>
              <a:noFill/>
            </a:ln>
            <a:effectLst/>
          </c:spPr>
          <c:invertIfNegative val="0"/>
          <c:dPt>
            <c:idx val="10"/>
            <c:invertIfNegative val="0"/>
            <c:bubble3D val="0"/>
            <c:spPr>
              <a:solidFill>
                <a:srgbClr val="2263A0"/>
              </a:solidFill>
              <a:ln>
                <a:noFill/>
              </a:ln>
              <a:effectLst/>
            </c:spPr>
            <c:extLst>
              <c:ext xmlns:c16="http://schemas.microsoft.com/office/drawing/2014/chart" uri="{C3380CC4-5D6E-409C-BE32-E72D297353CC}">
                <c16:uniqueId val="{00000001-78AB-446E-8679-4AA25138FF12}"/>
              </c:ext>
            </c:extLst>
          </c:dPt>
          <c:dPt>
            <c:idx val="11"/>
            <c:invertIfNegative val="0"/>
            <c:bubble3D val="0"/>
            <c:spPr>
              <a:solidFill>
                <a:srgbClr val="2263A0"/>
              </a:solidFill>
              <a:ln>
                <a:noFill/>
              </a:ln>
              <a:effectLst/>
            </c:spPr>
            <c:extLst>
              <c:ext xmlns:c16="http://schemas.microsoft.com/office/drawing/2014/chart" uri="{C3380CC4-5D6E-409C-BE32-E72D297353CC}">
                <c16:uniqueId val="{00000003-78AB-446E-8679-4AA25138FF12}"/>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Other</c:v>
                </c:pt>
                <c:pt idx="1">
                  <c:v>Supports positive relationships among students with print disabilities and their peers</c:v>
                </c:pt>
                <c:pt idx="2">
                  <c:v>Reduces stigma associated with print disabilities</c:v>
                </c:pt>
                <c:pt idx="3">
                  <c:v>Facilitates ownership of learning among students with print disabilities</c:v>
                </c:pt>
                <c:pt idx="4">
                  <c:v>Facilitates academic achievement among students with print disabilities</c:v>
                </c:pt>
                <c:pt idx="5">
                  <c:v>Supports the psychological well-being of students with print disabilities</c:v>
                </c:pt>
                <c:pt idx="6">
                  <c:v>Promotes active learning among students with print disabilities</c:v>
                </c:pt>
                <c:pt idx="7">
                  <c:v>Promotes independence among students with print disabilities</c:v>
                </c:pt>
                <c:pt idx="8">
                  <c:v>Promotes equitable access to instructional materials</c:v>
                </c:pt>
              </c:strCache>
            </c:strRef>
          </c:cat>
          <c:val>
            <c:numRef>
              <c:f>Sheet1!$B$2:$B$10</c:f>
              <c:numCache>
                <c:formatCode>0%</c:formatCode>
                <c:ptCount val="9"/>
                <c:pt idx="0">
                  <c:v>4.4699999999999997E-2</c:v>
                </c:pt>
                <c:pt idx="1">
                  <c:v>0.67</c:v>
                </c:pt>
                <c:pt idx="2">
                  <c:v>0.68689999999999996</c:v>
                </c:pt>
                <c:pt idx="3">
                  <c:v>0.75080000000000002</c:v>
                </c:pt>
                <c:pt idx="4">
                  <c:v>0.85</c:v>
                </c:pt>
                <c:pt idx="5">
                  <c:v>0.85</c:v>
                </c:pt>
                <c:pt idx="6">
                  <c:v>0.91</c:v>
                </c:pt>
                <c:pt idx="7">
                  <c:v>0.91</c:v>
                </c:pt>
                <c:pt idx="8">
                  <c:v>0.92969999999999997</c:v>
                </c:pt>
              </c:numCache>
            </c:numRef>
          </c:val>
          <c:extLst>
            <c:ext xmlns:c16="http://schemas.microsoft.com/office/drawing/2014/chart" uri="{C3380CC4-5D6E-409C-BE32-E72D297353CC}">
              <c16:uniqueId val="{00000004-78AB-446E-8679-4AA25138FF12}"/>
            </c:ext>
          </c:extLst>
        </c:ser>
        <c:dLbls>
          <c:dLblPos val="inEnd"/>
          <c:showLegendKey val="0"/>
          <c:showVal val="1"/>
          <c:showCatName val="0"/>
          <c:showSerName val="0"/>
          <c:showPercent val="0"/>
          <c:showBubbleSize val="0"/>
        </c:dLbls>
        <c:gapWidth val="100"/>
        <c:axId val="1268204576"/>
        <c:axId val="1268204992"/>
      </c:barChart>
      <c:catAx>
        <c:axId val="1268204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1268204992"/>
        <c:crosses val="autoZero"/>
        <c:auto val="1"/>
        <c:lblAlgn val="ctr"/>
        <c:lblOffset val="100"/>
        <c:noMultiLvlLbl val="0"/>
      </c:catAx>
      <c:valAx>
        <c:axId val="1268204992"/>
        <c:scaling>
          <c:orientation val="minMax"/>
        </c:scaling>
        <c:delete val="1"/>
        <c:axPos val="b"/>
        <c:numFmt formatCode="0%" sourceLinked="1"/>
        <c:majorTickMark val="none"/>
        <c:minorTickMark val="none"/>
        <c:tickLblPos val="nextTo"/>
        <c:crossAx val="12682045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683417177019537"/>
          <c:y val="1.7044804975204782E-2"/>
          <c:w val="0.50682883846539006"/>
          <c:h val="0.98295515294490943"/>
        </c:manualLayout>
      </c:layout>
      <c:barChart>
        <c:barDir val="bar"/>
        <c:grouping val="clustered"/>
        <c:varyColors val="0"/>
        <c:ser>
          <c:idx val="0"/>
          <c:order val="0"/>
          <c:tx>
            <c:strRef>
              <c:f>Sheet1!$B$1</c:f>
              <c:strCache>
                <c:ptCount val="1"/>
                <c:pt idx="0">
                  <c:v>Series 1</c:v>
                </c:pt>
              </c:strCache>
            </c:strRef>
          </c:tx>
          <c:spPr>
            <a:solidFill>
              <a:srgbClr val="2263A0"/>
            </a:solidFill>
            <a:ln>
              <a:noFill/>
            </a:ln>
            <a:effectLst/>
          </c:spPr>
          <c:invertIfNegative val="0"/>
          <c:dPt>
            <c:idx val="10"/>
            <c:invertIfNegative val="0"/>
            <c:bubble3D val="0"/>
            <c:spPr>
              <a:solidFill>
                <a:srgbClr val="2263A0"/>
              </a:solidFill>
              <a:ln>
                <a:noFill/>
              </a:ln>
              <a:effectLst/>
            </c:spPr>
            <c:extLst>
              <c:ext xmlns:c16="http://schemas.microsoft.com/office/drawing/2014/chart" uri="{C3380CC4-5D6E-409C-BE32-E72D297353CC}">
                <c16:uniqueId val="{00000001-FD92-41F8-93A2-54BB261279A2}"/>
              </c:ext>
            </c:extLst>
          </c:dPt>
          <c:dPt>
            <c:idx val="11"/>
            <c:invertIfNegative val="0"/>
            <c:bubble3D val="0"/>
            <c:spPr>
              <a:solidFill>
                <a:srgbClr val="2263A0"/>
              </a:solidFill>
              <a:ln>
                <a:noFill/>
              </a:ln>
              <a:effectLst/>
            </c:spPr>
            <c:extLst>
              <c:ext xmlns:c16="http://schemas.microsoft.com/office/drawing/2014/chart" uri="{C3380CC4-5D6E-409C-BE32-E72D297353CC}">
                <c16:uniqueId val="{00000003-FD92-41F8-93A2-54BB261279A2}"/>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Other</c:v>
                </c:pt>
                <c:pt idx="1">
                  <c:v>Publishers hold vendors to a timeline for NIMAS conversion</c:v>
                </c:pt>
                <c:pt idx="2">
                  <c:v>NIMAC staff providing effective and timely technical assistance</c:v>
                </c:pt>
                <c:pt idx="3">
                  <c:v>When accessible formats need to be produced for the first time, the NIMAS file is already available in the NIMAC system</c:v>
                </c:pt>
                <c:pt idx="4">
                  <c:v>Publishers submit NIMAS files to the NIMAC system before they are needed by students</c:v>
                </c:pt>
              </c:strCache>
            </c:strRef>
          </c:cat>
          <c:val>
            <c:numRef>
              <c:f>Sheet1!$B$2:$B$6</c:f>
              <c:numCache>
                <c:formatCode>0%</c:formatCode>
                <c:ptCount val="5"/>
                <c:pt idx="0">
                  <c:v>5.6599999999999998E-2</c:v>
                </c:pt>
                <c:pt idx="1">
                  <c:v>0.47170000000000001</c:v>
                </c:pt>
                <c:pt idx="2">
                  <c:v>0.67920000000000003</c:v>
                </c:pt>
                <c:pt idx="3">
                  <c:v>0.73580000000000001</c:v>
                </c:pt>
                <c:pt idx="4">
                  <c:v>0.83020000000000005</c:v>
                </c:pt>
              </c:numCache>
            </c:numRef>
          </c:val>
          <c:extLst>
            <c:ext xmlns:c16="http://schemas.microsoft.com/office/drawing/2014/chart" uri="{C3380CC4-5D6E-409C-BE32-E72D297353CC}">
              <c16:uniqueId val="{00000004-FD92-41F8-93A2-54BB261279A2}"/>
            </c:ext>
          </c:extLst>
        </c:ser>
        <c:dLbls>
          <c:dLblPos val="outEnd"/>
          <c:showLegendKey val="0"/>
          <c:showVal val="1"/>
          <c:showCatName val="0"/>
          <c:showSerName val="0"/>
          <c:showPercent val="0"/>
          <c:showBubbleSize val="0"/>
        </c:dLbls>
        <c:gapWidth val="100"/>
        <c:axId val="1268204576"/>
        <c:axId val="1268204992"/>
      </c:barChart>
      <c:catAx>
        <c:axId val="1268204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1268204992"/>
        <c:crosses val="autoZero"/>
        <c:auto val="1"/>
        <c:lblAlgn val="ctr"/>
        <c:lblOffset val="100"/>
        <c:noMultiLvlLbl val="0"/>
      </c:catAx>
      <c:valAx>
        <c:axId val="1268204992"/>
        <c:scaling>
          <c:orientation val="minMax"/>
        </c:scaling>
        <c:delete val="1"/>
        <c:axPos val="b"/>
        <c:numFmt formatCode="0%" sourceLinked="1"/>
        <c:majorTickMark val="none"/>
        <c:minorTickMark val="none"/>
        <c:tickLblPos val="nextTo"/>
        <c:crossAx val="12682045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D1B64A-2938-454F-97B1-6E0649337866}" type="doc">
      <dgm:prSet loTypeId="urn:microsoft.com/office/officeart/2005/8/layout/vProcess5" loCatId="process" qsTypeId="urn:microsoft.com/office/officeart/2005/8/quickstyle/simple2" qsCatId="simple" csTypeId="urn:microsoft.com/office/officeart/2005/8/colors/accent2_2" csCatId="accent2" phldr="1"/>
      <dgm:spPr/>
      <dgm:t>
        <a:bodyPr/>
        <a:lstStyle/>
        <a:p>
          <a:endParaRPr lang="en-US"/>
        </a:p>
      </dgm:t>
    </dgm:pt>
    <dgm:pt modelId="{CC1AB599-2016-4A94-A529-EA3B3A163727}">
      <dgm:prSet custT="1"/>
      <dgm:spPr>
        <a:solidFill>
          <a:srgbClr val="0070C0"/>
        </a:solidFill>
      </dgm:spPr>
      <dgm:t>
        <a:bodyPr/>
        <a:lstStyle/>
        <a:p>
          <a:r>
            <a:rPr lang="en-US" sz="1800" dirty="0"/>
            <a:t>The National Instructional Materials Access Center (NIMAC) was created by IDEA 2004 to serve as the source file repository for K-12 textbooks and core instructional materials. </a:t>
          </a:r>
        </a:p>
      </dgm:t>
    </dgm:pt>
    <dgm:pt modelId="{B07F32B7-2204-4AB3-AC18-5B02F5E0DD5B}" type="parTrans" cxnId="{379C6E39-BFFA-4473-90A9-8434224FB9B6}">
      <dgm:prSet/>
      <dgm:spPr/>
      <dgm:t>
        <a:bodyPr/>
        <a:lstStyle/>
        <a:p>
          <a:endParaRPr lang="en-US"/>
        </a:p>
      </dgm:t>
    </dgm:pt>
    <dgm:pt modelId="{D7A9B778-2C5C-403D-A519-F5978A25FD9F}" type="sibTrans" cxnId="{379C6E39-BFFA-4473-90A9-8434224FB9B6}">
      <dgm:prSet/>
      <dgm:spPr/>
      <dgm:t>
        <a:bodyPr/>
        <a:lstStyle/>
        <a:p>
          <a:endParaRPr lang="en-US"/>
        </a:p>
      </dgm:t>
    </dgm:pt>
    <dgm:pt modelId="{184B77DC-1AC2-46D5-844D-5372D44901DD}">
      <dgm:prSet/>
      <dgm:spPr>
        <a:solidFill>
          <a:srgbClr val="0070C0"/>
        </a:solidFill>
      </dgm:spPr>
      <dgm:t>
        <a:bodyPr/>
        <a:lstStyle/>
        <a:p>
          <a:r>
            <a:rPr lang="en-US" dirty="0"/>
            <a:t>States and districts that choose to work with the NIMAC require publishers to send files to the NIMAC as a part of instructional materials procurement (e.g., through adoption contracts).</a:t>
          </a:r>
        </a:p>
      </dgm:t>
    </dgm:pt>
    <dgm:pt modelId="{755CD296-4483-4B53-B953-4EBD3A55258F}" type="parTrans" cxnId="{E9DCD6C5-62C6-47ED-B123-7FC024534AFC}">
      <dgm:prSet/>
      <dgm:spPr/>
      <dgm:t>
        <a:bodyPr/>
        <a:lstStyle/>
        <a:p>
          <a:endParaRPr lang="en-US"/>
        </a:p>
      </dgm:t>
    </dgm:pt>
    <dgm:pt modelId="{B1781A83-9C83-4119-BA11-0CF2E886D7CC}" type="sibTrans" cxnId="{E9DCD6C5-62C6-47ED-B123-7FC024534AFC}">
      <dgm:prSet/>
      <dgm:spPr/>
      <dgm:t>
        <a:bodyPr/>
        <a:lstStyle/>
        <a:p>
          <a:endParaRPr lang="en-US"/>
        </a:p>
      </dgm:t>
    </dgm:pt>
    <dgm:pt modelId="{7555D9F6-222A-4A95-A644-7410B42502E7}">
      <dgm:prSet/>
      <dgm:spPr>
        <a:solidFill>
          <a:srgbClr val="0070C0"/>
        </a:solidFill>
      </dgm:spPr>
      <dgm:t>
        <a:bodyPr/>
        <a:lstStyle/>
        <a:p>
          <a:r>
            <a:rPr lang="en-US" dirty="0"/>
            <a:t>These files are downloaded by accessible media producers – as designated by the states – to produce braille, large print, digital text, and other accessible formats.</a:t>
          </a:r>
        </a:p>
      </dgm:t>
    </dgm:pt>
    <dgm:pt modelId="{424E984F-A4B9-4C86-A833-7F63161883D5}" type="parTrans" cxnId="{6D15FBB2-B405-42B4-B82E-ABC7E4BA4610}">
      <dgm:prSet/>
      <dgm:spPr/>
      <dgm:t>
        <a:bodyPr/>
        <a:lstStyle/>
        <a:p>
          <a:endParaRPr lang="en-US"/>
        </a:p>
      </dgm:t>
    </dgm:pt>
    <dgm:pt modelId="{6252D59C-F33E-4C47-AD09-621EE8B35CBB}" type="sibTrans" cxnId="{6D15FBB2-B405-42B4-B82E-ABC7E4BA4610}">
      <dgm:prSet/>
      <dgm:spPr/>
      <dgm:t>
        <a:bodyPr/>
        <a:lstStyle/>
        <a:p>
          <a:endParaRPr lang="en-US"/>
        </a:p>
      </dgm:t>
    </dgm:pt>
    <dgm:pt modelId="{9A7302BE-0516-4D42-8CF5-65C364D9D976}">
      <dgm:prSet/>
      <dgm:spPr>
        <a:solidFill>
          <a:srgbClr val="0070C0"/>
        </a:solidFill>
      </dgm:spPr>
      <dgm:t>
        <a:bodyPr/>
        <a:lstStyle/>
        <a:p>
          <a:r>
            <a:rPr lang="en-US" dirty="0"/>
            <a:t>The goal of the NIMAC is to expedite accessible format production by receiving , validating, and making files available in advance of an identified need. </a:t>
          </a:r>
        </a:p>
      </dgm:t>
    </dgm:pt>
    <dgm:pt modelId="{78FC9B4B-7559-4ADD-A4EF-6D6586AC83C7}" type="parTrans" cxnId="{1152FFCB-EF08-4A4B-A340-1761CD68E888}">
      <dgm:prSet/>
      <dgm:spPr/>
      <dgm:t>
        <a:bodyPr/>
        <a:lstStyle/>
        <a:p>
          <a:endParaRPr lang="en-US"/>
        </a:p>
      </dgm:t>
    </dgm:pt>
    <dgm:pt modelId="{FC13FF21-FA5B-445D-8A70-A44DBEEC3A90}" type="sibTrans" cxnId="{1152FFCB-EF08-4A4B-A340-1761CD68E888}">
      <dgm:prSet/>
      <dgm:spPr/>
      <dgm:t>
        <a:bodyPr/>
        <a:lstStyle/>
        <a:p>
          <a:endParaRPr lang="en-US"/>
        </a:p>
      </dgm:t>
    </dgm:pt>
    <dgm:pt modelId="{AD092EF8-251F-4BF9-9417-599100112292}" type="pres">
      <dgm:prSet presAssocID="{68D1B64A-2938-454F-97B1-6E0649337866}" presName="outerComposite" presStyleCnt="0">
        <dgm:presLayoutVars>
          <dgm:chMax val="5"/>
          <dgm:dir/>
          <dgm:resizeHandles val="exact"/>
        </dgm:presLayoutVars>
      </dgm:prSet>
      <dgm:spPr/>
    </dgm:pt>
    <dgm:pt modelId="{CC66C606-6293-418A-9BF1-545079BACA99}" type="pres">
      <dgm:prSet presAssocID="{68D1B64A-2938-454F-97B1-6E0649337866}" presName="dummyMaxCanvas" presStyleCnt="0">
        <dgm:presLayoutVars/>
      </dgm:prSet>
      <dgm:spPr/>
    </dgm:pt>
    <dgm:pt modelId="{5D953733-4410-4DED-8805-544D335DEF9A}" type="pres">
      <dgm:prSet presAssocID="{68D1B64A-2938-454F-97B1-6E0649337866}" presName="FourNodes_1" presStyleLbl="node1" presStyleIdx="0" presStyleCnt="4">
        <dgm:presLayoutVars>
          <dgm:bulletEnabled val="1"/>
        </dgm:presLayoutVars>
      </dgm:prSet>
      <dgm:spPr/>
    </dgm:pt>
    <dgm:pt modelId="{2701C266-BCD0-4F8C-B20F-ECF505ECB172}" type="pres">
      <dgm:prSet presAssocID="{68D1B64A-2938-454F-97B1-6E0649337866}" presName="FourNodes_2" presStyleLbl="node1" presStyleIdx="1" presStyleCnt="4">
        <dgm:presLayoutVars>
          <dgm:bulletEnabled val="1"/>
        </dgm:presLayoutVars>
      </dgm:prSet>
      <dgm:spPr/>
    </dgm:pt>
    <dgm:pt modelId="{F76FDCA2-8792-4DC6-AD5C-7D77F2A803F0}" type="pres">
      <dgm:prSet presAssocID="{68D1B64A-2938-454F-97B1-6E0649337866}" presName="FourNodes_3" presStyleLbl="node1" presStyleIdx="2" presStyleCnt="4">
        <dgm:presLayoutVars>
          <dgm:bulletEnabled val="1"/>
        </dgm:presLayoutVars>
      </dgm:prSet>
      <dgm:spPr/>
    </dgm:pt>
    <dgm:pt modelId="{6F0A318E-C931-41D0-94E6-7D709BCAD726}" type="pres">
      <dgm:prSet presAssocID="{68D1B64A-2938-454F-97B1-6E0649337866}" presName="FourNodes_4" presStyleLbl="node1" presStyleIdx="3" presStyleCnt="4">
        <dgm:presLayoutVars>
          <dgm:bulletEnabled val="1"/>
        </dgm:presLayoutVars>
      </dgm:prSet>
      <dgm:spPr/>
    </dgm:pt>
    <dgm:pt modelId="{5853E63A-7B33-4EBE-8C6F-7F601F138BCB}" type="pres">
      <dgm:prSet presAssocID="{68D1B64A-2938-454F-97B1-6E0649337866}" presName="FourConn_1-2" presStyleLbl="fgAccFollowNode1" presStyleIdx="0" presStyleCnt="3">
        <dgm:presLayoutVars>
          <dgm:bulletEnabled val="1"/>
        </dgm:presLayoutVars>
      </dgm:prSet>
      <dgm:spPr/>
    </dgm:pt>
    <dgm:pt modelId="{C42D2AAC-84D6-4512-A2CE-F0ECB23E0785}" type="pres">
      <dgm:prSet presAssocID="{68D1B64A-2938-454F-97B1-6E0649337866}" presName="FourConn_2-3" presStyleLbl="fgAccFollowNode1" presStyleIdx="1" presStyleCnt="3">
        <dgm:presLayoutVars>
          <dgm:bulletEnabled val="1"/>
        </dgm:presLayoutVars>
      </dgm:prSet>
      <dgm:spPr/>
    </dgm:pt>
    <dgm:pt modelId="{97E0AA9C-A7FF-4A0E-97BB-5FBE4DD3954A}" type="pres">
      <dgm:prSet presAssocID="{68D1B64A-2938-454F-97B1-6E0649337866}" presName="FourConn_3-4" presStyleLbl="fgAccFollowNode1" presStyleIdx="2" presStyleCnt="3">
        <dgm:presLayoutVars>
          <dgm:bulletEnabled val="1"/>
        </dgm:presLayoutVars>
      </dgm:prSet>
      <dgm:spPr/>
    </dgm:pt>
    <dgm:pt modelId="{FA9C60F6-B0DC-4234-8835-464D7F10DFDF}" type="pres">
      <dgm:prSet presAssocID="{68D1B64A-2938-454F-97B1-6E0649337866}" presName="FourNodes_1_text" presStyleLbl="node1" presStyleIdx="3" presStyleCnt="4">
        <dgm:presLayoutVars>
          <dgm:bulletEnabled val="1"/>
        </dgm:presLayoutVars>
      </dgm:prSet>
      <dgm:spPr/>
    </dgm:pt>
    <dgm:pt modelId="{B86EA372-85C8-4929-ADDA-8BF7196492BC}" type="pres">
      <dgm:prSet presAssocID="{68D1B64A-2938-454F-97B1-6E0649337866}" presName="FourNodes_2_text" presStyleLbl="node1" presStyleIdx="3" presStyleCnt="4">
        <dgm:presLayoutVars>
          <dgm:bulletEnabled val="1"/>
        </dgm:presLayoutVars>
      </dgm:prSet>
      <dgm:spPr/>
    </dgm:pt>
    <dgm:pt modelId="{8D18B5EB-1ECA-4D69-A297-A0C7D45C8A14}" type="pres">
      <dgm:prSet presAssocID="{68D1B64A-2938-454F-97B1-6E0649337866}" presName="FourNodes_3_text" presStyleLbl="node1" presStyleIdx="3" presStyleCnt="4">
        <dgm:presLayoutVars>
          <dgm:bulletEnabled val="1"/>
        </dgm:presLayoutVars>
      </dgm:prSet>
      <dgm:spPr/>
    </dgm:pt>
    <dgm:pt modelId="{A042D4F1-28BA-4FB5-8594-B57D48DE8F59}" type="pres">
      <dgm:prSet presAssocID="{68D1B64A-2938-454F-97B1-6E0649337866}" presName="FourNodes_4_text" presStyleLbl="node1" presStyleIdx="3" presStyleCnt="4">
        <dgm:presLayoutVars>
          <dgm:bulletEnabled val="1"/>
        </dgm:presLayoutVars>
      </dgm:prSet>
      <dgm:spPr/>
    </dgm:pt>
  </dgm:ptLst>
  <dgm:cxnLst>
    <dgm:cxn modelId="{39C5C515-165A-4D89-A5F4-F036FB4A35BD}" type="presOf" srcId="{68D1B64A-2938-454F-97B1-6E0649337866}" destId="{AD092EF8-251F-4BF9-9417-599100112292}" srcOrd="0" destOrd="0" presId="urn:microsoft.com/office/officeart/2005/8/layout/vProcess5"/>
    <dgm:cxn modelId="{F4BD7125-8E6A-4DD0-B84E-9B15405CE67C}" type="presOf" srcId="{184B77DC-1AC2-46D5-844D-5372D44901DD}" destId="{B86EA372-85C8-4929-ADDA-8BF7196492BC}" srcOrd="1" destOrd="0" presId="urn:microsoft.com/office/officeart/2005/8/layout/vProcess5"/>
    <dgm:cxn modelId="{FF738426-4551-4FD7-8F01-9E45ACC56E6D}" type="presOf" srcId="{D7A9B778-2C5C-403D-A519-F5978A25FD9F}" destId="{5853E63A-7B33-4EBE-8C6F-7F601F138BCB}" srcOrd="0" destOrd="0" presId="urn:microsoft.com/office/officeart/2005/8/layout/vProcess5"/>
    <dgm:cxn modelId="{379C6E39-BFFA-4473-90A9-8434224FB9B6}" srcId="{68D1B64A-2938-454F-97B1-6E0649337866}" destId="{CC1AB599-2016-4A94-A529-EA3B3A163727}" srcOrd="0" destOrd="0" parTransId="{B07F32B7-2204-4AB3-AC18-5B02F5E0DD5B}" sibTransId="{D7A9B778-2C5C-403D-A519-F5978A25FD9F}"/>
    <dgm:cxn modelId="{B477405E-0CD8-4B92-BB50-69588AFD092B}" type="presOf" srcId="{CC1AB599-2016-4A94-A529-EA3B3A163727}" destId="{FA9C60F6-B0DC-4234-8835-464D7F10DFDF}" srcOrd="1" destOrd="0" presId="urn:microsoft.com/office/officeart/2005/8/layout/vProcess5"/>
    <dgm:cxn modelId="{98279275-74CB-42D6-AFAE-AAA24A07E3B0}" type="presOf" srcId="{6252D59C-F33E-4C47-AD09-621EE8B35CBB}" destId="{97E0AA9C-A7FF-4A0E-97BB-5FBE4DD3954A}" srcOrd="0" destOrd="0" presId="urn:microsoft.com/office/officeart/2005/8/layout/vProcess5"/>
    <dgm:cxn modelId="{80860E7C-D6CF-40F6-8746-793518BECBE2}" type="presOf" srcId="{9A7302BE-0516-4D42-8CF5-65C364D9D976}" destId="{A042D4F1-28BA-4FB5-8594-B57D48DE8F59}" srcOrd="1" destOrd="0" presId="urn:microsoft.com/office/officeart/2005/8/layout/vProcess5"/>
    <dgm:cxn modelId="{017A3482-570B-4171-B93B-DD89E47FAB77}" type="presOf" srcId="{184B77DC-1AC2-46D5-844D-5372D44901DD}" destId="{2701C266-BCD0-4F8C-B20F-ECF505ECB172}" srcOrd="0" destOrd="0" presId="urn:microsoft.com/office/officeart/2005/8/layout/vProcess5"/>
    <dgm:cxn modelId="{7FF74693-085D-465E-B329-54F754312A27}" type="presOf" srcId="{B1781A83-9C83-4119-BA11-0CF2E886D7CC}" destId="{C42D2AAC-84D6-4512-A2CE-F0ECB23E0785}" srcOrd="0" destOrd="0" presId="urn:microsoft.com/office/officeart/2005/8/layout/vProcess5"/>
    <dgm:cxn modelId="{66EA8D93-F63F-4F04-82A9-215022F7FD05}" type="presOf" srcId="{CC1AB599-2016-4A94-A529-EA3B3A163727}" destId="{5D953733-4410-4DED-8805-544D335DEF9A}" srcOrd="0" destOrd="0" presId="urn:microsoft.com/office/officeart/2005/8/layout/vProcess5"/>
    <dgm:cxn modelId="{4979C49C-CA7E-4483-924B-D9CA8D9AEC57}" type="presOf" srcId="{9A7302BE-0516-4D42-8CF5-65C364D9D976}" destId="{6F0A318E-C931-41D0-94E6-7D709BCAD726}" srcOrd="0" destOrd="0" presId="urn:microsoft.com/office/officeart/2005/8/layout/vProcess5"/>
    <dgm:cxn modelId="{E2CC4C9E-19E9-4F12-8942-651D5082E06B}" type="presOf" srcId="{7555D9F6-222A-4A95-A644-7410B42502E7}" destId="{F76FDCA2-8792-4DC6-AD5C-7D77F2A803F0}" srcOrd="0" destOrd="0" presId="urn:microsoft.com/office/officeart/2005/8/layout/vProcess5"/>
    <dgm:cxn modelId="{6D15FBB2-B405-42B4-B82E-ABC7E4BA4610}" srcId="{68D1B64A-2938-454F-97B1-6E0649337866}" destId="{7555D9F6-222A-4A95-A644-7410B42502E7}" srcOrd="2" destOrd="0" parTransId="{424E984F-A4B9-4C86-A833-7F63161883D5}" sibTransId="{6252D59C-F33E-4C47-AD09-621EE8B35CBB}"/>
    <dgm:cxn modelId="{E9DCD6C5-62C6-47ED-B123-7FC024534AFC}" srcId="{68D1B64A-2938-454F-97B1-6E0649337866}" destId="{184B77DC-1AC2-46D5-844D-5372D44901DD}" srcOrd="1" destOrd="0" parTransId="{755CD296-4483-4B53-B953-4EBD3A55258F}" sibTransId="{B1781A83-9C83-4119-BA11-0CF2E886D7CC}"/>
    <dgm:cxn modelId="{1152FFCB-EF08-4A4B-A340-1761CD68E888}" srcId="{68D1B64A-2938-454F-97B1-6E0649337866}" destId="{9A7302BE-0516-4D42-8CF5-65C364D9D976}" srcOrd="3" destOrd="0" parTransId="{78FC9B4B-7559-4ADD-A4EF-6D6586AC83C7}" sibTransId="{FC13FF21-FA5B-445D-8A70-A44DBEEC3A90}"/>
    <dgm:cxn modelId="{302431DE-33F6-434F-85BF-CC23924E0793}" type="presOf" srcId="{7555D9F6-222A-4A95-A644-7410B42502E7}" destId="{8D18B5EB-1ECA-4D69-A297-A0C7D45C8A14}" srcOrd="1" destOrd="0" presId="urn:microsoft.com/office/officeart/2005/8/layout/vProcess5"/>
    <dgm:cxn modelId="{32AAFC2E-451A-4B12-8E7C-930653F947E6}" type="presParOf" srcId="{AD092EF8-251F-4BF9-9417-599100112292}" destId="{CC66C606-6293-418A-9BF1-545079BACA99}" srcOrd="0" destOrd="0" presId="urn:microsoft.com/office/officeart/2005/8/layout/vProcess5"/>
    <dgm:cxn modelId="{9302ABFB-774A-4A0D-8759-8E5749C45039}" type="presParOf" srcId="{AD092EF8-251F-4BF9-9417-599100112292}" destId="{5D953733-4410-4DED-8805-544D335DEF9A}" srcOrd="1" destOrd="0" presId="urn:microsoft.com/office/officeart/2005/8/layout/vProcess5"/>
    <dgm:cxn modelId="{0A859C6E-A3BE-4F7C-8677-B05D5FC9B8A8}" type="presParOf" srcId="{AD092EF8-251F-4BF9-9417-599100112292}" destId="{2701C266-BCD0-4F8C-B20F-ECF505ECB172}" srcOrd="2" destOrd="0" presId="urn:microsoft.com/office/officeart/2005/8/layout/vProcess5"/>
    <dgm:cxn modelId="{1864F71B-F659-4FBA-91CE-A4ECE81F0CEA}" type="presParOf" srcId="{AD092EF8-251F-4BF9-9417-599100112292}" destId="{F76FDCA2-8792-4DC6-AD5C-7D77F2A803F0}" srcOrd="3" destOrd="0" presId="urn:microsoft.com/office/officeart/2005/8/layout/vProcess5"/>
    <dgm:cxn modelId="{304D2917-9E15-4E94-B98B-2A764D595A28}" type="presParOf" srcId="{AD092EF8-251F-4BF9-9417-599100112292}" destId="{6F0A318E-C931-41D0-94E6-7D709BCAD726}" srcOrd="4" destOrd="0" presId="urn:microsoft.com/office/officeart/2005/8/layout/vProcess5"/>
    <dgm:cxn modelId="{789005BB-4452-4543-B1CD-AF8E73567821}" type="presParOf" srcId="{AD092EF8-251F-4BF9-9417-599100112292}" destId="{5853E63A-7B33-4EBE-8C6F-7F601F138BCB}" srcOrd="5" destOrd="0" presId="urn:microsoft.com/office/officeart/2005/8/layout/vProcess5"/>
    <dgm:cxn modelId="{066A6A83-FA3F-4FCC-945D-0C575F596637}" type="presParOf" srcId="{AD092EF8-251F-4BF9-9417-599100112292}" destId="{C42D2AAC-84D6-4512-A2CE-F0ECB23E0785}" srcOrd="6" destOrd="0" presId="urn:microsoft.com/office/officeart/2005/8/layout/vProcess5"/>
    <dgm:cxn modelId="{0BECEB44-1CEE-4AA2-BF60-B0440CC29C55}" type="presParOf" srcId="{AD092EF8-251F-4BF9-9417-599100112292}" destId="{97E0AA9C-A7FF-4A0E-97BB-5FBE4DD3954A}" srcOrd="7" destOrd="0" presId="urn:microsoft.com/office/officeart/2005/8/layout/vProcess5"/>
    <dgm:cxn modelId="{A544B5B5-B22A-41EB-BB7C-D3B995DDF6CE}" type="presParOf" srcId="{AD092EF8-251F-4BF9-9417-599100112292}" destId="{FA9C60F6-B0DC-4234-8835-464D7F10DFDF}" srcOrd="8" destOrd="0" presId="urn:microsoft.com/office/officeart/2005/8/layout/vProcess5"/>
    <dgm:cxn modelId="{38B9A4F8-9095-471E-9510-3D2EE09D924D}" type="presParOf" srcId="{AD092EF8-251F-4BF9-9417-599100112292}" destId="{B86EA372-85C8-4929-ADDA-8BF7196492BC}" srcOrd="9" destOrd="0" presId="urn:microsoft.com/office/officeart/2005/8/layout/vProcess5"/>
    <dgm:cxn modelId="{97D43A80-EE3E-415E-BBC6-867DBC400947}" type="presParOf" srcId="{AD092EF8-251F-4BF9-9417-599100112292}" destId="{8D18B5EB-1ECA-4D69-A297-A0C7D45C8A14}" srcOrd="10" destOrd="0" presId="urn:microsoft.com/office/officeart/2005/8/layout/vProcess5"/>
    <dgm:cxn modelId="{493CA431-7019-418C-9B4E-3E42EC5D1BE1}" type="presParOf" srcId="{AD092EF8-251F-4BF9-9417-599100112292}" destId="{A042D4F1-28BA-4FB5-8594-B57D48DE8F59}"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5AA235-7EDB-4CBA-8C88-C776D7895B13}"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en-US"/>
        </a:p>
      </dgm:t>
    </dgm:pt>
    <dgm:pt modelId="{968A20DC-BE1C-4B99-84F9-B3775FE57713}">
      <dgm:prSet phldrT="[Text]"/>
      <dgm:spPr>
        <a:xfrm>
          <a:off x="3057971" y="1135"/>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States and districts require NIMAS in textbook contracts</a:t>
          </a:r>
        </a:p>
      </dgm:t>
    </dgm:pt>
    <dgm:pt modelId="{9D44D644-D28D-4E20-BDD3-96F55BD3EF06}" type="parTrans" cxnId="{CEC0D9A3-1CF3-4660-9F3E-D3E4A1263641}">
      <dgm:prSet/>
      <dgm:spPr/>
      <dgm:t>
        <a:bodyPr/>
        <a:lstStyle/>
        <a:p>
          <a:endParaRPr lang="en-US"/>
        </a:p>
      </dgm:t>
    </dgm:pt>
    <dgm:pt modelId="{0BCE86CF-4E9C-44F0-BC2B-F40E4A5937EA}" type="sibTrans" cxnId="{CEC0D9A3-1CF3-4660-9F3E-D3E4A1263641}">
      <dgm:prSet/>
      <dgm:spPr>
        <a:xfrm>
          <a:off x="1867779" y="-27638"/>
          <a:ext cx="4494040" cy="4494040"/>
        </a:xfrm>
        <a:prstGeom prst="circularArrow">
          <a:avLst>
            <a:gd name="adj1" fmla="val 5544"/>
            <a:gd name="adj2" fmla="val 330680"/>
            <a:gd name="adj3" fmla="val 13765712"/>
            <a:gd name="adj4" fmla="val 17392183"/>
            <a:gd name="adj5" fmla="val 5757"/>
          </a:avLst>
        </a:prstGeom>
        <a:solidFill>
          <a:srgbClr val="333399">
            <a:tint val="40000"/>
            <a:hueOff val="0"/>
            <a:satOff val="0"/>
            <a:lumOff val="0"/>
            <a:alphaOff val="0"/>
          </a:srgbClr>
        </a:solidFill>
        <a:ln>
          <a:noFill/>
        </a:ln>
        <a:effectLst/>
      </dgm:spPr>
      <dgm:t>
        <a:bodyPr/>
        <a:lstStyle/>
        <a:p>
          <a:endParaRPr lang="en-US"/>
        </a:p>
      </dgm:t>
    </dgm:pt>
    <dgm:pt modelId="{BF69562E-1003-42C5-BBC8-474740DE9C7A}">
      <dgm:prSet phldrT="[Text]"/>
      <dgm:spPr>
        <a:xfrm>
          <a:off x="4880609" y="1325359"/>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Publishers create NIMAS files and send them to the NIMAC</a:t>
          </a:r>
        </a:p>
      </dgm:t>
    </dgm:pt>
    <dgm:pt modelId="{CD666004-9C51-4D0F-96D5-141824883081}" type="parTrans" cxnId="{83DDA895-E07C-4773-9BE2-CF089DD05EF4}">
      <dgm:prSet/>
      <dgm:spPr/>
      <dgm:t>
        <a:bodyPr/>
        <a:lstStyle/>
        <a:p>
          <a:endParaRPr lang="en-US"/>
        </a:p>
      </dgm:t>
    </dgm:pt>
    <dgm:pt modelId="{EF9AC828-70E6-4E59-BC0B-23224D8E65A0}" type="sibTrans" cxnId="{83DDA895-E07C-4773-9BE2-CF089DD05EF4}">
      <dgm:prSet/>
      <dgm:spPr/>
      <dgm:t>
        <a:bodyPr/>
        <a:lstStyle/>
        <a:p>
          <a:endParaRPr lang="en-US"/>
        </a:p>
      </dgm:t>
    </dgm:pt>
    <dgm:pt modelId="{70A001BA-60A5-43C6-9DCB-1474E748FF7D}">
      <dgm:prSet phldrT="[Text]"/>
      <dgm:spPr>
        <a:xfrm>
          <a:off x="4184423" y="3467999"/>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Registered NIMAC users log in and download files</a:t>
          </a:r>
        </a:p>
      </dgm:t>
    </dgm:pt>
    <dgm:pt modelId="{D9CBC014-133B-47DB-A2FA-4FA447F2D405}" type="parTrans" cxnId="{48370BDE-2B93-4EB1-8110-58E453194300}">
      <dgm:prSet/>
      <dgm:spPr/>
      <dgm:t>
        <a:bodyPr/>
        <a:lstStyle/>
        <a:p>
          <a:endParaRPr lang="en-US"/>
        </a:p>
      </dgm:t>
    </dgm:pt>
    <dgm:pt modelId="{62A282FA-A291-4F0E-BE6E-92E92A5D3F9A}" type="sibTrans" cxnId="{48370BDE-2B93-4EB1-8110-58E453194300}">
      <dgm:prSet/>
      <dgm:spPr/>
      <dgm:t>
        <a:bodyPr/>
        <a:lstStyle/>
        <a:p>
          <a:endParaRPr lang="en-US"/>
        </a:p>
      </dgm:t>
    </dgm:pt>
    <dgm:pt modelId="{5FC452B4-4775-47C6-B57D-4C985621F1DB}">
      <dgm:prSet phldrT="[Text]"/>
      <dgm:spPr>
        <a:xfrm>
          <a:off x="1931519" y="3467999"/>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Downloaded files are used to create braille and other accessible formats</a:t>
          </a:r>
        </a:p>
      </dgm:t>
    </dgm:pt>
    <dgm:pt modelId="{C03EED13-FDA3-4528-A5A9-7428EB8F8F84}" type="parTrans" cxnId="{9E8FDB2C-3164-47BA-8D08-9A2763D719B9}">
      <dgm:prSet/>
      <dgm:spPr/>
      <dgm:t>
        <a:bodyPr/>
        <a:lstStyle/>
        <a:p>
          <a:endParaRPr lang="en-US"/>
        </a:p>
      </dgm:t>
    </dgm:pt>
    <dgm:pt modelId="{21BD517E-FCFA-49D6-90FA-7839C3620A61}" type="sibTrans" cxnId="{9E8FDB2C-3164-47BA-8D08-9A2763D719B9}">
      <dgm:prSet/>
      <dgm:spPr/>
      <dgm:t>
        <a:bodyPr/>
        <a:lstStyle/>
        <a:p>
          <a:endParaRPr lang="en-US"/>
        </a:p>
      </dgm:t>
    </dgm:pt>
    <dgm:pt modelId="{18D4B908-6262-4B09-B495-60F4F895E242}">
      <dgm:prSet phldrT="[Text]"/>
      <dgm:spPr>
        <a:xfrm>
          <a:off x="1235333" y="1325359"/>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FFFFFF"/>
              </a:solidFill>
              <a:latin typeface="Arial"/>
              <a:ea typeface="+mn-ea"/>
              <a:cs typeface="+mn-cs"/>
            </a:rPr>
            <a:t>Accessible formats are distributed to qualifying students for use in the classroom</a:t>
          </a:r>
        </a:p>
      </dgm:t>
    </dgm:pt>
    <dgm:pt modelId="{2BB671F6-C3F5-471A-8475-B23FF880CE18}" type="parTrans" cxnId="{63CF2FF6-F6F2-42C7-8496-25B6A9FA7B0E}">
      <dgm:prSet/>
      <dgm:spPr/>
      <dgm:t>
        <a:bodyPr/>
        <a:lstStyle/>
        <a:p>
          <a:endParaRPr lang="en-US"/>
        </a:p>
      </dgm:t>
    </dgm:pt>
    <dgm:pt modelId="{EFA3A25E-95F2-47D6-9049-E1D3D5EC6E6B}" type="sibTrans" cxnId="{63CF2FF6-F6F2-42C7-8496-25B6A9FA7B0E}">
      <dgm:prSet/>
      <dgm:spPr/>
      <dgm:t>
        <a:bodyPr/>
        <a:lstStyle/>
        <a:p>
          <a:endParaRPr lang="en-US"/>
        </a:p>
      </dgm:t>
    </dgm:pt>
    <dgm:pt modelId="{FED74B06-7EE2-4794-916F-440333061328}" type="pres">
      <dgm:prSet presAssocID="{065AA235-7EDB-4CBA-8C88-C776D7895B13}" presName="Name0" presStyleCnt="0">
        <dgm:presLayoutVars>
          <dgm:dir/>
          <dgm:resizeHandles val="exact"/>
        </dgm:presLayoutVars>
      </dgm:prSet>
      <dgm:spPr/>
    </dgm:pt>
    <dgm:pt modelId="{FD7FBBAA-759E-462A-A5BE-DA61789566BF}" type="pres">
      <dgm:prSet presAssocID="{065AA235-7EDB-4CBA-8C88-C776D7895B13}" presName="cycle" presStyleCnt="0"/>
      <dgm:spPr/>
    </dgm:pt>
    <dgm:pt modelId="{C4FCB59D-872A-467F-A116-A724779B5EA3}" type="pres">
      <dgm:prSet presAssocID="{968A20DC-BE1C-4B99-84F9-B3775FE57713}" presName="nodeFirstNode" presStyleLbl="node1" presStyleIdx="0" presStyleCnt="5">
        <dgm:presLayoutVars>
          <dgm:bulletEnabled val="1"/>
        </dgm:presLayoutVars>
      </dgm:prSet>
      <dgm:spPr/>
    </dgm:pt>
    <dgm:pt modelId="{9BDCF638-E75C-4EFF-A22D-7BF88B78B427}" type="pres">
      <dgm:prSet presAssocID="{0BCE86CF-4E9C-44F0-BC2B-F40E4A5937EA}" presName="sibTransFirstNode" presStyleLbl="bgShp" presStyleIdx="0" presStyleCnt="1"/>
      <dgm:spPr/>
    </dgm:pt>
    <dgm:pt modelId="{6AA625A0-902E-4AA0-A78F-794D107FC240}" type="pres">
      <dgm:prSet presAssocID="{BF69562E-1003-42C5-BBC8-474740DE9C7A}" presName="nodeFollowingNodes" presStyleLbl="node1" presStyleIdx="1" presStyleCnt="5">
        <dgm:presLayoutVars>
          <dgm:bulletEnabled val="1"/>
        </dgm:presLayoutVars>
      </dgm:prSet>
      <dgm:spPr/>
    </dgm:pt>
    <dgm:pt modelId="{0DDA9337-D113-4C2F-BA9B-D3AA43CEE4BF}" type="pres">
      <dgm:prSet presAssocID="{70A001BA-60A5-43C6-9DCB-1474E748FF7D}" presName="nodeFollowingNodes" presStyleLbl="node1" presStyleIdx="2" presStyleCnt="5" custRadScaleRad="101245" custRadScaleInc="-25933">
        <dgm:presLayoutVars>
          <dgm:bulletEnabled val="1"/>
        </dgm:presLayoutVars>
      </dgm:prSet>
      <dgm:spPr/>
    </dgm:pt>
    <dgm:pt modelId="{B19529B7-A3F0-4644-85A5-5457DABAB012}" type="pres">
      <dgm:prSet presAssocID="{5FC452B4-4775-47C6-B57D-4C985621F1DB}" presName="nodeFollowingNodes" presStyleLbl="node1" presStyleIdx="3" presStyleCnt="5" custRadScaleRad="99001" custRadScaleInc="25476">
        <dgm:presLayoutVars>
          <dgm:bulletEnabled val="1"/>
        </dgm:presLayoutVars>
      </dgm:prSet>
      <dgm:spPr/>
    </dgm:pt>
    <dgm:pt modelId="{03F057EC-AB47-424C-94B5-B05D018E008A}" type="pres">
      <dgm:prSet presAssocID="{18D4B908-6262-4B09-B495-60F4F895E242}" presName="nodeFollowingNodes" presStyleLbl="node1" presStyleIdx="4" presStyleCnt="5">
        <dgm:presLayoutVars>
          <dgm:bulletEnabled val="1"/>
        </dgm:presLayoutVars>
      </dgm:prSet>
      <dgm:spPr/>
    </dgm:pt>
  </dgm:ptLst>
  <dgm:cxnLst>
    <dgm:cxn modelId="{E01BDB00-4769-42CF-A122-10836EE88FAF}" type="presOf" srcId="{18D4B908-6262-4B09-B495-60F4F895E242}" destId="{03F057EC-AB47-424C-94B5-B05D018E008A}" srcOrd="0" destOrd="0" presId="urn:microsoft.com/office/officeart/2005/8/layout/cycle3"/>
    <dgm:cxn modelId="{AC881607-C3AA-48DD-805C-A9A518A48776}" type="presOf" srcId="{BF69562E-1003-42C5-BBC8-474740DE9C7A}" destId="{6AA625A0-902E-4AA0-A78F-794D107FC240}" srcOrd="0" destOrd="0" presId="urn:microsoft.com/office/officeart/2005/8/layout/cycle3"/>
    <dgm:cxn modelId="{9730601D-36E2-4472-B1D9-FAD363122BF3}" type="presOf" srcId="{70A001BA-60A5-43C6-9DCB-1474E748FF7D}" destId="{0DDA9337-D113-4C2F-BA9B-D3AA43CEE4BF}" srcOrd="0" destOrd="0" presId="urn:microsoft.com/office/officeart/2005/8/layout/cycle3"/>
    <dgm:cxn modelId="{9E8FDB2C-3164-47BA-8D08-9A2763D719B9}" srcId="{065AA235-7EDB-4CBA-8C88-C776D7895B13}" destId="{5FC452B4-4775-47C6-B57D-4C985621F1DB}" srcOrd="3" destOrd="0" parTransId="{C03EED13-FDA3-4528-A5A9-7428EB8F8F84}" sibTransId="{21BD517E-FCFA-49D6-90FA-7839C3620A61}"/>
    <dgm:cxn modelId="{EF5FF962-A92F-4907-9486-7FF125D0B5DA}" type="presOf" srcId="{0BCE86CF-4E9C-44F0-BC2B-F40E4A5937EA}" destId="{9BDCF638-E75C-4EFF-A22D-7BF88B78B427}" srcOrd="0" destOrd="0" presId="urn:microsoft.com/office/officeart/2005/8/layout/cycle3"/>
    <dgm:cxn modelId="{83DDA895-E07C-4773-9BE2-CF089DD05EF4}" srcId="{065AA235-7EDB-4CBA-8C88-C776D7895B13}" destId="{BF69562E-1003-42C5-BBC8-474740DE9C7A}" srcOrd="1" destOrd="0" parTransId="{CD666004-9C51-4D0F-96D5-141824883081}" sibTransId="{EF9AC828-70E6-4E59-BC0B-23224D8E65A0}"/>
    <dgm:cxn modelId="{CEC0D9A3-1CF3-4660-9F3E-D3E4A1263641}" srcId="{065AA235-7EDB-4CBA-8C88-C776D7895B13}" destId="{968A20DC-BE1C-4B99-84F9-B3775FE57713}" srcOrd="0" destOrd="0" parTransId="{9D44D644-D28D-4E20-BDD3-96F55BD3EF06}" sibTransId="{0BCE86CF-4E9C-44F0-BC2B-F40E4A5937EA}"/>
    <dgm:cxn modelId="{59DBF5A3-A470-4709-AABD-123B744C6AEB}" type="presOf" srcId="{065AA235-7EDB-4CBA-8C88-C776D7895B13}" destId="{FED74B06-7EE2-4794-916F-440333061328}" srcOrd="0" destOrd="0" presId="urn:microsoft.com/office/officeart/2005/8/layout/cycle3"/>
    <dgm:cxn modelId="{98A44ABD-97E4-4C62-BF86-907FC0E28B2B}" type="presOf" srcId="{968A20DC-BE1C-4B99-84F9-B3775FE57713}" destId="{C4FCB59D-872A-467F-A116-A724779B5EA3}" srcOrd="0" destOrd="0" presId="urn:microsoft.com/office/officeart/2005/8/layout/cycle3"/>
    <dgm:cxn modelId="{B20CA5CB-B3CD-48D8-AA93-35E4B3F43014}" type="presOf" srcId="{5FC452B4-4775-47C6-B57D-4C985621F1DB}" destId="{B19529B7-A3F0-4644-85A5-5457DABAB012}" srcOrd="0" destOrd="0" presId="urn:microsoft.com/office/officeart/2005/8/layout/cycle3"/>
    <dgm:cxn modelId="{48370BDE-2B93-4EB1-8110-58E453194300}" srcId="{065AA235-7EDB-4CBA-8C88-C776D7895B13}" destId="{70A001BA-60A5-43C6-9DCB-1474E748FF7D}" srcOrd="2" destOrd="0" parTransId="{D9CBC014-133B-47DB-A2FA-4FA447F2D405}" sibTransId="{62A282FA-A291-4F0E-BE6E-92E92A5D3F9A}"/>
    <dgm:cxn modelId="{63CF2FF6-F6F2-42C7-8496-25B6A9FA7B0E}" srcId="{065AA235-7EDB-4CBA-8C88-C776D7895B13}" destId="{18D4B908-6262-4B09-B495-60F4F895E242}" srcOrd="4" destOrd="0" parTransId="{2BB671F6-C3F5-471A-8475-B23FF880CE18}" sibTransId="{EFA3A25E-95F2-47D6-9049-E1D3D5EC6E6B}"/>
    <dgm:cxn modelId="{BF00CEC6-E995-4D6F-BF28-ADEED9E05A05}" type="presParOf" srcId="{FED74B06-7EE2-4794-916F-440333061328}" destId="{FD7FBBAA-759E-462A-A5BE-DA61789566BF}" srcOrd="0" destOrd="0" presId="urn:microsoft.com/office/officeart/2005/8/layout/cycle3"/>
    <dgm:cxn modelId="{096F284C-BCF7-4529-8302-42FA5314099D}" type="presParOf" srcId="{FD7FBBAA-759E-462A-A5BE-DA61789566BF}" destId="{C4FCB59D-872A-467F-A116-A724779B5EA3}" srcOrd="0" destOrd="0" presId="urn:microsoft.com/office/officeart/2005/8/layout/cycle3"/>
    <dgm:cxn modelId="{C5E70EA8-5BD3-465A-8597-0C7F3560A35A}" type="presParOf" srcId="{FD7FBBAA-759E-462A-A5BE-DA61789566BF}" destId="{9BDCF638-E75C-4EFF-A22D-7BF88B78B427}" srcOrd="1" destOrd="0" presId="urn:microsoft.com/office/officeart/2005/8/layout/cycle3"/>
    <dgm:cxn modelId="{39ACAE48-A112-45C4-B044-050C6640B2C9}" type="presParOf" srcId="{FD7FBBAA-759E-462A-A5BE-DA61789566BF}" destId="{6AA625A0-902E-4AA0-A78F-794D107FC240}" srcOrd="2" destOrd="0" presId="urn:microsoft.com/office/officeart/2005/8/layout/cycle3"/>
    <dgm:cxn modelId="{3D21ECCF-2F63-4CF6-809D-346790AE38F1}" type="presParOf" srcId="{FD7FBBAA-759E-462A-A5BE-DA61789566BF}" destId="{0DDA9337-D113-4C2F-BA9B-D3AA43CEE4BF}" srcOrd="3" destOrd="0" presId="urn:microsoft.com/office/officeart/2005/8/layout/cycle3"/>
    <dgm:cxn modelId="{79323D69-FB1B-4377-881C-F91990A74F8D}" type="presParOf" srcId="{FD7FBBAA-759E-462A-A5BE-DA61789566BF}" destId="{B19529B7-A3F0-4644-85A5-5457DABAB012}" srcOrd="4" destOrd="0" presId="urn:microsoft.com/office/officeart/2005/8/layout/cycle3"/>
    <dgm:cxn modelId="{6BFDC9D4-CE23-4F85-B31C-8322D5152E0B}" type="presParOf" srcId="{FD7FBBAA-759E-462A-A5BE-DA61789566BF}" destId="{03F057EC-AB47-424C-94B5-B05D018E008A}"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4EAAB6-43E4-4C68-ADDE-D3F5D881DFB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ABAABFB-2D30-44B1-B292-BBDA21094863}">
      <dgm:prSet phldrT="[Text]" phldr="0"/>
      <dgm:spPr>
        <a:solidFill>
          <a:srgbClr val="7030A0"/>
        </a:solidFill>
      </dgm:spPr>
      <dgm:t>
        <a:bodyPr/>
        <a:lstStyle/>
        <a:p>
          <a:pPr rtl="0"/>
          <a:r>
            <a:rPr lang="en-US" dirty="0">
              <a:latin typeface="Arial" panose="020B0604020202020204"/>
            </a:rPr>
            <a:t>Is the needed accessible format in Louis?</a:t>
          </a:r>
          <a:endParaRPr lang="en-US" dirty="0"/>
        </a:p>
      </dgm:t>
    </dgm:pt>
    <dgm:pt modelId="{E58EAAA8-B9B9-4708-A711-10A512D6D3D5}" type="parTrans" cxnId="{9C6D0BAB-DF97-472D-8D14-DFEA39C59AE9}">
      <dgm:prSet/>
      <dgm:spPr/>
      <dgm:t>
        <a:bodyPr/>
        <a:lstStyle/>
        <a:p>
          <a:endParaRPr lang="en-US"/>
        </a:p>
      </dgm:t>
    </dgm:pt>
    <dgm:pt modelId="{5AA31B20-D05D-4B30-AC41-A7D2D425E53C}" type="sibTrans" cxnId="{9C6D0BAB-DF97-472D-8D14-DFEA39C59AE9}">
      <dgm:prSet/>
      <dgm:spPr/>
      <dgm:t>
        <a:bodyPr/>
        <a:lstStyle/>
        <a:p>
          <a:endParaRPr lang="en-US"/>
        </a:p>
      </dgm:t>
    </dgm:pt>
    <dgm:pt modelId="{79BF933A-122B-43BD-B574-A9188FFF2B38}">
      <dgm:prSet phldrT="[Text]" phldr="0"/>
      <dgm:spPr>
        <a:solidFill>
          <a:srgbClr val="9E0000"/>
        </a:solidFill>
      </dgm:spPr>
      <dgm:t>
        <a:bodyPr/>
        <a:lstStyle/>
        <a:p>
          <a:pPr rtl="0"/>
          <a:r>
            <a:rPr lang="en-US" dirty="0">
              <a:latin typeface="Arial" panose="020B0604020202020204"/>
            </a:rPr>
            <a:t>Refer to provider details in Louis</a:t>
          </a:r>
          <a:endParaRPr lang="en-US" dirty="0"/>
        </a:p>
      </dgm:t>
    </dgm:pt>
    <dgm:pt modelId="{6173E3AE-CFE1-4581-988B-60D9D268101F}" type="parTrans" cxnId="{AD32E9A9-8E7E-4F16-B89D-CE695E71237C}">
      <dgm:prSet/>
      <dgm:spPr/>
      <dgm:t>
        <a:bodyPr/>
        <a:lstStyle/>
        <a:p>
          <a:endParaRPr lang="en-US"/>
        </a:p>
      </dgm:t>
    </dgm:pt>
    <dgm:pt modelId="{AB477309-32C3-49B2-BB4F-75AA3A583EC3}" type="sibTrans" cxnId="{AD32E9A9-8E7E-4F16-B89D-CE695E71237C}">
      <dgm:prSet/>
      <dgm:spPr/>
      <dgm:t>
        <a:bodyPr/>
        <a:lstStyle/>
        <a:p>
          <a:endParaRPr lang="en-US"/>
        </a:p>
      </dgm:t>
    </dgm:pt>
    <dgm:pt modelId="{040282D0-5976-49F1-8018-426FCF252A56}">
      <dgm:prSet phldrT="[Text]" phldr="0"/>
      <dgm:spPr>
        <a:solidFill>
          <a:srgbClr val="9E0000"/>
        </a:solidFill>
      </dgm:spPr>
      <dgm:t>
        <a:bodyPr/>
        <a:lstStyle/>
        <a:p>
          <a:pPr rtl="0"/>
          <a:r>
            <a:rPr lang="en-US" dirty="0">
              <a:latin typeface="Arial" panose="020B0604020202020204"/>
            </a:rPr>
            <a:t>Contact provider for hard copy braille or large print book</a:t>
          </a:r>
          <a:endParaRPr lang="en-US" dirty="0"/>
        </a:p>
      </dgm:t>
    </dgm:pt>
    <dgm:pt modelId="{2B69A497-C474-4EE7-BFB0-2BD26EB6DFF2}" type="parTrans" cxnId="{A2BA4B21-2420-4525-B940-8C0011417FA3}">
      <dgm:prSet/>
      <dgm:spPr/>
      <dgm:t>
        <a:bodyPr/>
        <a:lstStyle/>
        <a:p>
          <a:endParaRPr lang="en-US"/>
        </a:p>
      </dgm:t>
    </dgm:pt>
    <dgm:pt modelId="{CE0450C3-D79D-4D6C-B1E8-462B53570039}" type="sibTrans" cxnId="{A2BA4B21-2420-4525-B940-8C0011417FA3}">
      <dgm:prSet/>
      <dgm:spPr/>
      <dgm:t>
        <a:bodyPr/>
        <a:lstStyle/>
        <a:p>
          <a:endParaRPr lang="en-US"/>
        </a:p>
      </dgm:t>
    </dgm:pt>
    <dgm:pt modelId="{1F13EDDF-7AA2-498C-B59A-A8598FE8A859}">
      <dgm:prSet phldrT="[Text]" phldr="0"/>
      <dgm:spPr>
        <a:solidFill>
          <a:srgbClr val="161893"/>
        </a:solidFill>
      </dgm:spPr>
      <dgm:t>
        <a:bodyPr/>
        <a:lstStyle/>
        <a:p>
          <a:pPr rtl="0"/>
          <a:r>
            <a:rPr lang="en-US" dirty="0">
              <a:latin typeface="Arial" panose="020B0604020202020204"/>
            </a:rPr>
            <a:t>Check Louis for NIMAC file</a:t>
          </a:r>
          <a:endParaRPr lang="en-US" dirty="0"/>
        </a:p>
      </dgm:t>
    </dgm:pt>
    <dgm:pt modelId="{CED26443-7D53-4B3B-AB6B-75F5A7BE17F8}" type="parTrans" cxnId="{8D58C0DF-BE97-42E0-A605-4E1A22A70FCD}">
      <dgm:prSet/>
      <dgm:spPr/>
      <dgm:t>
        <a:bodyPr/>
        <a:lstStyle/>
        <a:p>
          <a:endParaRPr lang="en-US"/>
        </a:p>
      </dgm:t>
    </dgm:pt>
    <dgm:pt modelId="{B3C07A0D-01A9-43DE-AB35-F3F8D626BAA3}" type="sibTrans" cxnId="{8D58C0DF-BE97-42E0-A605-4E1A22A70FCD}">
      <dgm:prSet/>
      <dgm:spPr/>
      <dgm:t>
        <a:bodyPr/>
        <a:lstStyle/>
        <a:p>
          <a:endParaRPr lang="en-US"/>
        </a:p>
      </dgm:t>
    </dgm:pt>
    <dgm:pt modelId="{ECFFA72A-6AEB-4CB7-889F-9132DB9A64AD}">
      <dgm:prSet phldrT="[Text]" phldr="0"/>
      <dgm:spPr>
        <a:solidFill>
          <a:srgbClr val="161893"/>
        </a:solidFill>
      </dgm:spPr>
      <dgm:t>
        <a:bodyPr/>
        <a:lstStyle/>
        <a:p>
          <a:pPr rtl="0"/>
          <a:r>
            <a:rPr lang="en-US" dirty="0">
              <a:latin typeface="Arial" panose="020B0604020202020204"/>
            </a:rPr>
            <a:t>Contact NIMAC State Coordinator </a:t>
          </a:r>
        </a:p>
        <a:p>
          <a:pPr rtl="0"/>
          <a:r>
            <a:rPr lang="en-US" dirty="0">
              <a:latin typeface="Arial" panose="020B0604020202020204"/>
            </a:rPr>
            <a:t>for further assistance</a:t>
          </a:r>
          <a:endParaRPr lang="en-US" dirty="0"/>
        </a:p>
      </dgm:t>
    </dgm:pt>
    <dgm:pt modelId="{B58BECFE-95F9-4625-8284-333AE3AD6A24}" type="parTrans" cxnId="{A27F7FD4-52C6-4D38-B1B5-B749D61AB574}">
      <dgm:prSet/>
      <dgm:spPr/>
      <dgm:t>
        <a:bodyPr/>
        <a:lstStyle/>
        <a:p>
          <a:endParaRPr lang="en-US"/>
        </a:p>
      </dgm:t>
    </dgm:pt>
    <dgm:pt modelId="{6BCB030B-21CE-4C37-A615-2E6E3AC084C0}" type="sibTrans" cxnId="{A27F7FD4-52C6-4D38-B1B5-B749D61AB574}">
      <dgm:prSet/>
      <dgm:spPr/>
      <dgm:t>
        <a:bodyPr/>
        <a:lstStyle/>
        <a:p>
          <a:endParaRPr lang="en-US"/>
        </a:p>
      </dgm:t>
    </dgm:pt>
    <dgm:pt modelId="{7C1FB464-77B5-4A38-9ABE-B5482715DB71}">
      <dgm:prSet/>
      <dgm:spPr>
        <a:solidFill>
          <a:srgbClr val="9E0000"/>
        </a:solidFill>
      </dgm:spPr>
      <dgm:t>
        <a:bodyPr/>
        <a:lstStyle/>
        <a:p>
          <a:r>
            <a:rPr lang="en-US" dirty="0"/>
            <a:t>Obtain digital or audio formats directly from Bookshare or Learning Ally sites</a:t>
          </a:r>
        </a:p>
      </dgm:t>
    </dgm:pt>
    <dgm:pt modelId="{A5F2C52C-C016-4E91-A3D0-5107C7D2F9D4}" type="parTrans" cxnId="{99C2DB52-9780-4B11-9CB5-67F5B7692723}">
      <dgm:prSet/>
      <dgm:spPr/>
      <dgm:t>
        <a:bodyPr/>
        <a:lstStyle/>
        <a:p>
          <a:endParaRPr lang="en-US"/>
        </a:p>
      </dgm:t>
    </dgm:pt>
    <dgm:pt modelId="{8F9A9D43-0543-478A-BF85-05FEDE6F4ECE}" type="sibTrans" cxnId="{99C2DB52-9780-4B11-9CB5-67F5B7692723}">
      <dgm:prSet/>
      <dgm:spPr/>
      <dgm:t>
        <a:bodyPr/>
        <a:lstStyle/>
        <a:p>
          <a:endParaRPr lang="en-US"/>
        </a:p>
      </dgm:t>
    </dgm:pt>
    <dgm:pt modelId="{772EC466-ABD1-440C-A1FC-686F1D210A8C}" type="pres">
      <dgm:prSet presAssocID="{774EAAB6-43E4-4C68-ADDE-D3F5D881DFB8}" presName="diagram" presStyleCnt="0">
        <dgm:presLayoutVars>
          <dgm:chPref val="1"/>
          <dgm:dir/>
          <dgm:animOne val="branch"/>
          <dgm:animLvl val="lvl"/>
          <dgm:resizeHandles val="exact"/>
        </dgm:presLayoutVars>
      </dgm:prSet>
      <dgm:spPr/>
    </dgm:pt>
    <dgm:pt modelId="{D5E6F842-AB92-4680-9C30-DBFF638BD063}" type="pres">
      <dgm:prSet presAssocID="{7ABAABFB-2D30-44B1-B292-BBDA21094863}" presName="root1" presStyleCnt="0"/>
      <dgm:spPr/>
    </dgm:pt>
    <dgm:pt modelId="{9095E830-625A-42B7-A88E-E2F902B0713C}" type="pres">
      <dgm:prSet presAssocID="{7ABAABFB-2D30-44B1-B292-BBDA21094863}" presName="LevelOneTextNode" presStyleLbl="node0" presStyleIdx="0" presStyleCnt="1" custScaleX="126724" custScaleY="154041">
        <dgm:presLayoutVars>
          <dgm:chPref val="3"/>
        </dgm:presLayoutVars>
      </dgm:prSet>
      <dgm:spPr/>
    </dgm:pt>
    <dgm:pt modelId="{1FA1E660-3AE5-443A-9EF8-0669D01D3F07}" type="pres">
      <dgm:prSet presAssocID="{7ABAABFB-2D30-44B1-B292-BBDA21094863}" presName="level2hierChild" presStyleCnt="0"/>
      <dgm:spPr/>
    </dgm:pt>
    <dgm:pt modelId="{DE2FAAD4-1A87-49C8-AF82-D3D7DA6052F3}" type="pres">
      <dgm:prSet presAssocID="{6173E3AE-CFE1-4581-988B-60D9D268101F}" presName="conn2-1" presStyleLbl="parChTrans1D2" presStyleIdx="0" presStyleCnt="2"/>
      <dgm:spPr/>
    </dgm:pt>
    <dgm:pt modelId="{13E066F0-8232-478D-9FFB-37CAA582D3C9}" type="pres">
      <dgm:prSet presAssocID="{6173E3AE-CFE1-4581-988B-60D9D268101F}" presName="connTx" presStyleLbl="parChTrans1D2" presStyleIdx="0" presStyleCnt="2"/>
      <dgm:spPr/>
    </dgm:pt>
    <dgm:pt modelId="{FC8F13E7-AA7E-48E3-8ED5-F365B7B74FEC}" type="pres">
      <dgm:prSet presAssocID="{79BF933A-122B-43BD-B574-A9188FFF2B38}" presName="root2" presStyleCnt="0"/>
      <dgm:spPr/>
    </dgm:pt>
    <dgm:pt modelId="{94950505-4E86-4EF0-864E-A1B740F8FE88}" type="pres">
      <dgm:prSet presAssocID="{79BF933A-122B-43BD-B574-A9188FFF2B38}" presName="LevelTwoTextNode" presStyleLbl="node2" presStyleIdx="0" presStyleCnt="2">
        <dgm:presLayoutVars>
          <dgm:chPref val="3"/>
        </dgm:presLayoutVars>
      </dgm:prSet>
      <dgm:spPr/>
    </dgm:pt>
    <dgm:pt modelId="{0F9C84CE-6DFA-415E-A62C-A237DF2D31F9}" type="pres">
      <dgm:prSet presAssocID="{79BF933A-122B-43BD-B574-A9188FFF2B38}" presName="level3hierChild" presStyleCnt="0"/>
      <dgm:spPr/>
    </dgm:pt>
    <dgm:pt modelId="{4C833853-E63B-4E34-9CA1-439F2091558B}" type="pres">
      <dgm:prSet presAssocID="{2B69A497-C474-4EE7-BFB0-2BD26EB6DFF2}" presName="conn2-1" presStyleLbl="parChTrans1D3" presStyleIdx="0" presStyleCnt="3"/>
      <dgm:spPr/>
    </dgm:pt>
    <dgm:pt modelId="{4A15CA34-2EC2-45D7-AF45-A0CA361EBD91}" type="pres">
      <dgm:prSet presAssocID="{2B69A497-C474-4EE7-BFB0-2BD26EB6DFF2}" presName="connTx" presStyleLbl="parChTrans1D3" presStyleIdx="0" presStyleCnt="3"/>
      <dgm:spPr/>
    </dgm:pt>
    <dgm:pt modelId="{0149211F-1D85-479D-9E77-AC72048FB986}" type="pres">
      <dgm:prSet presAssocID="{040282D0-5976-49F1-8018-426FCF252A56}" presName="root2" presStyleCnt="0"/>
      <dgm:spPr/>
    </dgm:pt>
    <dgm:pt modelId="{683621D3-E560-445B-841E-BD0D9A8925D8}" type="pres">
      <dgm:prSet presAssocID="{040282D0-5976-49F1-8018-426FCF252A56}" presName="LevelTwoTextNode" presStyleLbl="node3" presStyleIdx="0" presStyleCnt="3" custScaleX="177721">
        <dgm:presLayoutVars>
          <dgm:chPref val="3"/>
        </dgm:presLayoutVars>
      </dgm:prSet>
      <dgm:spPr/>
    </dgm:pt>
    <dgm:pt modelId="{2F53978E-1111-436E-BAC2-FDAC03F7B88E}" type="pres">
      <dgm:prSet presAssocID="{040282D0-5976-49F1-8018-426FCF252A56}" presName="level3hierChild" presStyleCnt="0"/>
      <dgm:spPr/>
    </dgm:pt>
    <dgm:pt modelId="{298432D1-61E0-4D0F-83FC-5095E32205AE}" type="pres">
      <dgm:prSet presAssocID="{A5F2C52C-C016-4E91-A3D0-5107C7D2F9D4}" presName="conn2-1" presStyleLbl="parChTrans1D3" presStyleIdx="1" presStyleCnt="3"/>
      <dgm:spPr/>
    </dgm:pt>
    <dgm:pt modelId="{49CD2D18-591F-49FB-987A-49DBE15B6FF3}" type="pres">
      <dgm:prSet presAssocID="{A5F2C52C-C016-4E91-A3D0-5107C7D2F9D4}" presName="connTx" presStyleLbl="parChTrans1D3" presStyleIdx="1" presStyleCnt="3"/>
      <dgm:spPr/>
    </dgm:pt>
    <dgm:pt modelId="{6132EF3C-1ED5-4906-8DF0-CB0F6D091CED}" type="pres">
      <dgm:prSet presAssocID="{7C1FB464-77B5-4A38-9ABE-B5482715DB71}" presName="root2" presStyleCnt="0"/>
      <dgm:spPr/>
    </dgm:pt>
    <dgm:pt modelId="{C230408D-D086-4EC9-882E-ADAFECC2F0A1}" type="pres">
      <dgm:prSet presAssocID="{7C1FB464-77B5-4A38-9ABE-B5482715DB71}" presName="LevelTwoTextNode" presStyleLbl="node3" presStyleIdx="1" presStyleCnt="3" custScaleX="185116">
        <dgm:presLayoutVars>
          <dgm:chPref val="3"/>
        </dgm:presLayoutVars>
      </dgm:prSet>
      <dgm:spPr/>
    </dgm:pt>
    <dgm:pt modelId="{38F1A934-E623-4630-89EF-F56EE11B1387}" type="pres">
      <dgm:prSet presAssocID="{7C1FB464-77B5-4A38-9ABE-B5482715DB71}" presName="level3hierChild" presStyleCnt="0"/>
      <dgm:spPr/>
    </dgm:pt>
    <dgm:pt modelId="{2EC2A84A-D211-413B-9124-1FE6EDBC7C1E}" type="pres">
      <dgm:prSet presAssocID="{CED26443-7D53-4B3B-AB6B-75F5A7BE17F8}" presName="conn2-1" presStyleLbl="parChTrans1D2" presStyleIdx="1" presStyleCnt="2"/>
      <dgm:spPr/>
    </dgm:pt>
    <dgm:pt modelId="{2263736C-6634-4B78-B94E-0EFB74A59F6A}" type="pres">
      <dgm:prSet presAssocID="{CED26443-7D53-4B3B-AB6B-75F5A7BE17F8}" presName="connTx" presStyleLbl="parChTrans1D2" presStyleIdx="1" presStyleCnt="2"/>
      <dgm:spPr/>
    </dgm:pt>
    <dgm:pt modelId="{9CD001CC-0C5D-4D4D-B2F7-777773B82A13}" type="pres">
      <dgm:prSet presAssocID="{1F13EDDF-7AA2-498C-B59A-A8598FE8A859}" presName="root2" presStyleCnt="0"/>
      <dgm:spPr/>
    </dgm:pt>
    <dgm:pt modelId="{270C98A1-A8ED-487D-A113-4F267D9728D4}" type="pres">
      <dgm:prSet presAssocID="{1F13EDDF-7AA2-498C-B59A-A8598FE8A859}" presName="LevelTwoTextNode" presStyleLbl="node2" presStyleIdx="1" presStyleCnt="2">
        <dgm:presLayoutVars>
          <dgm:chPref val="3"/>
        </dgm:presLayoutVars>
      </dgm:prSet>
      <dgm:spPr/>
    </dgm:pt>
    <dgm:pt modelId="{CF6D7C2B-93A0-4044-8764-B0BA0290CF32}" type="pres">
      <dgm:prSet presAssocID="{1F13EDDF-7AA2-498C-B59A-A8598FE8A859}" presName="level3hierChild" presStyleCnt="0"/>
      <dgm:spPr/>
    </dgm:pt>
    <dgm:pt modelId="{DE357410-92D3-452B-87C6-BE37B017E862}" type="pres">
      <dgm:prSet presAssocID="{B58BECFE-95F9-4625-8284-333AE3AD6A24}" presName="conn2-1" presStyleLbl="parChTrans1D3" presStyleIdx="2" presStyleCnt="3"/>
      <dgm:spPr/>
    </dgm:pt>
    <dgm:pt modelId="{25A000E3-C57C-4013-B86E-6CD13A6B2842}" type="pres">
      <dgm:prSet presAssocID="{B58BECFE-95F9-4625-8284-333AE3AD6A24}" presName="connTx" presStyleLbl="parChTrans1D3" presStyleIdx="2" presStyleCnt="3"/>
      <dgm:spPr/>
    </dgm:pt>
    <dgm:pt modelId="{79E503EE-8B13-4DF2-8A34-CF2441E4AA77}" type="pres">
      <dgm:prSet presAssocID="{ECFFA72A-6AEB-4CB7-889F-9132DB9A64AD}" presName="root2" presStyleCnt="0"/>
      <dgm:spPr/>
    </dgm:pt>
    <dgm:pt modelId="{A3AAD60D-24F1-4E34-A930-C1EEF2206610}" type="pres">
      <dgm:prSet presAssocID="{ECFFA72A-6AEB-4CB7-889F-9132DB9A64AD}" presName="LevelTwoTextNode" presStyleLbl="node3" presStyleIdx="2" presStyleCnt="3" custScaleX="182935">
        <dgm:presLayoutVars>
          <dgm:chPref val="3"/>
        </dgm:presLayoutVars>
      </dgm:prSet>
      <dgm:spPr/>
    </dgm:pt>
    <dgm:pt modelId="{1171952A-DE2D-44E8-968E-8B94E271AA6E}" type="pres">
      <dgm:prSet presAssocID="{ECFFA72A-6AEB-4CB7-889F-9132DB9A64AD}" presName="level3hierChild" presStyleCnt="0"/>
      <dgm:spPr/>
    </dgm:pt>
  </dgm:ptLst>
  <dgm:cxnLst>
    <dgm:cxn modelId="{F50B200C-3A47-45E3-A02F-FB943E3AF5B4}" type="presOf" srcId="{1F13EDDF-7AA2-498C-B59A-A8598FE8A859}" destId="{270C98A1-A8ED-487D-A113-4F267D9728D4}" srcOrd="0" destOrd="0" presId="urn:microsoft.com/office/officeart/2005/8/layout/hierarchy2"/>
    <dgm:cxn modelId="{75249211-24E0-4227-89BB-55E1E3758F5B}" type="presOf" srcId="{A5F2C52C-C016-4E91-A3D0-5107C7D2F9D4}" destId="{49CD2D18-591F-49FB-987A-49DBE15B6FF3}" srcOrd="1" destOrd="0" presId="urn:microsoft.com/office/officeart/2005/8/layout/hierarchy2"/>
    <dgm:cxn modelId="{0776FB1A-2C89-4B9C-8FEB-9CBC7B860859}" type="presOf" srcId="{B58BECFE-95F9-4625-8284-333AE3AD6A24}" destId="{DE357410-92D3-452B-87C6-BE37B017E862}" srcOrd="0" destOrd="0" presId="urn:microsoft.com/office/officeart/2005/8/layout/hierarchy2"/>
    <dgm:cxn modelId="{A2BA4B21-2420-4525-B940-8C0011417FA3}" srcId="{79BF933A-122B-43BD-B574-A9188FFF2B38}" destId="{040282D0-5976-49F1-8018-426FCF252A56}" srcOrd="0" destOrd="0" parTransId="{2B69A497-C474-4EE7-BFB0-2BD26EB6DFF2}" sibTransId="{CE0450C3-D79D-4D6C-B1E8-462B53570039}"/>
    <dgm:cxn modelId="{F74C3022-7C5A-4A8A-BB28-F2B6C76180C5}" type="presOf" srcId="{79BF933A-122B-43BD-B574-A9188FFF2B38}" destId="{94950505-4E86-4EF0-864E-A1B740F8FE88}" srcOrd="0" destOrd="0" presId="urn:microsoft.com/office/officeart/2005/8/layout/hierarchy2"/>
    <dgm:cxn modelId="{421D6129-7295-42AB-A016-461E2AB2F36C}" type="presOf" srcId="{CED26443-7D53-4B3B-AB6B-75F5A7BE17F8}" destId="{2EC2A84A-D211-413B-9124-1FE6EDBC7C1E}" srcOrd="0" destOrd="0" presId="urn:microsoft.com/office/officeart/2005/8/layout/hierarchy2"/>
    <dgm:cxn modelId="{7AF2AB2F-B277-4939-B15F-8E8B7ED9390F}" type="presOf" srcId="{2B69A497-C474-4EE7-BFB0-2BD26EB6DFF2}" destId="{4A15CA34-2EC2-45D7-AF45-A0CA361EBD91}" srcOrd="1" destOrd="0" presId="urn:microsoft.com/office/officeart/2005/8/layout/hierarchy2"/>
    <dgm:cxn modelId="{46B06933-7B9C-45DA-B372-98974E14F693}" type="presOf" srcId="{A5F2C52C-C016-4E91-A3D0-5107C7D2F9D4}" destId="{298432D1-61E0-4D0F-83FC-5095E32205AE}" srcOrd="0" destOrd="0" presId="urn:microsoft.com/office/officeart/2005/8/layout/hierarchy2"/>
    <dgm:cxn modelId="{689C7568-969A-4819-938C-388F871EC022}" type="presOf" srcId="{040282D0-5976-49F1-8018-426FCF252A56}" destId="{683621D3-E560-445B-841E-BD0D9A8925D8}" srcOrd="0" destOrd="0" presId="urn:microsoft.com/office/officeart/2005/8/layout/hierarchy2"/>
    <dgm:cxn modelId="{FCF1646E-71DC-4D64-B08F-74AAD2F94B79}" type="presOf" srcId="{7C1FB464-77B5-4A38-9ABE-B5482715DB71}" destId="{C230408D-D086-4EC9-882E-ADAFECC2F0A1}" srcOrd="0" destOrd="0" presId="urn:microsoft.com/office/officeart/2005/8/layout/hierarchy2"/>
    <dgm:cxn modelId="{99C2DB52-9780-4B11-9CB5-67F5B7692723}" srcId="{79BF933A-122B-43BD-B574-A9188FFF2B38}" destId="{7C1FB464-77B5-4A38-9ABE-B5482715DB71}" srcOrd="1" destOrd="0" parTransId="{A5F2C52C-C016-4E91-A3D0-5107C7D2F9D4}" sibTransId="{8F9A9D43-0543-478A-BF85-05FEDE6F4ECE}"/>
    <dgm:cxn modelId="{FA6B3B8A-A6ED-4568-B294-819988B1D0F8}" type="presOf" srcId="{774EAAB6-43E4-4C68-ADDE-D3F5D881DFB8}" destId="{772EC466-ABD1-440C-A1FC-686F1D210A8C}" srcOrd="0" destOrd="0" presId="urn:microsoft.com/office/officeart/2005/8/layout/hierarchy2"/>
    <dgm:cxn modelId="{CF1A4B8D-7DF5-43E0-A45D-294E95DEF527}" type="presOf" srcId="{6173E3AE-CFE1-4581-988B-60D9D268101F}" destId="{13E066F0-8232-478D-9FFB-37CAA582D3C9}" srcOrd="1" destOrd="0" presId="urn:microsoft.com/office/officeart/2005/8/layout/hierarchy2"/>
    <dgm:cxn modelId="{FD7DEF90-15C8-403A-BFD7-67157AE6847C}" type="presOf" srcId="{CED26443-7D53-4B3B-AB6B-75F5A7BE17F8}" destId="{2263736C-6634-4B78-B94E-0EFB74A59F6A}" srcOrd="1" destOrd="0" presId="urn:microsoft.com/office/officeart/2005/8/layout/hierarchy2"/>
    <dgm:cxn modelId="{0A9FE497-B0B0-4B4C-85C6-6BA9C44F6D64}" type="presOf" srcId="{7ABAABFB-2D30-44B1-B292-BBDA21094863}" destId="{9095E830-625A-42B7-A88E-E2F902B0713C}" srcOrd="0" destOrd="0" presId="urn:microsoft.com/office/officeart/2005/8/layout/hierarchy2"/>
    <dgm:cxn modelId="{61EBE1A9-0D98-4A00-886D-ACCCEC0DC4FF}" type="presOf" srcId="{B58BECFE-95F9-4625-8284-333AE3AD6A24}" destId="{25A000E3-C57C-4013-B86E-6CD13A6B2842}" srcOrd="1" destOrd="0" presId="urn:microsoft.com/office/officeart/2005/8/layout/hierarchy2"/>
    <dgm:cxn modelId="{AD32E9A9-8E7E-4F16-B89D-CE695E71237C}" srcId="{7ABAABFB-2D30-44B1-B292-BBDA21094863}" destId="{79BF933A-122B-43BD-B574-A9188FFF2B38}" srcOrd="0" destOrd="0" parTransId="{6173E3AE-CFE1-4581-988B-60D9D268101F}" sibTransId="{AB477309-32C3-49B2-BB4F-75AA3A583EC3}"/>
    <dgm:cxn modelId="{9C6D0BAB-DF97-472D-8D14-DFEA39C59AE9}" srcId="{774EAAB6-43E4-4C68-ADDE-D3F5D881DFB8}" destId="{7ABAABFB-2D30-44B1-B292-BBDA21094863}" srcOrd="0" destOrd="0" parTransId="{E58EAAA8-B9B9-4708-A711-10A512D6D3D5}" sibTransId="{5AA31B20-D05D-4B30-AC41-A7D2D425E53C}"/>
    <dgm:cxn modelId="{F7321EBB-0D00-4C89-882D-8405231B54E6}" type="presOf" srcId="{ECFFA72A-6AEB-4CB7-889F-9132DB9A64AD}" destId="{A3AAD60D-24F1-4E34-A930-C1EEF2206610}" srcOrd="0" destOrd="0" presId="urn:microsoft.com/office/officeart/2005/8/layout/hierarchy2"/>
    <dgm:cxn modelId="{1A2F97BD-87E7-43FF-BCBB-A02E151753E9}" type="presOf" srcId="{2B69A497-C474-4EE7-BFB0-2BD26EB6DFF2}" destId="{4C833853-E63B-4E34-9CA1-439F2091558B}" srcOrd="0" destOrd="0" presId="urn:microsoft.com/office/officeart/2005/8/layout/hierarchy2"/>
    <dgm:cxn modelId="{3C91DDC5-8957-4225-ABAE-4F6A2101855A}" type="presOf" srcId="{6173E3AE-CFE1-4581-988B-60D9D268101F}" destId="{DE2FAAD4-1A87-49C8-AF82-D3D7DA6052F3}" srcOrd="0" destOrd="0" presId="urn:microsoft.com/office/officeart/2005/8/layout/hierarchy2"/>
    <dgm:cxn modelId="{A27F7FD4-52C6-4D38-B1B5-B749D61AB574}" srcId="{1F13EDDF-7AA2-498C-B59A-A8598FE8A859}" destId="{ECFFA72A-6AEB-4CB7-889F-9132DB9A64AD}" srcOrd="0" destOrd="0" parTransId="{B58BECFE-95F9-4625-8284-333AE3AD6A24}" sibTransId="{6BCB030B-21CE-4C37-A615-2E6E3AC084C0}"/>
    <dgm:cxn modelId="{8D58C0DF-BE97-42E0-A605-4E1A22A70FCD}" srcId="{7ABAABFB-2D30-44B1-B292-BBDA21094863}" destId="{1F13EDDF-7AA2-498C-B59A-A8598FE8A859}" srcOrd="1" destOrd="0" parTransId="{CED26443-7D53-4B3B-AB6B-75F5A7BE17F8}" sibTransId="{B3C07A0D-01A9-43DE-AB35-F3F8D626BAA3}"/>
    <dgm:cxn modelId="{5686188E-F358-4162-B79D-EBB168C38A15}" type="presParOf" srcId="{772EC466-ABD1-440C-A1FC-686F1D210A8C}" destId="{D5E6F842-AB92-4680-9C30-DBFF638BD063}" srcOrd="0" destOrd="0" presId="urn:microsoft.com/office/officeart/2005/8/layout/hierarchy2"/>
    <dgm:cxn modelId="{72B3C5E2-37E7-43A1-AE82-0D3E17DCBA68}" type="presParOf" srcId="{D5E6F842-AB92-4680-9C30-DBFF638BD063}" destId="{9095E830-625A-42B7-A88E-E2F902B0713C}" srcOrd="0" destOrd="0" presId="urn:microsoft.com/office/officeart/2005/8/layout/hierarchy2"/>
    <dgm:cxn modelId="{5A7ADC52-663D-46F9-A579-8BF1ADA11D78}" type="presParOf" srcId="{D5E6F842-AB92-4680-9C30-DBFF638BD063}" destId="{1FA1E660-3AE5-443A-9EF8-0669D01D3F07}" srcOrd="1" destOrd="0" presId="urn:microsoft.com/office/officeart/2005/8/layout/hierarchy2"/>
    <dgm:cxn modelId="{994DA37F-72E8-4F7B-B9E2-EF1FC8AAF333}" type="presParOf" srcId="{1FA1E660-3AE5-443A-9EF8-0669D01D3F07}" destId="{DE2FAAD4-1A87-49C8-AF82-D3D7DA6052F3}" srcOrd="0" destOrd="0" presId="urn:microsoft.com/office/officeart/2005/8/layout/hierarchy2"/>
    <dgm:cxn modelId="{E4F043B6-FFE9-49EF-B211-187E6F49F401}" type="presParOf" srcId="{DE2FAAD4-1A87-49C8-AF82-D3D7DA6052F3}" destId="{13E066F0-8232-478D-9FFB-37CAA582D3C9}" srcOrd="0" destOrd="0" presId="urn:microsoft.com/office/officeart/2005/8/layout/hierarchy2"/>
    <dgm:cxn modelId="{0146853D-193F-4F0D-8718-C1EE0E33CCF5}" type="presParOf" srcId="{1FA1E660-3AE5-443A-9EF8-0669D01D3F07}" destId="{FC8F13E7-AA7E-48E3-8ED5-F365B7B74FEC}" srcOrd="1" destOrd="0" presId="urn:microsoft.com/office/officeart/2005/8/layout/hierarchy2"/>
    <dgm:cxn modelId="{0B8A0FA8-0637-48BC-B721-3280FF17D244}" type="presParOf" srcId="{FC8F13E7-AA7E-48E3-8ED5-F365B7B74FEC}" destId="{94950505-4E86-4EF0-864E-A1B740F8FE88}" srcOrd="0" destOrd="0" presId="urn:microsoft.com/office/officeart/2005/8/layout/hierarchy2"/>
    <dgm:cxn modelId="{4345F203-4EEB-4A28-B1A9-AA3B91900528}" type="presParOf" srcId="{FC8F13E7-AA7E-48E3-8ED5-F365B7B74FEC}" destId="{0F9C84CE-6DFA-415E-A62C-A237DF2D31F9}" srcOrd="1" destOrd="0" presId="urn:microsoft.com/office/officeart/2005/8/layout/hierarchy2"/>
    <dgm:cxn modelId="{97B796E0-280F-4AE0-A687-3E2B875296DD}" type="presParOf" srcId="{0F9C84CE-6DFA-415E-A62C-A237DF2D31F9}" destId="{4C833853-E63B-4E34-9CA1-439F2091558B}" srcOrd="0" destOrd="0" presId="urn:microsoft.com/office/officeart/2005/8/layout/hierarchy2"/>
    <dgm:cxn modelId="{FCFB7D9D-2E97-44AA-A05C-99F4C0E37446}" type="presParOf" srcId="{4C833853-E63B-4E34-9CA1-439F2091558B}" destId="{4A15CA34-2EC2-45D7-AF45-A0CA361EBD91}" srcOrd="0" destOrd="0" presId="urn:microsoft.com/office/officeart/2005/8/layout/hierarchy2"/>
    <dgm:cxn modelId="{FB7C0D92-2AF9-46C0-9402-62CC0ED70CA8}" type="presParOf" srcId="{0F9C84CE-6DFA-415E-A62C-A237DF2D31F9}" destId="{0149211F-1D85-479D-9E77-AC72048FB986}" srcOrd="1" destOrd="0" presId="urn:microsoft.com/office/officeart/2005/8/layout/hierarchy2"/>
    <dgm:cxn modelId="{4B6FCF21-BC11-45FD-B887-BCBF7704D931}" type="presParOf" srcId="{0149211F-1D85-479D-9E77-AC72048FB986}" destId="{683621D3-E560-445B-841E-BD0D9A8925D8}" srcOrd="0" destOrd="0" presId="urn:microsoft.com/office/officeart/2005/8/layout/hierarchy2"/>
    <dgm:cxn modelId="{F9302D7A-BD4C-4C51-8DEF-6018E14A3CCD}" type="presParOf" srcId="{0149211F-1D85-479D-9E77-AC72048FB986}" destId="{2F53978E-1111-436E-BAC2-FDAC03F7B88E}" srcOrd="1" destOrd="0" presId="urn:microsoft.com/office/officeart/2005/8/layout/hierarchy2"/>
    <dgm:cxn modelId="{4B94DB35-6463-4A0B-B08A-A2B11F43D1AF}" type="presParOf" srcId="{0F9C84CE-6DFA-415E-A62C-A237DF2D31F9}" destId="{298432D1-61E0-4D0F-83FC-5095E32205AE}" srcOrd="2" destOrd="0" presId="urn:microsoft.com/office/officeart/2005/8/layout/hierarchy2"/>
    <dgm:cxn modelId="{6CC3C4A6-9787-4326-B74C-CFD7EC102986}" type="presParOf" srcId="{298432D1-61E0-4D0F-83FC-5095E32205AE}" destId="{49CD2D18-591F-49FB-987A-49DBE15B6FF3}" srcOrd="0" destOrd="0" presId="urn:microsoft.com/office/officeart/2005/8/layout/hierarchy2"/>
    <dgm:cxn modelId="{66828F5C-4F08-4D5E-8313-567C85E3CE6C}" type="presParOf" srcId="{0F9C84CE-6DFA-415E-A62C-A237DF2D31F9}" destId="{6132EF3C-1ED5-4906-8DF0-CB0F6D091CED}" srcOrd="3" destOrd="0" presId="urn:microsoft.com/office/officeart/2005/8/layout/hierarchy2"/>
    <dgm:cxn modelId="{055A2691-52A1-4306-9A5D-ED888DD29B57}" type="presParOf" srcId="{6132EF3C-1ED5-4906-8DF0-CB0F6D091CED}" destId="{C230408D-D086-4EC9-882E-ADAFECC2F0A1}" srcOrd="0" destOrd="0" presId="urn:microsoft.com/office/officeart/2005/8/layout/hierarchy2"/>
    <dgm:cxn modelId="{D374771B-92A0-4F46-ADAC-9CD8BCC4C5E5}" type="presParOf" srcId="{6132EF3C-1ED5-4906-8DF0-CB0F6D091CED}" destId="{38F1A934-E623-4630-89EF-F56EE11B1387}" srcOrd="1" destOrd="0" presId="urn:microsoft.com/office/officeart/2005/8/layout/hierarchy2"/>
    <dgm:cxn modelId="{D16F9BCC-B0C6-497D-83EA-2B9193AEB88C}" type="presParOf" srcId="{1FA1E660-3AE5-443A-9EF8-0669D01D3F07}" destId="{2EC2A84A-D211-413B-9124-1FE6EDBC7C1E}" srcOrd="2" destOrd="0" presId="urn:microsoft.com/office/officeart/2005/8/layout/hierarchy2"/>
    <dgm:cxn modelId="{A1BBC466-0698-424E-9DBB-8CDF2A239758}" type="presParOf" srcId="{2EC2A84A-D211-413B-9124-1FE6EDBC7C1E}" destId="{2263736C-6634-4B78-B94E-0EFB74A59F6A}" srcOrd="0" destOrd="0" presId="urn:microsoft.com/office/officeart/2005/8/layout/hierarchy2"/>
    <dgm:cxn modelId="{7B3D262F-22AD-4E2A-A548-F1CF096EFD8F}" type="presParOf" srcId="{1FA1E660-3AE5-443A-9EF8-0669D01D3F07}" destId="{9CD001CC-0C5D-4D4D-B2F7-777773B82A13}" srcOrd="3" destOrd="0" presId="urn:microsoft.com/office/officeart/2005/8/layout/hierarchy2"/>
    <dgm:cxn modelId="{41770DCC-60FA-4E23-A53A-878F6C6B3D9D}" type="presParOf" srcId="{9CD001CC-0C5D-4D4D-B2F7-777773B82A13}" destId="{270C98A1-A8ED-487D-A113-4F267D9728D4}" srcOrd="0" destOrd="0" presId="urn:microsoft.com/office/officeart/2005/8/layout/hierarchy2"/>
    <dgm:cxn modelId="{B7443195-20E2-49C8-A4F4-69308907538D}" type="presParOf" srcId="{9CD001CC-0C5D-4D4D-B2F7-777773B82A13}" destId="{CF6D7C2B-93A0-4044-8764-B0BA0290CF32}" srcOrd="1" destOrd="0" presId="urn:microsoft.com/office/officeart/2005/8/layout/hierarchy2"/>
    <dgm:cxn modelId="{F72E898B-C799-448D-8D6A-28E177BCC77F}" type="presParOf" srcId="{CF6D7C2B-93A0-4044-8764-B0BA0290CF32}" destId="{DE357410-92D3-452B-87C6-BE37B017E862}" srcOrd="0" destOrd="0" presId="urn:microsoft.com/office/officeart/2005/8/layout/hierarchy2"/>
    <dgm:cxn modelId="{7B515F35-311F-46B5-9541-169BC9EFFE9E}" type="presParOf" srcId="{DE357410-92D3-452B-87C6-BE37B017E862}" destId="{25A000E3-C57C-4013-B86E-6CD13A6B2842}" srcOrd="0" destOrd="0" presId="urn:microsoft.com/office/officeart/2005/8/layout/hierarchy2"/>
    <dgm:cxn modelId="{FE63FEDD-B641-493C-99AB-2B14906C057F}" type="presParOf" srcId="{CF6D7C2B-93A0-4044-8764-B0BA0290CF32}" destId="{79E503EE-8B13-4DF2-8A34-CF2441E4AA77}" srcOrd="1" destOrd="0" presId="urn:microsoft.com/office/officeart/2005/8/layout/hierarchy2"/>
    <dgm:cxn modelId="{6563A2F1-8D69-4239-BA7B-D72DA9D7E293}" type="presParOf" srcId="{79E503EE-8B13-4DF2-8A34-CF2441E4AA77}" destId="{A3AAD60D-24F1-4E34-A930-C1EEF2206610}" srcOrd="0" destOrd="0" presId="urn:microsoft.com/office/officeart/2005/8/layout/hierarchy2"/>
    <dgm:cxn modelId="{BE524B5D-6ED9-4DD7-A36A-FF595A1558B9}" type="presParOf" srcId="{79E503EE-8B13-4DF2-8A34-CF2441E4AA77}" destId="{1171952A-DE2D-44E8-968E-8B94E271AA6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53733-4410-4DED-8805-544D335DEF9A}">
      <dsp:nvSpPr>
        <dsp:cNvPr id="0" name=""/>
        <dsp:cNvSpPr/>
      </dsp:nvSpPr>
      <dsp:spPr>
        <a:xfrm>
          <a:off x="0" y="0"/>
          <a:ext cx="7771416" cy="972998"/>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The National Instructional Materials Access Center (NIMAC) was created by IDEA 2004 to serve as the source file repository for K-12 textbooks and core instructional materials. </a:t>
          </a:r>
        </a:p>
      </dsp:txBody>
      <dsp:txXfrm>
        <a:off x="28498" y="28498"/>
        <a:ext cx="6639257" cy="916002"/>
      </dsp:txXfrm>
    </dsp:sp>
    <dsp:sp modelId="{2701C266-BCD0-4F8C-B20F-ECF505ECB172}">
      <dsp:nvSpPr>
        <dsp:cNvPr id="0" name=""/>
        <dsp:cNvSpPr/>
      </dsp:nvSpPr>
      <dsp:spPr>
        <a:xfrm>
          <a:off x="650856" y="1149907"/>
          <a:ext cx="7771416" cy="972998"/>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States and districts that choose to work with the NIMAC require publishers to send files to the NIMAC as a part of instructional materials procurement (e.g., through adoption contracts).</a:t>
          </a:r>
        </a:p>
      </dsp:txBody>
      <dsp:txXfrm>
        <a:off x="679354" y="1178405"/>
        <a:ext cx="6431115" cy="916002"/>
      </dsp:txXfrm>
    </dsp:sp>
    <dsp:sp modelId="{F76FDCA2-8792-4DC6-AD5C-7D77F2A803F0}">
      <dsp:nvSpPr>
        <dsp:cNvPr id="0" name=""/>
        <dsp:cNvSpPr/>
      </dsp:nvSpPr>
      <dsp:spPr>
        <a:xfrm>
          <a:off x="1291998" y="2299815"/>
          <a:ext cx="7771416" cy="972998"/>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These files are downloaded by accessible media producers – as designated by the states – to produce braille, large print, digital text, and other accessible formats.</a:t>
          </a:r>
        </a:p>
      </dsp:txBody>
      <dsp:txXfrm>
        <a:off x="1320496" y="2328313"/>
        <a:ext cx="6440829" cy="916002"/>
      </dsp:txXfrm>
    </dsp:sp>
    <dsp:sp modelId="{6F0A318E-C931-41D0-94E6-7D709BCAD726}">
      <dsp:nvSpPr>
        <dsp:cNvPr id="0" name=""/>
        <dsp:cNvSpPr/>
      </dsp:nvSpPr>
      <dsp:spPr>
        <a:xfrm>
          <a:off x="1942854" y="3449723"/>
          <a:ext cx="7771416" cy="972998"/>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The goal of the NIMAC is to expedite accessible format production by receiving , validating, and making files available in advance of an identified need. </a:t>
          </a:r>
        </a:p>
      </dsp:txBody>
      <dsp:txXfrm>
        <a:off x="1971352" y="3478221"/>
        <a:ext cx="6431115" cy="916002"/>
      </dsp:txXfrm>
    </dsp:sp>
    <dsp:sp modelId="{5853E63A-7B33-4EBE-8C6F-7F601F138BCB}">
      <dsp:nvSpPr>
        <dsp:cNvPr id="0" name=""/>
        <dsp:cNvSpPr/>
      </dsp:nvSpPr>
      <dsp:spPr>
        <a:xfrm>
          <a:off x="7138967" y="745228"/>
          <a:ext cx="632449" cy="632449"/>
        </a:xfrm>
        <a:prstGeom prst="downArrow">
          <a:avLst>
            <a:gd name="adj1" fmla="val 55000"/>
            <a:gd name="adj2" fmla="val 45000"/>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281268" y="745228"/>
        <a:ext cx="347847" cy="475918"/>
      </dsp:txXfrm>
    </dsp:sp>
    <dsp:sp modelId="{C42D2AAC-84D6-4512-A2CE-F0ECB23E0785}">
      <dsp:nvSpPr>
        <dsp:cNvPr id="0" name=""/>
        <dsp:cNvSpPr/>
      </dsp:nvSpPr>
      <dsp:spPr>
        <a:xfrm>
          <a:off x="7789823" y="1895136"/>
          <a:ext cx="632449" cy="632449"/>
        </a:xfrm>
        <a:prstGeom prst="downArrow">
          <a:avLst>
            <a:gd name="adj1" fmla="val 55000"/>
            <a:gd name="adj2" fmla="val 45000"/>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2124" y="1895136"/>
        <a:ext cx="347847" cy="475918"/>
      </dsp:txXfrm>
    </dsp:sp>
    <dsp:sp modelId="{97E0AA9C-A7FF-4A0E-97BB-5FBE4DD3954A}">
      <dsp:nvSpPr>
        <dsp:cNvPr id="0" name=""/>
        <dsp:cNvSpPr/>
      </dsp:nvSpPr>
      <dsp:spPr>
        <a:xfrm>
          <a:off x="8430965" y="3045044"/>
          <a:ext cx="632449" cy="632449"/>
        </a:xfrm>
        <a:prstGeom prst="downArrow">
          <a:avLst>
            <a:gd name="adj1" fmla="val 55000"/>
            <a:gd name="adj2" fmla="val 45000"/>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573266" y="3045044"/>
        <a:ext cx="347847" cy="47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CF638-E75C-4EFF-A22D-7BF88B78B427}">
      <dsp:nvSpPr>
        <dsp:cNvPr id="0" name=""/>
        <dsp:cNvSpPr/>
      </dsp:nvSpPr>
      <dsp:spPr>
        <a:xfrm>
          <a:off x="1867779" y="-27638"/>
          <a:ext cx="4494040" cy="4494040"/>
        </a:xfrm>
        <a:prstGeom prst="circularArrow">
          <a:avLst>
            <a:gd name="adj1" fmla="val 5544"/>
            <a:gd name="adj2" fmla="val 330680"/>
            <a:gd name="adj3" fmla="val 13765712"/>
            <a:gd name="adj4" fmla="val 17392183"/>
            <a:gd name="adj5" fmla="val 5757"/>
          </a:avLst>
        </a:prstGeom>
        <a:solidFill>
          <a:srgbClr val="333399">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C4FCB59D-872A-467F-A116-A724779B5EA3}">
      <dsp:nvSpPr>
        <dsp:cNvPr id="0" name=""/>
        <dsp:cNvSpPr/>
      </dsp:nvSpPr>
      <dsp:spPr>
        <a:xfrm>
          <a:off x="3057971" y="1135"/>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FFFFFF"/>
              </a:solidFill>
              <a:latin typeface="Arial"/>
              <a:ea typeface="+mn-ea"/>
              <a:cs typeface="+mn-cs"/>
            </a:rPr>
            <a:t>States and districts require NIMAS in textbook contracts</a:t>
          </a:r>
        </a:p>
      </dsp:txBody>
      <dsp:txXfrm>
        <a:off x="3109561" y="52725"/>
        <a:ext cx="2010477" cy="953648"/>
      </dsp:txXfrm>
    </dsp:sp>
    <dsp:sp modelId="{6AA625A0-902E-4AA0-A78F-794D107FC240}">
      <dsp:nvSpPr>
        <dsp:cNvPr id="0" name=""/>
        <dsp:cNvSpPr/>
      </dsp:nvSpPr>
      <dsp:spPr>
        <a:xfrm>
          <a:off x="4880609" y="1325359"/>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FFFFFF"/>
              </a:solidFill>
              <a:latin typeface="Arial"/>
              <a:ea typeface="+mn-ea"/>
              <a:cs typeface="+mn-cs"/>
            </a:rPr>
            <a:t>Publishers create NIMAS files and send them to the NIMAC</a:t>
          </a:r>
        </a:p>
      </dsp:txBody>
      <dsp:txXfrm>
        <a:off x="4932199" y="1376949"/>
        <a:ext cx="2010477" cy="953648"/>
      </dsp:txXfrm>
    </dsp:sp>
    <dsp:sp modelId="{0DDA9337-D113-4C2F-BA9B-D3AA43CEE4BF}">
      <dsp:nvSpPr>
        <dsp:cNvPr id="0" name=""/>
        <dsp:cNvSpPr/>
      </dsp:nvSpPr>
      <dsp:spPr>
        <a:xfrm>
          <a:off x="4577721" y="3123846"/>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FFFFFF"/>
              </a:solidFill>
              <a:latin typeface="Arial"/>
              <a:ea typeface="+mn-ea"/>
              <a:cs typeface="+mn-cs"/>
            </a:rPr>
            <a:t>Registered NIMAC users log in and download files</a:t>
          </a:r>
        </a:p>
      </dsp:txBody>
      <dsp:txXfrm>
        <a:off x="4629311" y="3175436"/>
        <a:ext cx="2010477" cy="953648"/>
      </dsp:txXfrm>
    </dsp:sp>
    <dsp:sp modelId="{B19529B7-A3F0-4644-85A5-5457DABAB012}">
      <dsp:nvSpPr>
        <dsp:cNvPr id="0" name=""/>
        <dsp:cNvSpPr/>
      </dsp:nvSpPr>
      <dsp:spPr>
        <a:xfrm>
          <a:off x="1577566" y="3104209"/>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FFFFFF"/>
              </a:solidFill>
              <a:latin typeface="Arial"/>
              <a:ea typeface="+mn-ea"/>
              <a:cs typeface="+mn-cs"/>
            </a:rPr>
            <a:t>Downloaded files are used to create braille and other accessible formats</a:t>
          </a:r>
        </a:p>
      </dsp:txBody>
      <dsp:txXfrm>
        <a:off x="1629156" y="3155799"/>
        <a:ext cx="2010477" cy="953648"/>
      </dsp:txXfrm>
    </dsp:sp>
    <dsp:sp modelId="{03F057EC-AB47-424C-94B5-B05D018E008A}">
      <dsp:nvSpPr>
        <dsp:cNvPr id="0" name=""/>
        <dsp:cNvSpPr/>
      </dsp:nvSpPr>
      <dsp:spPr>
        <a:xfrm>
          <a:off x="1235333" y="1325359"/>
          <a:ext cx="2113657" cy="1056828"/>
        </a:xfrm>
        <a:prstGeom prst="roundRect">
          <a:avLst/>
        </a:prstGeom>
        <a:solidFill>
          <a:srgbClr val="333399">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FFFFFF"/>
              </a:solidFill>
              <a:latin typeface="Arial"/>
              <a:ea typeface="+mn-ea"/>
              <a:cs typeface="+mn-cs"/>
            </a:rPr>
            <a:t>Accessible formats are distributed to qualifying students for use in the classroom</a:t>
          </a:r>
        </a:p>
      </dsp:txBody>
      <dsp:txXfrm>
        <a:off x="1286923" y="1376949"/>
        <a:ext cx="2010477" cy="9536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95E830-625A-42B7-A88E-E2F902B0713C}">
      <dsp:nvSpPr>
        <dsp:cNvPr id="0" name=""/>
        <dsp:cNvSpPr/>
      </dsp:nvSpPr>
      <dsp:spPr>
        <a:xfrm>
          <a:off x="1444" y="1659796"/>
          <a:ext cx="2708630" cy="1646255"/>
        </a:xfrm>
        <a:prstGeom prst="roundRect">
          <a:avLst>
            <a:gd name="adj" fmla="val 10000"/>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a:rPr>
            <a:t>Is the needed accessible format in Louis?</a:t>
          </a:r>
          <a:endParaRPr lang="en-US" sz="1700" kern="1200" dirty="0"/>
        </a:p>
      </dsp:txBody>
      <dsp:txXfrm>
        <a:off x="49661" y="1708013"/>
        <a:ext cx="2612196" cy="1549821"/>
      </dsp:txXfrm>
    </dsp:sp>
    <dsp:sp modelId="{DE2FAAD4-1A87-49C8-AF82-D3D7DA6052F3}">
      <dsp:nvSpPr>
        <dsp:cNvPr id="0" name=""/>
        <dsp:cNvSpPr/>
      </dsp:nvSpPr>
      <dsp:spPr>
        <a:xfrm rot="18770822">
          <a:off x="2508945" y="1999937"/>
          <a:ext cx="1257228" cy="44208"/>
        </a:xfrm>
        <a:custGeom>
          <a:avLst/>
          <a:gdLst/>
          <a:ahLst/>
          <a:cxnLst/>
          <a:rect l="0" t="0" r="0" b="0"/>
          <a:pathLst>
            <a:path>
              <a:moveTo>
                <a:pt x="0" y="22104"/>
              </a:moveTo>
              <a:lnTo>
                <a:pt x="1257228" y="221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06129" y="1990610"/>
        <a:ext cx="62861" cy="62861"/>
      </dsp:txXfrm>
    </dsp:sp>
    <dsp:sp modelId="{94950505-4E86-4EF0-864E-A1B740F8FE88}">
      <dsp:nvSpPr>
        <dsp:cNvPr id="0" name=""/>
        <dsp:cNvSpPr/>
      </dsp:nvSpPr>
      <dsp:spPr>
        <a:xfrm>
          <a:off x="3565045" y="1026803"/>
          <a:ext cx="2137424" cy="1068712"/>
        </a:xfrm>
        <a:prstGeom prst="roundRect">
          <a:avLst>
            <a:gd name="adj" fmla="val 10000"/>
          </a:avLst>
        </a:prstGeom>
        <a:solidFill>
          <a:srgbClr val="9E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a:rPr>
            <a:t>Refer to provider details in Louis</a:t>
          </a:r>
          <a:endParaRPr lang="en-US" sz="1700" kern="1200" dirty="0"/>
        </a:p>
      </dsp:txBody>
      <dsp:txXfrm>
        <a:off x="3596347" y="1058105"/>
        <a:ext cx="2074820" cy="1006108"/>
      </dsp:txXfrm>
    </dsp:sp>
    <dsp:sp modelId="{4C833853-E63B-4E34-9CA1-439F2091558B}">
      <dsp:nvSpPr>
        <dsp:cNvPr id="0" name=""/>
        <dsp:cNvSpPr/>
      </dsp:nvSpPr>
      <dsp:spPr>
        <a:xfrm rot="19457599">
          <a:off x="5603505" y="1231800"/>
          <a:ext cx="1052898" cy="44208"/>
        </a:xfrm>
        <a:custGeom>
          <a:avLst/>
          <a:gdLst/>
          <a:ahLst/>
          <a:cxnLst/>
          <a:rect l="0" t="0" r="0" b="0"/>
          <a:pathLst>
            <a:path>
              <a:moveTo>
                <a:pt x="0" y="22104"/>
              </a:moveTo>
              <a:lnTo>
                <a:pt x="1052898" y="2210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103632" y="1227582"/>
        <a:ext cx="52644" cy="52644"/>
      </dsp:txXfrm>
    </dsp:sp>
    <dsp:sp modelId="{683621D3-E560-445B-841E-BD0D9A8925D8}">
      <dsp:nvSpPr>
        <dsp:cNvPr id="0" name=""/>
        <dsp:cNvSpPr/>
      </dsp:nvSpPr>
      <dsp:spPr>
        <a:xfrm>
          <a:off x="6557439" y="412293"/>
          <a:ext cx="3798652" cy="1068712"/>
        </a:xfrm>
        <a:prstGeom prst="roundRect">
          <a:avLst>
            <a:gd name="adj" fmla="val 10000"/>
          </a:avLst>
        </a:prstGeom>
        <a:solidFill>
          <a:srgbClr val="9E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Arial" panose="020B0604020202020204"/>
            </a:rPr>
            <a:t>Contact provider for hard copy braille or large print book</a:t>
          </a:r>
          <a:endParaRPr lang="en-US" sz="1800" kern="1200" dirty="0"/>
        </a:p>
      </dsp:txBody>
      <dsp:txXfrm>
        <a:off x="6588741" y="443595"/>
        <a:ext cx="3736048" cy="1006108"/>
      </dsp:txXfrm>
    </dsp:sp>
    <dsp:sp modelId="{298432D1-61E0-4D0F-83FC-5095E32205AE}">
      <dsp:nvSpPr>
        <dsp:cNvPr id="0" name=""/>
        <dsp:cNvSpPr/>
      </dsp:nvSpPr>
      <dsp:spPr>
        <a:xfrm rot="2142401">
          <a:off x="5603505" y="1846309"/>
          <a:ext cx="1052898" cy="44208"/>
        </a:xfrm>
        <a:custGeom>
          <a:avLst/>
          <a:gdLst/>
          <a:ahLst/>
          <a:cxnLst/>
          <a:rect l="0" t="0" r="0" b="0"/>
          <a:pathLst>
            <a:path>
              <a:moveTo>
                <a:pt x="0" y="22104"/>
              </a:moveTo>
              <a:lnTo>
                <a:pt x="1052898" y="2210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103632" y="1842091"/>
        <a:ext cx="52644" cy="52644"/>
      </dsp:txXfrm>
    </dsp:sp>
    <dsp:sp modelId="{C230408D-D086-4EC9-882E-ADAFECC2F0A1}">
      <dsp:nvSpPr>
        <dsp:cNvPr id="0" name=""/>
        <dsp:cNvSpPr/>
      </dsp:nvSpPr>
      <dsp:spPr>
        <a:xfrm>
          <a:off x="6557439" y="1641312"/>
          <a:ext cx="3956715" cy="1068712"/>
        </a:xfrm>
        <a:prstGeom prst="roundRect">
          <a:avLst>
            <a:gd name="adj" fmla="val 10000"/>
          </a:avLst>
        </a:prstGeom>
        <a:solidFill>
          <a:srgbClr val="9E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Obtain digital or audio formats directly from Bookshare or Learning Ally sites</a:t>
          </a:r>
        </a:p>
      </dsp:txBody>
      <dsp:txXfrm>
        <a:off x="6588741" y="1672614"/>
        <a:ext cx="3894111" cy="1006108"/>
      </dsp:txXfrm>
    </dsp:sp>
    <dsp:sp modelId="{2EC2A84A-D211-413B-9124-1FE6EDBC7C1E}">
      <dsp:nvSpPr>
        <dsp:cNvPr id="0" name=""/>
        <dsp:cNvSpPr/>
      </dsp:nvSpPr>
      <dsp:spPr>
        <a:xfrm rot="2829178">
          <a:off x="2508945" y="2921701"/>
          <a:ext cx="1257228" cy="44208"/>
        </a:xfrm>
        <a:custGeom>
          <a:avLst/>
          <a:gdLst/>
          <a:ahLst/>
          <a:cxnLst/>
          <a:rect l="0" t="0" r="0" b="0"/>
          <a:pathLst>
            <a:path>
              <a:moveTo>
                <a:pt x="0" y="22104"/>
              </a:moveTo>
              <a:lnTo>
                <a:pt x="1257228" y="221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06129" y="2912375"/>
        <a:ext cx="62861" cy="62861"/>
      </dsp:txXfrm>
    </dsp:sp>
    <dsp:sp modelId="{270C98A1-A8ED-487D-A113-4F267D9728D4}">
      <dsp:nvSpPr>
        <dsp:cNvPr id="0" name=""/>
        <dsp:cNvSpPr/>
      </dsp:nvSpPr>
      <dsp:spPr>
        <a:xfrm>
          <a:off x="3565045" y="2870332"/>
          <a:ext cx="2137424" cy="1068712"/>
        </a:xfrm>
        <a:prstGeom prst="roundRect">
          <a:avLst>
            <a:gd name="adj" fmla="val 10000"/>
          </a:avLst>
        </a:prstGeom>
        <a:solidFill>
          <a:srgbClr val="1618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a:rPr>
            <a:t>Check Louis for NIMAC file</a:t>
          </a:r>
          <a:endParaRPr lang="en-US" sz="1700" kern="1200" dirty="0"/>
        </a:p>
      </dsp:txBody>
      <dsp:txXfrm>
        <a:off x="3596347" y="2901634"/>
        <a:ext cx="2074820" cy="1006108"/>
      </dsp:txXfrm>
    </dsp:sp>
    <dsp:sp modelId="{DE357410-92D3-452B-87C6-BE37B017E862}">
      <dsp:nvSpPr>
        <dsp:cNvPr id="0" name=""/>
        <dsp:cNvSpPr/>
      </dsp:nvSpPr>
      <dsp:spPr>
        <a:xfrm>
          <a:off x="5702469" y="3382583"/>
          <a:ext cx="854969" cy="44208"/>
        </a:xfrm>
        <a:custGeom>
          <a:avLst/>
          <a:gdLst/>
          <a:ahLst/>
          <a:cxnLst/>
          <a:rect l="0" t="0" r="0" b="0"/>
          <a:pathLst>
            <a:path>
              <a:moveTo>
                <a:pt x="0" y="22104"/>
              </a:moveTo>
              <a:lnTo>
                <a:pt x="854969" y="2210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108580" y="3383314"/>
        <a:ext cx="42748" cy="42748"/>
      </dsp:txXfrm>
    </dsp:sp>
    <dsp:sp modelId="{A3AAD60D-24F1-4E34-A930-C1EEF2206610}">
      <dsp:nvSpPr>
        <dsp:cNvPr id="0" name=""/>
        <dsp:cNvSpPr/>
      </dsp:nvSpPr>
      <dsp:spPr>
        <a:xfrm>
          <a:off x="6557439" y="2870332"/>
          <a:ext cx="3910098" cy="1068712"/>
        </a:xfrm>
        <a:prstGeom prst="roundRect">
          <a:avLst>
            <a:gd name="adj" fmla="val 10000"/>
          </a:avLst>
        </a:prstGeom>
        <a:solidFill>
          <a:srgbClr val="16189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rial" panose="020B0604020202020204"/>
            </a:rPr>
            <a:t>Contact NIMAC State Coordinator </a:t>
          </a:r>
        </a:p>
        <a:p>
          <a:pPr marL="0" lvl="0" indent="0" algn="ctr" defTabSz="755650" rtl="0">
            <a:lnSpc>
              <a:spcPct val="90000"/>
            </a:lnSpc>
            <a:spcBef>
              <a:spcPct val="0"/>
            </a:spcBef>
            <a:spcAft>
              <a:spcPct val="35000"/>
            </a:spcAft>
            <a:buNone/>
          </a:pPr>
          <a:r>
            <a:rPr lang="en-US" sz="1700" kern="1200" dirty="0">
              <a:latin typeface="Arial" panose="020B0604020202020204"/>
            </a:rPr>
            <a:t>for further assistance</a:t>
          </a:r>
          <a:endParaRPr lang="en-US" sz="1700" kern="1200" dirty="0"/>
        </a:p>
      </dsp:txBody>
      <dsp:txXfrm>
        <a:off x="6588741" y="2901634"/>
        <a:ext cx="3847494" cy="100610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B491A0-DCB8-4815-BB0B-1E0B5289D5CB}"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ABDDE3-3A2B-41CB-8E09-29963AE633C4}" type="slidenum">
              <a:rPr lang="en-US" smtClean="0"/>
              <a:t>‹#›</a:t>
            </a:fld>
            <a:endParaRPr lang="en-US"/>
          </a:p>
        </p:txBody>
      </p:sp>
    </p:spTree>
    <p:extLst>
      <p:ext uri="{BB962C8B-B14F-4D97-AF65-F5344CB8AC3E}">
        <p14:creationId xmlns:p14="http://schemas.microsoft.com/office/powerpoint/2010/main" val="2400190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xfrm>
            <a:off x="406400" y="696913"/>
            <a:ext cx="6197600" cy="3486150"/>
          </a:xfrm>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Tahoma" panose="020B0604030504040204" pitchFamily="34" charset="0"/>
                <a:cs typeface="Arial" panose="020B0604020202020204" pitchFamily="34" charset="0"/>
              </a:defRPr>
            </a:lvl1pPr>
            <a:lvl2pPr marL="742950" indent="-285750" defTabSz="930275">
              <a:defRPr>
                <a:solidFill>
                  <a:schemeClr val="tx1"/>
                </a:solidFill>
                <a:latin typeface="Tahoma" panose="020B0604030504040204" pitchFamily="34" charset="0"/>
                <a:cs typeface="Arial" panose="020B0604020202020204" pitchFamily="34" charset="0"/>
              </a:defRPr>
            </a:lvl2pPr>
            <a:lvl3pPr marL="1143000" indent="-228600" defTabSz="930275">
              <a:defRPr>
                <a:solidFill>
                  <a:schemeClr val="tx1"/>
                </a:solidFill>
                <a:latin typeface="Tahoma" panose="020B0604030504040204" pitchFamily="34" charset="0"/>
                <a:cs typeface="Arial" panose="020B0604020202020204" pitchFamily="34" charset="0"/>
              </a:defRPr>
            </a:lvl3pPr>
            <a:lvl4pPr marL="1600200" indent="-228600" defTabSz="930275">
              <a:defRPr>
                <a:solidFill>
                  <a:schemeClr val="tx1"/>
                </a:solidFill>
                <a:latin typeface="Tahoma" panose="020B0604030504040204" pitchFamily="34" charset="0"/>
                <a:cs typeface="Arial" panose="020B0604020202020204" pitchFamily="34" charset="0"/>
              </a:defRPr>
            </a:lvl4pPr>
            <a:lvl5pPr marL="2057400" indent="-228600" defTabSz="930275">
              <a:defRPr>
                <a:solidFill>
                  <a:schemeClr val="tx1"/>
                </a:solidFill>
                <a:latin typeface="Tahoma" panose="020B0604030504040204" pitchFamily="34" charset="0"/>
                <a:cs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AFEDB3B-F0F3-41DB-B0BC-86249690D699}" type="slidenum">
              <a:rPr lang="en-US" altLang="en-US">
                <a:latin typeface="Arial" panose="020B0604020202020204" pitchFamily="34" charset="0"/>
              </a:rPr>
              <a:pPr/>
              <a:t>2</a:t>
            </a:fld>
            <a:endParaRPr lang="en-US"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8263A1A-C605-44A3-8B6D-EC8AEBA8AC1A}" type="slidenum">
              <a:rPr lang="en-US" altLang="en-US" smtClean="0"/>
              <a:pPr/>
              <a:t>8</a:t>
            </a:fld>
            <a:endParaRPr lang="en-US" altLang="en-US" dirty="0"/>
          </a:p>
        </p:txBody>
      </p:sp>
    </p:spTree>
    <p:extLst>
      <p:ext uri="{BB962C8B-B14F-4D97-AF65-F5344CB8AC3E}">
        <p14:creationId xmlns:p14="http://schemas.microsoft.com/office/powerpoint/2010/main" val="2431751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8263A1A-C605-44A3-8B6D-EC8AEBA8AC1A}" type="slidenum">
              <a:rPr lang="en-US" altLang="en-US" smtClean="0"/>
              <a:pPr/>
              <a:t>9</a:t>
            </a:fld>
            <a:endParaRPr lang="en-US" altLang="en-US" dirty="0"/>
          </a:p>
        </p:txBody>
      </p:sp>
    </p:spTree>
    <p:extLst>
      <p:ext uri="{BB962C8B-B14F-4D97-AF65-F5344CB8AC3E}">
        <p14:creationId xmlns:p14="http://schemas.microsoft.com/office/powerpoint/2010/main" val="3808676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8263A1A-C605-44A3-8B6D-EC8AEBA8AC1A}" type="slidenum">
              <a:rPr lang="en-US" altLang="en-US" smtClean="0"/>
              <a:pPr/>
              <a:t>10</a:t>
            </a:fld>
            <a:endParaRPr lang="en-US" altLang="en-US" dirty="0"/>
          </a:p>
        </p:txBody>
      </p:sp>
    </p:spTree>
    <p:extLst>
      <p:ext uri="{BB962C8B-B14F-4D97-AF65-F5344CB8AC3E}">
        <p14:creationId xmlns:p14="http://schemas.microsoft.com/office/powerpoint/2010/main" val="4039716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8263A1A-C605-44A3-8B6D-EC8AEBA8AC1A}" type="slidenum">
              <a:rPr lang="en-US" altLang="en-US" smtClean="0"/>
              <a:pPr/>
              <a:t>11</a:t>
            </a:fld>
            <a:endParaRPr lang="en-US" altLang="en-US" dirty="0"/>
          </a:p>
        </p:txBody>
      </p:sp>
    </p:spTree>
    <p:extLst>
      <p:ext uri="{BB962C8B-B14F-4D97-AF65-F5344CB8AC3E}">
        <p14:creationId xmlns:p14="http://schemas.microsoft.com/office/powerpoint/2010/main" val="533418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4FABDDE3-3A2B-41CB-8E09-29963AE633C4}" type="slidenum">
              <a:rPr lang="en-US" smtClean="0"/>
              <a:t>18</a:t>
            </a:fld>
            <a:endParaRPr lang="en-US"/>
          </a:p>
        </p:txBody>
      </p:sp>
    </p:spTree>
    <p:extLst>
      <p:ext uri="{BB962C8B-B14F-4D97-AF65-F5344CB8AC3E}">
        <p14:creationId xmlns:p14="http://schemas.microsoft.com/office/powerpoint/2010/main" val="4276240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ABDDE3-3A2B-41CB-8E09-29963AE633C4}" type="slidenum">
              <a:rPr lang="en-US" smtClean="0"/>
              <a:t>24</a:t>
            </a:fld>
            <a:endParaRPr lang="en-US"/>
          </a:p>
        </p:txBody>
      </p:sp>
    </p:spTree>
    <p:extLst>
      <p:ext uri="{BB962C8B-B14F-4D97-AF65-F5344CB8AC3E}">
        <p14:creationId xmlns:p14="http://schemas.microsoft.com/office/powerpoint/2010/main" val="2110724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mailto:eschaller@aph.org" TargetMode="External"/><Relationship Id="rId2" Type="http://schemas.openxmlformats.org/officeDocument/2006/relationships/hyperlink" Target="mailto:ngaines@aph.org" TargetMode="External"/><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FBBBC-B247-CBD1-6A56-A913449832AE}"/>
              </a:ext>
            </a:extLst>
          </p:cNvPr>
          <p:cNvSpPr>
            <a:spLocks noGrp="1"/>
          </p:cNvSpPr>
          <p:nvPr>
            <p:ph type="ctrTitle"/>
          </p:nvPr>
        </p:nvSpPr>
        <p:spPr>
          <a:xfrm>
            <a:off x="1524000" y="1122363"/>
            <a:ext cx="9144000" cy="2387600"/>
          </a:xfrm>
        </p:spPr>
        <p:txBody>
          <a:bodyPr anchor="b"/>
          <a:lstStyle>
            <a:lvl1pPr algn="ctr">
              <a:defRPr sz="6000">
                <a:solidFill>
                  <a:srgbClr val="161893"/>
                </a:solidFill>
              </a:defRPr>
            </a:lvl1pPr>
          </a:lstStyle>
          <a:p>
            <a:r>
              <a:rPr lang="en-US" dirty="0"/>
              <a:t>Click to edit Master title style</a:t>
            </a:r>
          </a:p>
        </p:txBody>
      </p:sp>
      <p:sp>
        <p:nvSpPr>
          <p:cNvPr id="3" name="Subtitle 2">
            <a:extLst>
              <a:ext uri="{FF2B5EF4-FFF2-40B4-BE49-F238E27FC236}">
                <a16:creationId xmlns:a16="http://schemas.microsoft.com/office/drawing/2014/main" id="{80E33209-4BD9-3B4A-A94A-8E0F6C411B13}"/>
              </a:ext>
            </a:extLst>
          </p:cNvPr>
          <p:cNvSpPr>
            <a:spLocks noGrp="1"/>
          </p:cNvSpPr>
          <p:nvPr>
            <p:ph type="subTitle" idx="1" hasCustomPrompt="1"/>
          </p:nvPr>
        </p:nvSpPr>
        <p:spPr>
          <a:xfrm>
            <a:off x="1524000" y="3602038"/>
            <a:ext cx="9144000" cy="1655762"/>
          </a:xfrm>
        </p:spPr>
        <p:txBody>
          <a:bodyPr/>
          <a:lstStyle>
            <a:lvl1pPr marL="0" indent="0" algn="l">
              <a:buNone/>
              <a:defRPr sz="1800" u="none">
                <a:solidFill>
                  <a:srgbClr val="E50C2D"/>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rtl="0" fontAlgn="base"/>
            <a:r>
              <a:rPr lang="en-US" sz="1800" b="0" i="0" u="none" strike="noStrike" dirty="0">
                <a:solidFill>
                  <a:srgbClr val="000099"/>
                </a:solidFill>
                <a:effectLst/>
                <a:highlight>
                  <a:srgbClr val="F5F5F5"/>
                </a:highlight>
                <a:latin typeface="Arial" panose="020B0604020202020204" pitchFamily="34" charset="0"/>
              </a:rPr>
              <a:t>Nicole Gaines</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sng" strike="noStrike" dirty="0">
                <a:solidFill>
                  <a:srgbClr val="009999"/>
                </a:solidFill>
                <a:effectLst/>
                <a:highlight>
                  <a:srgbClr val="F5F5F5"/>
                </a:highlight>
                <a:latin typeface="Arial" panose="020B0604020202020204" pitchFamily="34" charset="0"/>
                <a:hlinkClick r:id="rId2">
                  <a:extLst>
                    <a:ext uri="{A12FA001-AC4F-418D-AE19-62706E023703}">
                      <ahyp:hlinkClr xmlns:ahyp="http://schemas.microsoft.com/office/drawing/2018/hyperlinkcolor" val="tx"/>
                    </a:ext>
                  </a:extLst>
                </a:hlinkClick>
              </a:rPr>
              <a:t>ngaines@aph.org</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none" strike="noStrike" dirty="0">
                <a:solidFill>
                  <a:srgbClr val="000099"/>
                </a:solidFill>
                <a:effectLst/>
                <a:highlight>
                  <a:srgbClr val="F5F5F5"/>
                </a:highlight>
                <a:latin typeface="Arial" panose="020B0604020202020204" pitchFamily="34" charset="0"/>
              </a:rPr>
              <a:t>Liz Schaller</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sng" strike="noStrike" dirty="0">
                <a:solidFill>
                  <a:srgbClr val="009999"/>
                </a:solidFill>
                <a:effectLst/>
                <a:highlight>
                  <a:srgbClr val="F5F5F5"/>
                </a:highlight>
                <a:latin typeface="Arial" panose="020B0604020202020204" pitchFamily="34" charset="0"/>
                <a:hlinkClick r:id="rId3"/>
              </a:rPr>
              <a:t>eschaller@aph.org</a:t>
            </a:r>
            <a:r>
              <a:rPr lang="en-US" sz="1800" b="0" i="0" dirty="0">
                <a:solidFill>
                  <a:srgbClr val="000099"/>
                </a:solidFill>
                <a:effectLst/>
                <a:highlight>
                  <a:srgbClr val="F5F5F5"/>
                </a:highlight>
                <a:latin typeface="Arial" panose="020B0604020202020204" pitchFamily="34" charset="0"/>
              </a:rPr>
              <a:t>​</a:t>
            </a:r>
          </a:p>
          <a:p>
            <a:pPr algn="l" rtl="0" fontAlgn="base"/>
            <a:endParaRPr lang="en-US" sz="1800" b="0" i="0" dirty="0">
              <a:solidFill>
                <a:srgbClr val="000099"/>
              </a:solidFill>
              <a:effectLst/>
              <a:highlight>
                <a:srgbClr val="F5F5F5"/>
              </a:highlight>
              <a:latin typeface="Arial" panose="020B0604020202020204" pitchFamily="34" charset="0"/>
            </a:endParaRPr>
          </a:p>
          <a:p>
            <a:pPr algn="l" rtl="0" fontAlgn="base"/>
            <a:r>
              <a:rPr lang="en-US" sz="1800" b="0" i="0" dirty="0">
                <a:solidFill>
                  <a:srgbClr val="000099"/>
                </a:solidFill>
                <a:effectLst/>
                <a:highlight>
                  <a:srgbClr val="F5F5F5"/>
                </a:highlight>
                <a:latin typeface="Arial" panose="020B0604020202020204" pitchFamily="34" charset="0"/>
              </a:rPr>
              <a:t>Alexa Miller</a:t>
            </a:r>
          </a:p>
          <a:p>
            <a:pPr algn="l" rtl="0" fontAlgn="base"/>
            <a:r>
              <a:rPr lang="en-US" b="0" i="0" dirty="0">
                <a:solidFill>
                  <a:srgbClr val="000099"/>
                </a:solidFill>
                <a:effectLst/>
                <a:highlight>
                  <a:srgbClr val="F5F5F5"/>
                </a:highlight>
                <a:latin typeface="Segoe UI" panose="020B0502040204020203" pitchFamily="34" charset="0"/>
              </a:rPr>
              <a:t>amiller@aph.org</a:t>
            </a:r>
          </a:p>
          <a:p>
            <a:pPr algn="l" rtl="0" fontAlgn="base"/>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none" strike="noStrike" dirty="0">
                <a:solidFill>
                  <a:srgbClr val="000099"/>
                </a:solidFill>
                <a:effectLst/>
                <a:highlight>
                  <a:srgbClr val="F5F5F5"/>
                </a:highlight>
                <a:latin typeface="Arial" panose="020B0604020202020204" pitchFamily="34" charset="0"/>
              </a:rPr>
              <a:t>Month Year</a:t>
            </a:r>
            <a:endParaRPr lang="en-US" b="0" i="0" dirty="0">
              <a:solidFill>
                <a:srgbClr val="000099"/>
              </a:solidFill>
              <a:effectLst/>
              <a:highlight>
                <a:srgbClr val="F5F5F5"/>
              </a:highlight>
              <a:latin typeface="Segoe UI" panose="020B0502040204020203" pitchFamily="34" charset="0"/>
            </a:endParaRPr>
          </a:p>
        </p:txBody>
      </p:sp>
      <p:sp>
        <p:nvSpPr>
          <p:cNvPr id="4" name="Date Placeholder 3">
            <a:extLst>
              <a:ext uri="{FF2B5EF4-FFF2-40B4-BE49-F238E27FC236}">
                <a16:creationId xmlns:a16="http://schemas.microsoft.com/office/drawing/2014/main" id="{DCFCEE0F-6741-BB2E-7A05-0529D43B95A4}"/>
              </a:ext>
            </a:extLst>
          </p:cNvPr>
          <p:cNvSpPr>
            <a:spLocks noGrp="1"/>
          </p:cNvSpPr>
          <p:nvPr>
            <p:ph type="dt" sz="half" idx="10"/>
          </p:nvPr>
        </p:nvSpPr>
        <p:spPr/>
        <p:txBody>
          <a:bodyPr/>
          <a:lstStyle/>
          <a:p>
            <a:fld id="{EBC19CB4-9DF4-48AC-AB5D-AD6BF645C0C6}" type="datetimeFigureOut">
              <a:rPr lang="en-US" smtClean="0"/>
              <a:t>8/10/2026</a:t>
            </a:fld>
            <a:endParaRPr lang="en-US" dirty="0"/>
          </a:p>
        </p:txBody>
      </p:sp>
      <p:sp>
        <p:nvSpPr>
          <p:cNvPr id="5" name="Footer Placeholder 4">
            <a:extLst>
              <a:ext uri="{FF2B5EF4-FFF2-40B4-BE49-F238E27FC236}">
                <a16:creationId xmlns:a16="http://schemas.microsoft.com/office/drawing/2014/main" id="{BDB55B04-5FB8-34BE-E90E-C23ABA602E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52FDA8-D2DE-9AA4-F721-8C53D35CE83C}"/>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2052" name="Picture 4" descr="A red and blue rectangular sign&#10;&#10;Description automatically generated">
            <a:extLst>
              <a:ext uri="{FF2B5EF4-FFF2-40B4-BE49-F238E27FC236}">
                <a16:creationId xmlns:a16="http://schemas.microsoft.com/office/drawing/2014/main" id="{FF599613-35A1-7945-2F56-A16D9806F7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38525" y="360363"/>
            <a:ext cx="531495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4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2898D-5EC0-455E-3521-317AC32CE58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228720C-4F5C-8A12-5153-42D062173B6E}"/>
              </a:ext>
            </a:extLst>
          </p:cNvPr>
          <p:cNvSpPr>
            <a:spLocks noGrp="1"/>
          </p:cNvSpPr>
          <p:nvPr>
            <p:ph idx="1"/>
          </p:nvPr>
        </p:nvSpPr>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7EFC17F-080D-7ED6-ED30-F8FE073260EE}"/>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5" name="Footer Placeholder 4">
            <a:extLst>
              <a:ext uri="{FF2B5EF4-FFF2-40B4-BE49-F238E27FC236}">
                <a16:creationId xmlns:a16="http://schemas.microsoft.com/office/drawing/2014/main" id="{8B8EADBE-149C-3257-F24D-38014155A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996114-B0BC-ABC2-55F4-F113D09AC742}"/>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7" name="Picture 6">
            <a:extLst>
              <a:ext uri="{FF2B5EF4-FFF2-40B4-BE49-F238E27FC236}">
                <a16:creationId xmlns:a16="http://schemas.microsoft.com/office/drawing/2014/main" id="{7F43547F-F4D9-440D-D98D-F65B6EAE2FD0}"/>
              </a:ext>
            </a:extLst>
          </p:cNvPr>
          <p:cNvPicPr>
            <a:picLocks noChangeAspect="1"/>
          </p:cNvPicPr>
          <p:nvPr userDrawn="1"/>
        </p:nvPicPr>
        <p:blipFill>
          <a:blip r:embed="rId2"/>
          <a:stretch>
            <a:fillRect/>
          </a:stretch>
        </p:blipFill>
        <p:spPr>
          <a:xfrm>
            <a:off x="10335491" y="6298891"/>
            <a:ext cx="1789868" cy="513150"/>
          </a:xfrm>
          <a:prstGeom prst="rect">
            <a:avLst/>
          </a:prstGeom>
        </p:spPr>
      </p:pic>
    </p:spTree>
    <p:extLst>
      <p:ext uri="{BB962C8B-B14F-4D97-AF65-F5344CB8AC3E}">
        <p14:creationId xmlns:p14="http://schemas.microsoft.com/office/powerpoint/2010/main" val="3211034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93617-5A7C-FEE1-1743-7F98BD98A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3E4AFC-A782-B9FD-C192-A41DB47177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E020BA-BF95-591F-C58A-9CD47D4C72A4}"/>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5" name="Footer Placeholder 4">
            <a:extLst>
              <a:ext uri="{FF2B5EF4-FFF2-40B4-BE49-F238E27FC236}">
                <a16:creationId xmlns:a16="http://schemas.microsoft.com/office/drawing/2014/main" id="{F0C541E1-BAD6-2082-C169-6A01DBAEAE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7BBB9E-3CA2-73FE-27D4-2EBD4C846E03}"/>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179447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17EF1-1095-F694-883F-E264B9FA0F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0AE81C-BD24-B8A4-479A-32A61B82682E}"/>
              </a:ext>
            </a:extLst>
          </p:cNvPr>
          <p:cNvSpPr>
            <a:spLocks noGrp="1"/>
          </p:cNvSpPr>
          <p:nvPr>
            <p:ph sz="half" idx="1"/>
          </p:nvPr>
        </p:nvSpPr>
        <p:spPr>
          <a:xfrm>
            <a:off x="838200" y="1825625"/>
            <a:ext cx="5181600" cy="435133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93D0D43-2C6C-2B49-DA13-4483093C352D}"/>
              </a:ext>
            </a:extLst>
          </p:cNvPr>
          <p:cNvSpPr>
            <a:spLocks noGrp="1"/>
          </p:cNvSpPr>
          <p:nvPr>
            <p:ph sz="half" idx="2"/>
          </p:nvPr>
        </p:nvSpPr>
        <p:spPr>
          <a:xfrm>
            <a:off x="6172200" y="1825625"/>
            <a:ext cx="5181600" cy="435133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34185E10-B417-6A50-00A7-8385D8D471C5}"/>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6" name="Footer Placeholder 5">
            <a:extLst>
              <a:ext uri="{FF2B5EF4-FFF2-40B4-BE49-F238E27FC236}">
                <a16:creationId xmlns:a16="http://schemas.microsoft.com/office/drawing/2014/main" id="{DB9F97B3-6FAE-4A4C-E466-01723AABEA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596240-B771-881F-7D21-8DC0BB20E889}"/>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8" name="Picture 7">
            <a:extLst>
              <a:ext uri="{FF2B5EF4-FFF2-40B4-BE49-F238E27FC236}">
                <a16:creationId xmlns:a16="http://schemas.microsoft.com/office/drawing/2014/main" id="{34060574-2CA0-CA00-3C27-EC0ED9BAC9E8}"/>
              </a:ext>
            </a:extLst>
          </p:cNvPr>
          <p:cNvPicPr>
            <a:picLocks noChangeAspect="1"/>
          </p:cNvPicPr>
          <p:nvPr userDrawn="1"/>
        </p:nvPicPr>
        <p:blipFill>
          <a:blip r:embed="rId2"/>
          <a:stretch>
            <a:fillRect/>
          </a:stretch>
        </p:blipFill>
        <p:spPr>
          <a:xfrm>
            <a:off x="10104582" y="6205562"/>
            <a:ext cx="2004291" cy="574625"/>
          </a:xfrm>
          <a:prstGeom prst="rect">
            <a:avLst/>
          </a:prstGeom>
        </p:spPr>
      </p:pic>
    </p:spTree>
    <p:extLst>
      <p:ext uri="{BB962C8B-B14F-4D97-AF65-F5344CB8AC3E}">
        <p14:creationId xmlns:p14="http://schemas.microsoft.com/office/powerpoint/2010/main" val="980702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3AB00-6B4D-40A4-C9F7-9BE388EE77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B50BB0-1787-4856-0B09-CC61F2D9FEB9}"/>
              </a:ext>
            </a:extLst>
          </p:cNvPr>
          <p:cNvSpPr>
            <a:spLocks noGrp="1"/>
          </p:cNvSpPr>
          <p:nvPr>
            <p:ph type="body" idx="1"/>
          </p:nvPr>
        </p:nvSpPr>
        <p:spPr>
          <a:xfrm>
            <a:off x="839788" y="1681163"/>
            <a:ext cx="5157787" cy="823912"/>
          </a:xfrm>
        </p:spPr>
        <p:txBody>
          <a:bodyPr anchor="b"/>
          <a:lstStyle>
            <a:lvl1pPr marL="0" indent="0">
              <a:buNone/>
              <a:defRPr sz="2400" b="1">
                <a:solidFill>
                  <a:srgbClr val="1618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FDBCA5D-922C-0CDD-FEC8-B1595A6A7B66}"/>
              </a:ext>
            </a:extLst>
          </p:cNvPr>
          <p:cNvSpPr>
            <a:spLocks noGrp="1"/>
          </p:cNvSpPr>
          <p:nvPr>
            <p:ph sz="half" idx="2"/>
          </p:nvPr>
        </p:nvSpPr>
        <p:spPr>
          <a:xfrm>
            <a:off x="839788" y="2505075"/>
            <a:ext cx="5157787" cy="368458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9EB25F3-B761-0FB6-3062-FA89A5DAAC42}"/>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1618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F5290B4-05CA-D260-41D3-9928D9D3A23E}"/>
              </a:ext>
            </a:extLst>
          </p:cNvPr>
          <p:cNvSpPr>
            <a:spLocks noGrp="1"/>
          </p:cNvSpPr>
          <p:nvPr>
            <p:ph sz="quarter" idx="4"/>
          </p:nvPr>
        </p:nvSpPr>
        <p:spPr>
          <a:xfrm>
            <a:off x="6172200" y="2505075"/>
            <a:ext cx="5183188" cy="368458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E33A626-CF2E-AC72-A1D7-3C7D3CFFD936}"/>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8" name="Footer Placeholder 7">
            <a:extLst>
              <a:ext uri="{FF2B5EF4-FFF2-40B4-BE49-F238E27FC236}">
                <a16:creationId xmlns:a16="http://schemas.microsoft.com/office/drawing/2014/main" id="{B596E047-6722-8533-A9E6-2BE8C2DB96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92FF92-74B8-A04A-0FA4-2A3F99B48F9C}"/>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10" name="Picture 9">
            <a:extLst>
              <a:ext uri="{FF2B5EF4-FFF2-40B4-BE49-F238E27FC236}">
                <a16:creationId xmlns:a16="http://schemas.microsoft.com/office/drawing/2014/main" id="{3186FEDD-9431-BC03-88C6-CFA89F32366E}"/>
              </a:ext>
            </a:extLst>
          </p:cNvPr>
          <p:cNvPicPr>
            <a:picLocks noChangeAspect="1"/>
          </p:cNvPicPr>
          <p:nvPr userDrawn="1"/>
        </p:nvPicPr>
        <p:blipFill>
          <a:blip r:embed="rId2"/>
          <a:stretch>
            <a:fillRect/>
          </a:stretch>
        </p:blipFill>
        <p:spPr>
          <a:xfrm>
            <a:off x="10069623" y="6217083"/>
            <a:ext cx="1965359" cy="563463"/>
          </a:xfrm>
          <a:prstGeom prst="rect">
            <a:avLst/>
          </a:prstGeom>
        </p:spPr>
      </p:pic>
    </p:spTree>
    <p:extLst>
      <p:ext uri="{BB962C8B-B14F-4D97-AF65-F5344CB8AC3E}">
        <p14:creationId xmlns:p14="http://schemas.microsoft.com/office/powerpoint/2010/main" val="214280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48102-E6F7-90A1-936E-DD9EC073F6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924E31-DDA3-12F8-EAC8-CD613B960961}"/>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4" name="Footer Placeholder 3">
            <a:extLst>
              <a:ext uri="{FF2B5EF4-FFF2-40B4-BE49-F238E27FC236}">
                <a16:creationId xmlns:a16="http://schemas.microsoft.com/office/drawing/2014/main" id="{51EA2E5C-88BA-A40F-429F-46457A01C1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98D6C4-AD24-FEA9-D6C5-65C68AB89264}"/>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309328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380225-4267-B2D0-95F9-A45F42C748BB}"/>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3" name="Footer Placeholder 2">
            <a:extLst>
              <a:ext uri="{FF2B5EF4-FFF2-40B4-BE49-F238E27FC236}">
                <a16:creationId xmlns:a16="http://schemas.microsoft.com/office/drawing/2014/main" id="{553FC25C-D079-C039-B247-B30F48E7EA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591473-99D4-6731-7384-8FE80565970D}"/>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2858460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54B3B-E8AA-5B68-57DB-5F30541DE7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97D98A-A7EC-7A94-BAE7-314237AD437E}"/>
              </a:ext>
            </a:extLst>
          </p:cNvPr>
          <p:cNvSpPr>
            <a:spLocks noGrp="1"/>
          </p:cNvSpPr>
          <p:nvPr>
            <p:ph idx="1"/>
          </p:nvPr>
        </p:nvSpPr>
        <p:spPr>
          <a:xfrm>
            <a:off x="5183188" y="987425"/>
            <a:ext cx="6172200" cy="4873625"/>
          </a:xfrm>
        </p:spPr>
        <p:txBody>
          <a:bodyPr/>
          <a:lstStyle>
            <a:lvl1pPr>
              <a:defRPr sz="3200">
                <a:solidFill>
                  <a:srgbClr val="161893"/>
                </a:solidFill>
              </a:defRPr>
            </a:lvl1pPr>
            <a:lvl2pPr>
              <a:defRPr sz="2800">
                <a:solidFill>
                  <a:srgbClr val="161893"/>
                </a:solidFill>
              </a:defRPr>
            </a:lvl2pPr>
            <a:lvl3pPr>
              <a:defRPr sz="2400">
                <a:solidFill>
                  <a:srgbClr val="161893"/>
                </a:solidFill>
              </a:defRPr>
            </a:lvl3pPr>
            <a:lvl4pPr>
              <a:defRPr sz="2000">
                <a:solidFill>
                  <a:srgbClr val="161893"/>
                </a:solidFill>
              </a:defRPr>
            </a:lvl4pPr>
            <a:lvl5pPr>
              <a:defRPr sz="2000">
                <a:solidFill>
                  <a:srgbClr val="161893"/>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F244DF0-6C9F-373A-B990-3B8EBCA26C64}"/>
              </a:ext>
            </a:extLst>
          </p:cNvPr>
          <p:cNvSpPr>
            <a:spLocks noGrp="1"/>
          </p:cNvSpPr>
          <p:nvPr>
            <p:ph type="body" sz="half" idx="2"/>
          </p:nvPr>
        </p:nvSpPr>
        <p:spPr>
          <a:xfrm>
            <a:off x="839788" y="2057400"/>
            <a:ext cx="3932237" cy="3811588"/>
          </a:xfrm>
        </p:spPr>
        <p:txBody>
          <a:bodyPr/>
          <a:lstStyle>
            <a:lvl1pPr marL="0" indent="0">
              <a:buNone/>
              <a:defRPr sz="1600">
                <a:solidFill>
                  <a:srgbClr val="1618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4357C95D-2271-6368-9A51-34A338EF64D4}"/>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6" name="Footer Placeholder 5">
            <a:extLst>
              <a:ext uri="{FF2B5EF4-FFF2-40B4-BE49-F238E27FC236}">
                <a16:creationId xmlns:a16="http://schemas.microsoft.com/office/drawing/2014/main" id="{7627430C-5277-1D00-1252-555E5F12A2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67CEAD-38BD-CC23-B2C2-B530FC7BF9B8}"/>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324792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58123-2379-66F8-9C68-86A41C2339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35961F4-749F-5B08-26FC-1CE080016B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68DA412-BEB6-16D4-F5D2-5F0B598BD51D}"/>
              </a:ext>
            </a:extLst>
          </p:cNvPr>
          <p:cNvSpPr>
            <a:spLocks noGrp="1"/>
          </p:cNvSpPr>
          <p:nvPr>
            <p:ph type="body" sz="half" idx="2"/>
          </p:nvPr>
        </p:nvSpPr>
        <p:spPr>
          <a:xfrm>
            <a:off x="839788" y="2057400"/>
            <a:ext cx="3932237" cy="3811588"/>
          </a:xfrm>
        </p:spPr>
        <p:txBody>
          <a:bodyPr/>
          <a:lstStyle>
            <a:lvl1pPr marL="0" indent="0">
              <a:buNone/>
              <a:defRPr sz="1600">
                <a:solidFill>
                  <a:srgbClr val="1618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A1F4D5DE-C62E-16C3-461D-274EA6F5D809}"/>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6" name="Footer Placeholder 5">
            <a:extLst>
              <a:ext uri="{FF2B5EF4-FFF2-40B4-BE49-F238E27FC236}">
                <a16:creationId xmlns:a16="http://schemas.microsoft.com/office/drawing/2014/main" id="{B12CE9E3-6B2E-3523-7F61-629E0828D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2C8F13-A60F-4627-2FBC-1BE566D727AA}"/>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4274280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A577DA-15B6-44DF-D084-8A5A85E033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8583601-7621-F18F-5B83-9101C5FB2A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E7F89FA-FC1C-D6B9-ACCF-CCDAD84EE1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dirty="0"/>
          </a:p>
        </p:txBody>
      </p:sp>
      <p:sp>
        <p:nvSpPr>
          <p:cNvPr id="5" name="Footer Placeholder 4">
            <a:extLst>
              <a:ext uri="{FF2B5EF4-FFF2-40B4-BE49-F238E27FC236}">
                <a16:creationId xmlns:a16="http://schemas.microsoft.com/office/drawing/2014/main" id="{E90A4CEF-0F8F-DA7F-4CD0-E24B5982ED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B47DE6-ED6B-9CC9-54CA-3D168C5C59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4363868-D09D-4054-B18C-91E09A986060}" type="slidenum">
              <a:rPr lang="en-US" smtClean="0"/>
              <a:t>‹#›</a:t>
            </a:fld>
            <a:endParaRPr lang="en-US"/>
          </a:p>
        </p:txBody>
      </p:sp>
    </p:spTree>
    <p:extLst>
      <p:ext uri="{BB962C8B-B14F-4D97-AF65-F5344CB8AC3E}">
        <p14:creationId xmlns:p14="http://schemas.microsoft.com/office/powerpoint/2010/main" val="1688596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9E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6189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618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618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618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618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witt@aph.org" TargetMode="External"/><Relationship Id="rId2" Type="http://schemas.openxmlformats.org/officeDocument/2006/relationships/hyperlink" Target="mailto:eschaller@aph.org"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learningally.org/" TargetMode="External"/><Relationship Id="rId2" Type="http://schemas.openxmlformats.org/officeDocument/2006/relationships/hyperlink" Target="https://www.bookshare.org/" TargetMode="External"/><Relationship Id="rId1" Type="http://schemas.openxmlformats.org/officeDocument/2006/relationships/slideLayout" Target="../slideLayouts/slideLayout2.xml"/><Relationship Id="rId4" Type="http://schemas.openxmlformats.org/officeDocument/2006/relationships/hyperlink" Target="https://www.aph.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mailto:resource@aph.or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hyperlink" Target="https://www.nimac.us/nimac-state-coordinators/" TargetMode="External"/><Relationship Id="rId4" Type="http://schemas.openxmlformats.org/officeDocument/2006/relationships/hyperlink" Target="https://www.aph.org/federalquota/trustee-directo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nimac.us/wp-content/uploads/2025/07/Serving-Students-Who-Need-Accessible-Formats-final.docx"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bornaccessible.benetech.org/global-certified-accessible/" TargetMode="External"/><Relationship Id="rId2" Type="http://schemas.openxmlformats.org/officeDocument/2006/relationships/hyperlink" Target="https://ncademi.org/resources/basic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resource@aph.org" TargetMode="External"/><Relationship Id="rId2" Type="http://schemas.openxmlformats.org/officeDocument/2006/relationships/hyperlink" Target="mailto:nimac@aph.org" TargetMode="External"/><Relationship Id="rId1" Type="http://schemas.openxmlformats.org/officeDocument/2006/relationships/slideLayout" Target="../slideLayouts/slideLayout4.xml"/><Relationship Id="rId4" Type="http://schemas.openxmlformats.org/officeDocument/2006/relationships/image" Target="../media/image10.gif"/></Relationships>
</file>

<file path=ppt/slides/_rels/slide4.xml.rels><?xml version="1.0" encoding="UTF-8" standalone="yes"?>
<Relationships xmlns="http://schemas.openxmlformats.org/package/2006/relationships"><Relationship Id="rId2" Type="http://schemas.openxmlformats.org/officeDocument/2006/relationships/hyperlink" Target="https://www.nimac.u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nimac.us/wp-content/uploads/2026/02/NIMAC-Case-Study-2025_final-report-1.31.26-fully-accessible.docx" TargetMode="External"/><Relationship Id="rId2" Type="http://schemas.openxmlformats.org/officeDocument/2006/relationships/hyperlink" Target="https://nimac.us/wp-content/uploads/2026/02/NIMAC-Case-Study-2025_final-report-1.31.26-fully-accessible.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0A2FA6E-3938-0392-BA6C-8E1EF04643DC}"/>
              </a:ext>
            </a:extLst>
          </p:cNvPr>
          <p:cNvSpPr>
            <a:spLocks noGrp="1"/>
          </p:cNvSpPr>
          <p:nvPr>
            <p:ph type="ctrTitle"/>
          </p:nvPr>
        </p:nvSpPr>
        <p:spPr>
          <a:xfrm>
            <a:off x="626533" y="2503150"/>
            <a:ext cx="11024693" cy="2000487"/>
          </a:xfrm>
        </p:spPr>
        <p:txBody>
          <a:bodyPr>
            <a:noAutofit/>
          </a:bodyPr>
          <a:lstStyle/>
          <a:p>
            <a:br>
              <a:rPr lang="en-US" sz="4800" dirty="0"/>
            </a:br>
            <a:br>
              <a:rPr lang="en-US" sz="4800" dirty="0"/>
            </a:br>
            <a:br>
              <a:rPr lang="en-US" sz="4800" dirty="0"/>
            </a:br>
            <a:br>
              <a:rPr lang="en-US" sz="4800" dirty="0"/>
            </a:br>
            <a:br>
              <a:rPr lang="en-US" sz="4800" dirty="0"/>
            </a:br>
            <a:r>
              <a:rPr lang="en-US" sz="4800" dirty="0"/>
              <a:t>Serving Students with Disabilities: Connecting Customers with </a:t>
            </a:r>
            <a:br>
              <a:rPr lang="en-US" sz="4800" dirty="0"/>
            </a:br>
            <a:r>
              <a:rPr lang="en-US" sz="4800" dirty="0"/>
              <a:t>Accessible Formats </a:t>
            </a:r>
            <a:endParaRPr lang="en-US" sz="4800" dirty="0">
              <a:solidFill>
                <a:srgbClr val="161893"/>
              </a:solidFill>
            </a:endParaRPr>
          </a:p>
        </p:txBody>
      </p:sp>
      <p:sp>
        <p:nvSpPr>
          <p:cNvPr id="8" name="Subtitle 7">
            <a:extLst>
              <a:ext uri="{FF2B5EF4-FFF2-40B4-BE49-F238E27FC236}">
                <a16:creationId xmlns:a16="http://schemas.microsoft.com/office/drawing/2014/main" id="{B271C615-4E6D-9D44-6064-282648B7F121}"/>
              </a:ext>
            </a:extLst>
          </p:cNvPr>
          <p:cNvSpPr>
            <a:spLocks noGrp="1"/>
          </p:cNvSpPr>
          <p:nvPr>
            <p:ph type="subTitle" idx="1"/>
          </p:nvPr>
        </p:nvSpPr>
        <p:spPr>
          <a:xfrm>
            <a:off x="626533" y="4826213"/>
            <a:ext cx="5469467" cy="1747836"/>
          </a:xfrm>
        </p:spPr>
        <p:txBody>
          <a:bodyPr>
            <a:normAutofit lnSpcReduction="10000"/>
          </a:bodyPr>
          <a:lstStyle/>
          <a:p>
            <a:pPr algn="l">
              <a:defRPr/>
            </a:pPr>
            <a:r>
              <a:rPr lang="en-US" dirty="0">
                <a:solidFill>
                  <a:srgbClr val="161893"/>
                </a:solidFill>
                <a:cs typeface="Arial" charset="0"/>
              </a:rPr>
              <a:t>Liz Schaller, NIMAC Director</a:t>
            </a:r>
          </a:p>
          <a:p>
            <a:pPr algn="l">
              <a:defRPr/>
            </a:pPr>
            <a:r>
              <a:rPr lang="en-US" dirty="0">
                <a:solidFill>
                  <a:srgbClr val="161893"/>
                </a:solidFill>
                <a:cs typeface="Arial" charset="0"/>
                <a:hlinkClick r:id="rId2"/>
              </a:rPr>
              <a:t>eschaller@aph.org</a:t>
            </a:r>
            <a:r>
              <a:rPr lang="en-US" dirty="0">
                <a:solidFill>
                  <a:srgbClr val="161893"/>
                </a:solidFill>
                <a:cs typeface="Arial" charset="0"/>
              </a:rPr>
              <a:t> </a:t>
            </a:r>
          </a:p>
          <a:p>
            <a:pPr algn="l">
              <a:defRPr/>
            </a:pPr>
            <a:r>
              <a:rPr lang="en-US" dirty="0">
                <a:solidFill>
                  <a:srgbClr val="161893"/>
                </a:solidFill>
                <a:cs typeface="Arial" charset="0"/>
              </a:rPr>
              <a:t>Jeffrey Witt, READS Director</a:t>
            </a:r>
          </a:p>
          <a:p>
            <a:pPr algn="l">
              <a:defRPr/>
            </a:pPr>
            <a:r>
              <a:rPr lang="en-US" dirty="0">
                <a:solidFill>
                  <a:srgbClr val="161893"/>
                </a:solidFill>
                <a:cs typeface="Arial" charset="0"/>
                <a:hlinkClick r:id="rId3"/>
              </a:rPr>
              <a:t>jwitt@aph.org</a:t>
            </a:r>
            <a:r>
              <a:rPr lang="en-US" dirty="0">
                <a:solidFill>
                  <a:srgbClr val="161893"/>
                </a:solidFill>
                <a:cs typeface="Arial" charset="0"/>
              </a:rPr>
              <a:t> </a:t>
            </a:r>
          </a:p>
          <a:p>
            <a:pPr algn="l">
              <a:defRPr/>
            </a:pPr>
            <a:r>
              <a:rPr lang="en-US" dirty="0">
                <a:solidFill>
                  <a:srgbClr val="161893"/>
                </a:solidFill>
                <a:cs typeface="Arial" charset="0"/>
              </a:rPr>
              <a:t>August 2026</a:t>
            </a:r>
          </a:p>
          <a:p>
            <a:pPr algn="l">
              <a:defRPr/>
            </a:pPr>
            <a:endParaRPr lang="en-US" dirty="0">
              <a:cs typeface="Arial" charset="0"/>
            </a:endParaRPr>
          </a:p>
          <a:p>
            <a:pPr algn="l"/>
            <a:endParaRPr lang="en-US" dirty="0"/>
          </a:p>
        </p:txBody>
      </p:sp>
      <p:pic>
        <p:nvPicPr>
          <p:cNvPr id="3" name="Picture 2" descr="The logo of the NIMAC (National Instructional Materials Access Center) done in white lettering on a red and blue background. ">
            <a:extLst>
              <a:ext uri="{FF2B5EF4-FFF2-40B4-BE49-F238E27FC236}">
                <a16:creationId xmlns:a16="http://schemas.microsoft.com/office/drawing/2014/main" id="{CB737123-1DC2-6122-C0B0-36C017E0D77D}"/>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7067" y="283950"/>
            <a:ext cx="6976696" cy="2000487"/>
          </a:xfrm>
          <a:prstGeom prst="rect">
            <a:avLst/>
          </a:prstGeom>
        </p:spPr>
      </p:pic>
      <p:pic>
        <p:nvPicPr>
          <p:cNvPr id="5" name="Picture 4">
            <a:extLst>
              <a:ext uri="{FF2B5EF4-FFF2-40B4-BE49-F238E27FC236}">
                <a16:creationId xmlns:a16="http://schemas.microsoft.com/office/drawing/2014/main" id="{97D923DC-F2C4-5025-0C32-D1703848810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8400" y="5735636"/>
            <a:ext cx="3267789" cy="838413"/>
          </a:xfrm>
          <a:prstGeom prst="rect">
            <a:avLst/>
          </a:prstGeom>
        </p:spPr>
      </p:pic>
    </p:spTree>
    <p:extLst>
      <p:ext uri="{BB962C8B-B14F-4D97-AF65-F5344CB8AC3E}">
        <p14:creationId xmlns:p14="http://schemas.microsoft.com/office/powerpoint/2010/main" val="1604412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title"/>
          </p:nvPr>
        </p:nvSpPr>
        <p:spPr>
          <a:xfrm>
            <a:off x="535858" y="181897"/>
            <a:ext cx="8229600" cy="1143000"/>
          </a:xfrm>
        </p:spPr>
        <p:txBody>
          <a:bodyPr/>
          <a:lstStyle/>
          <a:p>
            <a:r>
              <a:rPr lang="en-US" altLang="en-US" sz="4000" dirty="0"/>
              <a:t>What are NIMAS files?</a:t>
            </a:r>
          </a:p>
        </p:txBody>
      </p:sp>
      <p:sp>
        <p:nvSpPr>
          <p:cNvPr id="17411" name="Content Placeholder 2"/>
          <p:cNvSpPr>
            <a:spLocks noGrp="1" noChangeArrowheads="1"/>
          </p:cNvSpPr>
          <p:nvPr>
            <p:ph idx="1"/>
          </p:nvPr>
        </p:nvSpPr>
        <p:spPr>
          <a:xfrm>
            <a:off x="757084" y="1447800"/>
            <a:ext cx="10825316" cy="5105400"/>
          </a:xfrm>
        </p:spPr>
        <p:txBody>
          <a:bodyPr>
            <a:normAutofit fontScale="92500" lnSpcReduction="10000"/>
          </a:bodyPr>
          <a:lstStyle/>
          <a:p>
            <a:pPr eaLnBrk="1" hangingPunct="1"/>
            <a:r>
              <a:rPr lang="en-US" altLang="en-US" dirty="0"/>
              <a:t>The National Instructional Materials Accessibility Standard (NIMAS) is the </a:t>
            </a:r>
            <a:r>
              <a:rPr lang="en-US" altLang="en-US" b="1" dirty="0"/>
              <a:t>source file</a:t>
            </a:r>
            <a:r>
              <a:rPr lang="en-US" altLang="en-US" dirty="0"/>
              <a:t> format that the NIMAC receives from publishers.</a:t>
            </a:r>
          </a:p>
          <a:p>
            <a:pPr eaLnBrk="1" hangingPunct="1"/>
            <a:endParaRPr lang="en-US" altLang="en-US" sz="1200" dirty="0"/>
          </a:p>
          <a:p>
            <a:pPr eaLnBrk="1" hangingPunct="1"/>
            <a:r>
              <a:rPr lang="en-US" altLang="en-US" dirty="0"/>
              <a:t>This format was created under IDEA 2004 and can be used to produce a range of accessible formats.</a:t>
            </a:r>
          </a:p>
          <a:p>
            <a:pPr eaLnBrk="1" hangingPunct="1"/>
            <a:endParaRPr lang="en-US" altLang="en-US" sz="1200" dirty="0"/>
          </a:p>
          <a:p>
            <a:pPr eaLnBrk="1" hangingPunct="1"/>
            <a:r>
              <a:rPr lang="en-US" altLang="en-US" dirty="0"/>
              <a:t>These files are </a:t>
            </a:r>
            <a:r>
              <a:rPr lang="en-US" altLang="en-US" b="1" dirty="0"/>
              <a:t>not distributed directly to students</a:t>
            </a:r>
            <a:r>
              <a:rPr lang="en-US" altLang="en-US" dirty="0"/>
              <a:t> as they require further conversion before they can be used in the classroom. </a:t>
            </a:r>
          </a:p>
          <a:p>
            <a:pPr eaLnBrk="1" hangingPunct="1"/>
            <a:endParaRPr lang="en-US" altLang="en-US" sz="1200" dirty="0"/>
          </a:p>
          <a:p>
            <a:pPr eaLnBrk="1" hangingPunct="1"/>
            <a:r>
              <a:rPr lang="en-US" altLang="en-US" dirty="0"/>
              <a:t>As such, the NIMAC does not generally work directly with individual students, teachers, and schools.</a:t>
            </a:r>
          </a:p>
          <a:p>
            <a:pPr eaLnBrk="1" hangingPunct="1"/>
            <a:endParaRPr lang="en-US" altLang="en-US" sz="1300" dirty="0"/>
          </a:p>
          <a:p>
            <a:pPr eaLnBrk="1" hangingPunct="1"/>
            <a:r>
              <a:rPr lang="en-US" altLang="en-US" dirty="0"/>
              <a:t>The NIMAC generally works with state or district agencies and the organizations they designate to produce accessible formats. </a:t>
            </a:r>
          </a:p>
        </p:txBody>
      </p:sp>
    </p:spTree>
    <p:extLst>
      <p:ext uri="{BB962C8B-B14F-4D97-AF65-F5344CB8AC3E}">
        <p14:creationId xmlns:p14="http://schemas.microsoft.com/office/powerpoint/2010/main" val="108514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title"/>
          </p:nvPr>
        </p:nvSpPr>
        <p:spPr>
          <a:xfrm>
            <a:off x="703007" y="221226"/>
            <a:ext cx="9611032" cy="1143000"/>
          </a:xfrm>
        </p:spPr>
        <p:txBody>
          <a:bodyPr>
            <a:normAutofit/>
          </a:bodyPr>
          <a:lstStyle/>
          <a:p>
            <a:r>
              <a:rPr lang="en-US" altLang="en-US" sz="4000" dirty="0"/>
              <a:t>Who is eligible for NIMAS-sourced materials?</a:t>
            </a:r>
          </a:p>
        </p:txBody>
      </p:sp>
      <p:sp>
        <p:nvSpPr>
          <p:cNvPr id="17411" name="Content Placeholder 2"/>
          <p:cNvSpPr>
            <a:spLocks noGrp="1" noChangeArrowheads="1"/>
          </p:cNvSpPr>
          <p:nvPr>
            <p:ph idx="1"/>
          </p:nvPr>
        </p:nvSpPr>
        <p:spPr>
          <a:xfrm>
            <a:off x="503902" y="1590368"/>
            <a:ext cx="10468897" cy="4953000"/>
          </a:xfrm>
        </p:spPr>
        <p:txBody>
          <a:bodyPr/>
          <a:lstStyle/>
          <a:p>
            <a:pPr eaLnBrk="1" hangingPunct="1"/>
            <a:r>
              <a:rPr lang="en-US" altLang="en-US" dirty="0"/>
              <a:t>IDEA also defines the eligibility for students who can receive accessible materials produced from NIMAS files.</a:t>
            </a:r>
          </a:p>
          <a:p>
            <a:pPr eaLnBrk="1" hangingPunct="1"/>
            <a:endParaRPr lang="en-US" altLang="en-US" dirty="0"/>
          </a:p>
          <a:p>
            <a:pPr marL="400050" lvl="1" indent="0">
              <a:buNone/>
            </a:pPr>
            <a:r>
              <a:rPr lang="en-US" altLang="en-US" sz="2800" dirty="0"/>
              <a:t>Students must have </a:t>
            </a:r>
            <a:r>
              <a:rPr lang="en-US" altLang="en-US" sz="2800" b="1" dirty="0"/>
              <a:t>both:</a:t>
            </a:r>
            <a:endParaRPr lang="en-US" altLang="en-US" sz="2800" dirty="0"/>
          </a:p>
          <a:p>
            <a:pPr marL="1314450" lvl="2" indent="-457200">
              <a:buFont typeface="+mj-lt"/>
              <a:buAutoNum type="arabicPeriod"/>
            </a:pPr>
            <a:r>
              <a:rPr lang="en-US" altLang="en-US" sz="2800" dirty="0"/>
              <a:t>A qualifying disability under the guidelines of the National Library Service for the Blind and Print Disabled (NLS); </a:t>
            </a:r>
            <a:r>
              <a:rPr lang="en-US" altLang="en-US" sz="2800" b="1" dirty="0"/>
              <a:t>and</a:t>
            </a:r>
          </a:p>
          <a:p>
            <a:pPr marL="1314450" lvl="2" indent="-457200">
              <a:buFont typeface="+mj-lt"/>
              <a:buAutoNum type="arabicPeriod"/>
            </a:pPr>
            <a:r>
              <a:rPr lang="en-US" altLang="en-US" sz="2800" dirty="0"/>
              <a:t>An Individualized Education Plan (IEP).</a:t>
            </a:r>
          </a:p>
        </p:txBody>
      </p:sp>
    </p:spTree>
    <p:extLst>
      <p:ext uri="{BB962C8B-B14F-4D97-AF65-F5344CB8AC3E}">
        <p14:creationId xmlns:p14="http://schemas.microsoft.com/office/powerpoint/2010/main" val="1920809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3F367-0190-990B-DC18-1F02192B6764}"/>
              </a:ext>
            </a:extLst>
          </p:cNvPr>
          <p:cNvSpPr>
            <a:spLocks noGrp="1"/>
          </p:cNvSpPr>
          <p:nvPr>
            <p:ph type="title"/>
          </p:nvPr>
        </p:nvSpPr>
        <p:spPr>
          <a:xfrm>
            <a:off x="838200" y="148815"/>
            <a:ext cx="10515600" cy="1325563"/>
          </a:xfrm>
        </p:spPr>
        <p:txBody>
          <a:bodyPr/>
          <a:lstStyle/>
          <a:p>
            <a:r>
              <a:rPr lang="en-US" dirty="0"/>
              <a:t>Materials Within Scope for NIMAS</a:t>
            </a:r>
          </a:p>
        </p:txBody>
      </p:sp>
      <p:sp>
        <p:nvSpPr>
          <p:cNvPr id="3" name="Content Placeholder 2">
            <a:extLst>
              <a:ext uri="{FF2B5EF4-FFF2-40B4-BE49-F238E27FC236}">
                <a16:creationId xmlns:a16="http://schemas.microsoft.com/office/drawing/2014/main" id="{4CD19672-6DCD-8524-E6B0-6553A4103BDD}"/>
              </a:ext>
            </a:extLst>
          </p:cNvPr>
          <p:cNvSpPr>
            <a:spLocks noGrp="1"/>
          </p:cNvSpPr>
          <p:nvPr>
            <p:ph idx="1"/>
          </p:nvPr>
        </p:nvSpPr>
        <p:spPr>
          <a:xfrm>
            <a:off x="838200" y="1386348"/>
            <a:ext cx="10515600" cy="4790615"/>
          </a:xfrm>
        </p:spPr>
        <p:txBody>
          <a:bodyPr>
            <a:normAutofit lnSpcReduction="10000"/>
          </a:bodyPr>
          <a:lstStyle/>
          <a:p>
            <a:r>
              <a:rPr lang="en-US" dirty="0"/>
              <a:t>NIMAC receives a wide range of student-facing instructional materials, including: </a:t>
            </a:r>
          </a:p>
          <a:p>
            <a:pPr lvl="2"/>
            <a:r>
              <a:rPr lang="en-US" sz="2400" dirty="0"/>
              <a:t>textbooks, </a:t>
            </a:r>
          </a:p>
          <a:p>
            <a:pPr lvl="2"/>
            <a:r>
              <a:rPr lang="en-US" sz="2400" dirty="0"/>
              <a:t>workbooks, </a:t>
            </a:r>
          </a:p>
          <a:p>
            <a:pPr lvl="2"/>
            <a:r>
              <a:rPr lang="en-US" sz="2400" dirty="0"/>
              <a:t>supplementary readers, </a:t>
            </a:r>
          </a:p>
          <a:p>
            <a:pPr lvl="2"/>
            <a:r>
              <a:rPr lang="en-US" sz="2400" dirty="0"/>
              <a:t>and ancillary materials such as blackline masters. </a:t>
            </a:r>
          </a:p>
          <a:p>
            <a:r>
              <a:rPr lang="en-US" dirty="0"/>
              <a:t>Exempt materials include: </a:t>
            </a:r>
          </a:p>
          <a:p>
            <a:pPr lvl="2"/>
            <a:r>
              <a:rPr lang="en-US" sz="2400" dirty="0"/>
              <a:t>teacher’s editions</a:t>
            </a:r>
          </a:p>
          <a:p>
            <a:pPr lvl="2"/>
            <a:r>
              <a:rPr lang="en-US" sz="2400" dirty="0"/>
              <a:t>pre-2006 titles </a:t>
            </a:r>
          </a:p>
          <a:p>
            <a:pPr lvl="2"/>
            <a:r>
              <a:rPr lang="en-US" sz="2400" dirty="0"/>
              <a:t>trade books</a:t>
            </a:r>
          </a:p>
          <a:p>
            <a:pPr lvl="2"/>
            <a:r>
              <a:rPr lang="en-US" sz="2400" dirty="0"/>
              <a:t>college textbooks</a:t>
            </a:r>
          </a:p>
          <a:p>
            <a:pPr lvl="2"/>
            <a:r>
              <a:rPr lang="en-US" sz="2400" dirty="0"/>
              <a:t>reference books</a:t>
            </a:r>
          </a:p>
          <a:p>
            <a:endParaRPr lang="en-US" dirty="0"/>
          </a:p>
        </p:txBody>
      </p:sp>
    </p:spTree>
    <p:extLst>
      <p:ext uri="{BB962C8B-B14F-4D97-AF65-F5344CB8AC3E}">
        <p14:creationId xmlns:p14="http://schemas.microsoft.com/office/powerpoint/2010/main" val="3673729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76BD-E007-E60E-7832-777C9A5965FD}"/>
              </a:ext>
            </a:extLst>
          </p:cNvPr>
          <p:cNvSpPr>
            <a:spLocks noGrp="1"/>
          </p:cNvSpPr>
          <p:nvPr>
            <p:ph type="title"/>
          </p:nvPr>
        </p:nvSpPr>
        <p:spPr>
          <a:xfrm>
            <a:off x="580103" y="335628"/>
            <a:ext cx="10773697" cy="1325563"/>
          </a:xfrm>
        </p:spPr>
        <p:txBody>
          <a:bodyPr/>
          <a:lstStyle/>
          <a:p>
            <a:r>
              <a:rPr lang="en-US" dirty="0"/>
              <a:t>How do States and Districts work with NIMAC?</a:t>
            </a:r>
          </a:p>
        </p:txBody>
      </p:sp>
      <p:sp>
        <p:nvSpPr>
          <p:cNvPr id="3" name="Content Placeholder 2">
            <a:extLst>
              <a:ext uri="{FF2B5EF4-FFF2-40B4-BE49-F238E27FC236}">
                <a16:creationId xmlns:a16="http://schemas.microsoft.com/office/drawing/2014/main" id="{E766F6B3-4FAD-1AA4-83DB-7C761CFCDF34}"/>
              </a:ext>
            </a:extLst>
          </p:cNvPr>
          <p:cNvSpPr>
            <a:spLocks noGrp="1"/>
          </p:cNvSpPr>
          <p:nvPr>
            <p:ph idx="1"/>
          </p:nvPr>
        </p:nvSpPr>
        <p:spPr>
          <a:xfrm>
            <a:off x="838200" y="1582994"/>
            <a:ext cx="10515600" cy="4593969"/>
          </a:xfrm>
        </p:spPr>
        <p:txBody>
          <a:bodyPr>
            <a:normAutofit/>
          </a:bodyPr>
          <a:lstStyle/>
          <a:p>
            <a:r>
              <a:rPr lang="en-US" altLang="en-US" dirty="0"/>
              <a:t>IDEA does not require that states work with the NIMAC, but all 50 states, the six eligible territories, and DoDEA have chosen to do so.</a:t>
            </a:r>
          </a:p>
          <a:p>
            <a:r>
              <a:rPr lang="en-US" altLang="en-US" dirty="0"/>
              <a:t>States and districts that coordinate are legally obligated to:</a:t>
            </a:r>
          </a:p>
          <a:p>
            <a:pPr lvl="1"/>
            <a:r>
              <a:rPr lang="en-US" altLang="en-US" sz="2800" dirty="0"/>
              <a:t>require NIMAS from publishers in their textbook adoption contracts; and</a:t>
            </a:r>
          </a:p>
          <a:p>
            <a:pPr lvl="1"/>
            <a:r>
              <a:rPr lang="en-US" altLang="en-US" sz="2800" dirty="0"/>
              <a:t>abide by the eligibility requirements of IDEA and copyright law in the use of NIMAS files.</a:t>
            </a:r>
          </a:p>
          <a:p>
            <a:r>
              <a:rPr lang="en-US" altLang="en-US" dirty="0"/>
              <a:t>States are also required to designate and manage a small number of Authorized Users for their state.</a:t>
            </a:r>
          </a:p>
          <a:p>
            <a:endParaRPr lang="en-US" dirty="0"/>
          </a:p>
        </p:txBody>
      </p:sp>
    </p:spTree>
    <p:extLst>
      <p:ext uri="{BB962C8B-B14F-4D97-AF65-F5344CB8AC3E}">
        <p14:creationId xmlns:p14="http://schemas.microsoft.com/office/powerpoint/2010/main" val="4037774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5265B-0429-6B34-8802-019913549308}"/>
              </a:ext>
            </a:extLst>
          </p:cNvPr>
          <p:cNvSpPr>
            <a:spLocks noGrp="1"/>
          </p:cNvSpPr>
          <p:nvPr>
            <p:ph type="title"/>
          </p:nvPr>
        </p:nvSpPr>
        <p:spPr/>
        <p:txBody>
          <a:bodyPr/>
          <a:lstStyle/>
          <a:p>
            <a:r>
              <a:rPr lang="en-US" dirty="0"/>
              <a:t>How the NIMAC Supports Students</a:t>
            </a:r>
          </a:p>
        </p:txBody>
      </p:sp>
      <p:graphicFrame>
        <p:nvGraphicFramePr>
          <p:cNvPr id="4" name="Content Placeholder 5" descr="Flowchart for how NIMAC supports students">
            <a:extLst>
              <a:ext uri="{FF2B5EF4-FFF2-40B4-BE49-F238E27FC236}">
                <a16:creationId xmlns:a16="http://schemas.microsoft.com/office/drawing/2014/main" id="{4F734F1E-7B21-13DA-2DE4-FE99E0785AC9}"/>
              </a:ext>
            </a:extLst>
          </p:cNvPr>
          <p:cNvGraphicFramePr>
            <a:graphicFrameLocks/>
          </p:cNvGraphicFramePr>
          <p:nvPr>
            <p:extLst>
              <p:ext uri="{D42A27DB-BD31-4B8C-83A1-F6EECF244321}">
                <p14:modId xmlns:p14="http://schemas.microsoft.com/office/powerpoint/2010/main" val="2650652754"/>
              </p:ext>
            </p:extLst>
          </p:nvPr>
        </p:nvGraphicFramePr>
        <p:xfrm>
          <a:off x="1981200" y="169068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8152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560D0-5E69-7C54-B5E5-70DFA7E8EA80}"/>
              </a:ext>
            </a:extLst>
          </p:cNvPr>
          <p:cNvSpPr>
            <a:spLocks noGrp="1"/>
          </p:cNvSpPr>
          <p:nvPr>
            <p:ph type="title"/>
          </p:nvPr>
        </p:nvSpPr>
        <p:spPr>
          <a:xfrm>
            <a:off x="641555" y="286467"/>
            <a:ext cx="10515600" cy="1325563"/>
          </a:xfrm>
        </p:spPr>
        <p:txBody>
          <a:bodyPr>
            <a:noAutofit/>
          </a:bodyPr>
          <a:lstStyle/>
          <a:p>
            <a:r>
              <a:rPr lang="en-US" sz="3600" dirty="0"/>
              <a:t>Once braille or another accessible format has been produced from NIMAS, can additional eligible students benefit from that format? </a:t>
            </a:r>
          </a:p>
        </p:txBody>
      </p:sp>
      <p:sp>
        <p:nvSpPr>
          <p:cNvPr id="3" name="Content Placeholder 2">
            <a:extLst>
              <a:ext uri="{FF2B5EF4-FFF2-40B4-BE49-F238E27FC236}">
                <a16:creationId xmlns:a16="http://schemas.microsoft.com/office/drawing/2014/main" id="{38397A76-C906-CE8B-C1B1-9BA2C174B303}"/>
              </a:ext>
            </a:extLst>
          </p:cNvPr>
          <p:cNvSpPr>
            <a:spLocks noGrp="1"/>
          </p:cNvSpPr>
          <p:nvPr>
            <p:ph idx="1"/>
          </p:nvPr>
        </p:nvSpPr>
        <p:spPr>
          <a:xfrm>
            <a:off x="838200" y="2187147"/>
            <a:ext cx="10515600" cy="3989816"/>
          </a:xfrm>
        </p:spPr>
        <p:txBody>
          <a:bodyPr>
            <a:normAutofit/>
          </a:bodyPr>
          <a:lstStyle/>
          <a:p>
            <a:r>
              <a:rPr lang="en-US" dirty="0"/>
              <a:t>Yes! Once produced, accessible formats can be reproduced for distribution to other qualifying students with disabilities.</a:t>
            </a:r>
          </a:p>
          <a:p>
            <a:r>
              <a:rPr lang="en-US" dirty="0"/>
              <a:t>The NIMAS file is not downloaded again as a part of this reproduction.</a:t>
            </a:r>
          </a:p>
          <a:p>
            <a:r>
              <a:rPr lang="en-US" dirty="0"/>
              <a:t>The NIMAC encourages accessible format producers to participate in the Louis Database of Accessible Materials to prevent unnecessary duplication of effort and to allow organizations to optimize limited resources.  </a:t>
            </a:r>
          </a:p>
          <a:p>
            <a:endParaRPr lang="en-US" dirty="0"/>
          </a:p>
        </p:txBody>
      </p:sp>
    </p:spTree>
    <p:extLst>
      <p:ext uri="{BB962C8B-B14F-4D97-AF65-F5344CB8AC3E}">
        <p14:creationId xmlns:p14="http://schemas.microsoft.com/office/powerpoint/2010/main" val="2836338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B49DB-0C18-7B7D-EAEB-99513E70257A}"/>
              </a:ext>
            </a:extLst>
          </p:cNvPr>
          <p:cNvSpPr>
            <a:spLocks noGrp="1"/>
          </p:cNvSpPr>
          <p:nvPr>
            <p:ph type="title"/>
          </p:nvPr>
        </p:nvSpPr>
        <p:spPr/>
        <p:txBody>
          <a:bodyPr/>
          <a:lstStyle/>
          <a:p>
            <a:r>
              <a:rPr lang="en-US" dirty="0"/>
              <a:t>Side Note: Requests for hard-copy books</a:t>
            </a:r>
          </a:p>
        </p:txBody>
      </p:sp>
      <p:sp>
        <p:nvSpPr>
          <p:cNvPr id="3" name="Content Placeholder 2">
            <a:extLst>
              <a:ext uri="{FF2B5EF4-FFF2-40B4-BE49-F238E27FC236}">
                <a16:creationId xmlns:a16="http://schemas.microsoft.com/office/drawing/2014/main" id="{32311E40-B69F-6F82-F34B-05F04BA1B59E}"/>
              </a:ext>
            </a:extLst>
          </p:cNvPr>
          <p:cNvSpPr>
            <a:spLocks noGrp="1"/>
          </p:cNvSpPr>
          <p:nvPr>
            <p:ph idx="1"/>
          </p:nvPr>
        </p:nvSpPr>
        <p:spPr>
          <a:xfrm>
            <a:off x="838200" y="1690688"/>
            <a:ext cx="10515600" cy="4601827"/>
          </a:xfrm>
        </p:spPr>
        <p:txBody>
          <a:bodyPr>
            <a:normAutofit fontScale="92500" lnSpcReduction="10000"/>
          </a:bodyPr>
          <a:lstStyle/>
          <a:p>
            <a:r>
              <a:rPr lang="en-US" dirty="0"/>
              <a:t>As an XML-based source file format, NIMAS files contain all the information from the book, but not necessarily the precise layout.  </a:t>
            </a:r>
          </a:p>
          <a:p>
            <a:r>
              <a:rPr lang="en-US" dirty="0"/>
              <a:t>To proofread their work,</a:t>
            </a:r>
            <a:r>
              <a:rPr lang="en-US" b="1" dirty="0"/>
              <a:t> AMPs generally require access to a physical copy of the book or a PDF.</a:t>
            </a:r>
            <a:endParaRPr lang="en-US" dirty="0"/>
          </a:p>
          <a:p>
            <a:r>
              <a:rPr lang="en-US" dirty="0"/>
              <a:t>Often, the school or district will provide them with the needed print or digital copy.</a:t>
            </a:r>
          </a:p>
          <a:p>
            <a:r>
              <a:rPr lang="en-US" dirty="0"/>
              <a:t>However, if the school or district has not yet received the material, or for some other reason cannot supply a copy, the </a:t>
            </a:r>
            <a:r>
              <a:rPr lang="en-US" b="1" dirty="0"/>
              <a:t>AMP may reach out to you to purchase a copy of the book</a:t>
            </a:r>
            <a:r>
              <a:rPr lang="en-US" dirty="0"/>
              <a:t>.</a:t>
            </a:r>
          </a:p>
          <a:p>
            <a:r>
              <a:rPr lang="en-US" dirty="0"/>
              <a:t>While NIMAS is the key publisher contribution that expedites accessible format production, the hard copy may be critical for completing the translation and ensuring its accuracy.</a:t>
            </a:r>
          </a:p>
        </p:txBody>
      </p:sp>
    </p:spTree>
    <p:extLst>
      <p:ext uri="{BB962C8B-B14F-4D97-AF65-F5344CB8AC3E}">
        <p14:creationId xmlns:p14="http://schemas.microsoft.com/office/powerpoint/2010/main" val="2282037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C33BB-5029-70E6-E525-8E5D2F4786D9}"/>
              </a:ext>
            </a:extLst>
          </p:cNvPr>
          <p:cNvSpPr>
            <a:spLocks noGrp="1"/>
          </p:cNvSpPr>
          <p:nvPr>
            <p:ph type="title"/>
          </p:nvPr>
        </p:nvSpPr>
        <p:spPr>
          <a:xfrm>
            <a:off x="838200" y="3429000"/>
            <a:ext cx="10515600" cy="45719"/>
          </a:xfrm>
        </p:spPr>
        <p:txBody>
          <a:bodyPr>
            <a:normAutofit fontScale="90000"/>
          </a:bodyPr>
          <a:lstStyle/>
          <a:p>
            <a:pPr algn="ctr"/>
            <a:r>
              <a:rPr lang="en-US" dirty="0"/>
              <a:t>The Louis Database</a:t>
            </a:r>
          </a:p>
        </p:txBody>
      </p:sp>
    </p:spTree>
    <p:extLst>
      <p:ext uri="{BB962C8B-B14F-4D97-AF65-F5344CB8AC3E}">
        <p14:creationId xmlns:p14="http://schemas.microsoft.com/office/powerpoint/2010/main" val="1334000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Louis Database of Accessible Materials?</a:t>
            </a:r>
          </a:p>
        </p:txBody>
      </p:sp>
      <p:sp>
        <p:nvSpPr>
          <p:cNvPr id="3" name="Content Placeholder 2"/>
          <p:cNvSpPr>
            <a:spLocks noGrp="1"/>
          </p:cNvSpPr>
          <p:nvPr>
            <p:ph idx="1"/>
          </p:nvPr>
        </p:nvSpPr>
        <p:spPr>
          <a:xfrm>
            <a:off x="838199" y="1825625"/>
            <a:ext cx="11029335" cy="4667250"/>
          </a:xfrm>
        </p:spPr>
        <p:txBody>
          <a:bodyPr>
            <a:normAutofit fontScale="25000" lnSpcReduction="20000"/>
          </a:bodyPr>
          <a:lstStyle/>
          <a:p>
            <a:r>
              <a:rPr lang="en-US" sz="10400" dirty="0"/>
              <a:t>Louis is a free service of the American Printing House for the Blind that brings together information about accessible formats from over 50 organizations in one searchable online database.</a:t>
            </a:r>
          </a:p>
          <a:p>
            <a:endParaRPr lang="en-US" sz="3600" dirty="0"/>
          </a:p>
          <a:p>
            <a:r>
              <a:rPr lang="en-US" sz="10400" dirty="0"/>
              <a:t>Louis contains information on over 1.7 million books in accessible formats, with a focus on K-12 instructional materials, including textbooks and recreational reading.</a:t>
            </a:r>
          </a:p>
          <a:p>
            <a:endParaRPr lang="en-US" sz="3600" dirty="0"/>
          </a:p>
          <a:p>
            <a:r>
              <a:rPr lang="en-US" sz="10400" dirty="0"/>
              <a:t>Formats listed in Louis include braille, large print, audio, and a range of digital text formats. </a:t>
            </a:r>
          </a:p>
          <a:p>
            <a:pPr marL="457200" lvl="1" indent="0">
              <a:buNone/>
            </a:pPr>
            <a:endParaRPr lang="en-US" sz="3600" dirty="0"/>
          </a:p>
          <a:p>
            <a:r>
              <a:rPr lang="en-US" sz="10400" dirty="0"/>
              <a:t>Louis also includes information about materials available from </a:t>
            </a:r>
            <a:r>
              <a:rPr lang="en-US" sz="10400" dirty="0" err="1"/>
              <a:t>Bookshare</a:t>
            </a:r>
            <a:r>
              <a:rPr lang="en-US" sz="10400" dirty="0"/>
              <a:t>, Learning Ally, and NIMAC.</a:t>
            </a:r>
          </a:p>
          <a:p>
            <a:endParaRPr lang="en-US" sz="3600" dirty="0"/>
          </a:p>
          <a:p>
            <a:r>
              <a:rPr lang="en-US" sz="10400" dirty="0"/>
              <a:t>Louis is free for both users and for participating organizations. </a:t>
            </a:r>
          </a:p>
          <a:p>
            <a:pPr lvl="1"/>
            <a:endParaRPr lang="en-US" dirty="0"/>
          </a:p>
        </p:txBody>
      </p:sp>
    </p:spTree>
    <p:extLst>
      <p:ext uri="{BB962C8B-B14F-4D97-AF65-F5344CB8AC3E}">
        <p14:creationId xmlns:p14="http://schemas.microsoft.com/office/powerpoint/2010/main" val="1057548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Louis Listing Agencies</a:t>
            </a:r>
          </a:p>
        </p:txBody>
      </p:sp>
      <p:sp>
        <p:nvSpPr>
          <p:cNvPr id="3" name="Content Placeholder 2"/>
          <p:cNvSpPr>
            <a:spLocks noGrp="1"/>
          </p:cNvSpPr>
          <p:nvPr>
            <p:ph idx="1"/>
          </p:nvPr>
        </p:nvSpPr>
        <p:spPr>
          <a:xfrm>
            <a:off x="838200" y="1690688"/>
            <a:ext cx="10515600" cy="4486275"/>
          </a:xfrm>
        </p:spPr>
        <p:txBody>
          <a:bodyPr>
            <a:normAutofit/>
          </a:bodyPr>
          <a:lstStyle/>
          <a:p>
            <a:r>
              <a:rPr lang="en-US" dirty="0"/>
              <a:t>Contributing agencies listing on the Louis Database must qualify as authorized entities under Section 121 of U.S. copyright law:</a:t>
            </a:r>
          </a:p>
          <a:p>
            <a:pPr marL="0" indent="0">
              <a:buNone/>
            </a:pPr>
            <a:endParaRPr lang="en-US" sz="1200" dirty="0"/>
          </a:p>
          <a:p>
            <a:pPr marL="914400" lvl="2" indent="0">
              <a:buNone/>
            </a:pPr>
            <a:r>
              <a:rPr lang="en-US" sz="2800" dirty="0"/>
              <a:t>"Authorized entity" means a nonprofit organization or a governmental agency that has a primary mission to provide specialized services relating to training, education, or adaptive reading or information access needs of blind or other persons with disabilities[.]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latin typeface="Aptos" panose="02110004020202020204"/>
              </a:rPr>
              <a:t>Louis agencies range from national providers to state agencies to prison braille programs.</a:t>
            </a:r>
            <a:endParaRPr kumimoji="0" lang="en-US" sz="2800" b="0" i="0" u="none" strike="noStrike" kern="1200" cap="none" spc="0" normalizeH="0" baseline="0" noProof="0" dirty="0">
              <a:ln>
                <a:noFill/>
              </a:ln>
              <a:solidFill>
                <a:srgbClr val="161893"/>
              </a:solidFill>
              <a:effectLst/>
              <a:uLnTx/>
              <a:uFillTx/>
              <a:latin typeface="Aptos" panose="02110004020202020204"/>
              <a:ea typeface="+mn-ea"/>
              <a:cs typeface="+mn-cs"/>
            </a:endParaRPr>
          </a:p>
          <a:p>
            <a:pPr marL="457200" lvl="1" indent="0">
              <a:buNone/>
            </a:pPr>
            <a:endParaRPr lang="en-US" sz="2800" dirty="0"/>
          </a:p>
        </p:txBody>
      </p:sp>
    </p:spTree>
    <p:extLst>
      <p:ext uri="{BB962C8B-B14F-4D97-AF65-F5344CB8AC3E}">
        <p14:creationId xmlns:p14="http://schemas.microsoft.com/office/powerpoint/2010/main" val="384615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noChangeArrowheads="1"/>
          </p:cNvSpPr>
          <p:nvPr>
            <p:ph type="title"/>
          </p:nvPr>
        </p:nvSpPr>
        <p:spPr>
          <a:xfrm>
            <a:off x="484239" y="274637"/>
            <a:ext cx="10515600" cy="1325563"/>
          </a:xfrm>
        </p:spPr>
        <p:txBody>
          <a:bodyPr/>
          <a:lstStyle/>
          <a:p>
            <a:r>
              <a:rPr lang="en-US" altLang="en-US" dirty="0"/>
              <a:t>Today’s Presentation</a:t>
            </a:r>
          </a:p>
        </p:txBody>
      </p:sp>
      <p:sp>
        <p:nvSpPr>
          <p:cNvPr id="5123" name="Content Placeholder 2"/>
          <p:cNvSpPr>
            <a:spLocks noGrp="1" noChangeArrowheads="1"/>
          </p:cNvSpPr>
          <p:nvPr>
            <p:ph idx="1"/>
          </p:nvPr>
        </p:nvSpPr>
        <p:spPr>
          <a:xfrm>
            <a:off x="609600" y="1600200"/>
            <a:ext cx="8229600" cy="4724400"/>
          </a:xfrm>
        </p:spPr>
        <p:txBody>
          <a:bodyPr>
            <a:normAutofit/>
          </a:bodyPr>
          <a:lstStyle/>
          <a:p>
            <a:r>
              <a:rPr lang="en-US" altLang="en-US" sz="2800" dirty="0"/>
              <a:t>NIMAC and NIMAS</a:t>
            </a:r>
          </a:p>
          <a:p>
            <a:pPr lvl="1"/>
            <a:r>
              <a:rPr lang="en-US" altLang="en-US" sz="2400" dirty="0"/>
              <a:t>NIMAC and NIMAS Basics</a:t>
            </a:r>
          </a:p>
          <a:p>
            <a:r>
              <a:rPr lang="en-US" altLang="en-US" sz="2800" dirty="0"/>
              <a:t>Louis</a:t>
            </a:r>
          </a:p>
          <a:p>
            <a:pPr lvl="1"/>
            <a:r>
              <a:rPr lang="en-US" altLang="en-US" sz="2400" dirty="0"/>
              <a:t>Louis Basics &amp; Searching</a:t>
            </a:r>
          </a:p>
          <a:p>
            <a:r>
              <a:rPr lang="en-US" altLang="en-US" sz="2800" dirty="0"/>
              <a:t>Customer Assistance</a:t>
            </a:r>
            <a:endParaRPr lang="en-US" altLang="en-US" sz="2400" dirty="0"/>
          </a:p>
          <a:p>
            <a:r>
              <a:rPr lang="en-US" altLang="en-US" sz="2800" dirty="0"/>
              <a:t>Additional Resources</a:t>
            </a:r>
            <a:endParaRPr lang="en-US" altLang="en-US" dirty="0"/>
          </a:p>
          <a:p>
            <a:r>
              <a:rPr lang="en-US" altLang="en-US" sz="2800" dirty="0"/>
              <a:t>Q&amp;A!</a:t>
            </a:r>
          </a:p>
          <a:p>
            <a:endParaRPr lang="en-US" altLang="en-US" sz="2400" dirty="0"/>
          </a:p>
          <a:p>
            <a:pPr lvl="1"/>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Louis and Your Customers</a:t>
            </a:r>
          </a:p>
        </p:txBody>
      </p:sp>
      <p:sp>
        <p:nvSpPr>
          <p:cNvPr id="3" name="Content Placeholder 2"/>
          <p:cNvSpPr>
            <a:spLocks noGrp="1"/>
          </p:cNvSpPr>
          <p:nvPr>
            <p:ph idx="1"/>
          </p:nvPr>
        </p:nvSpPr>
        <p:spPr/>
        <p:txBody>
          <a:bodyPr>
            <a:normAutofit/>
          </a:bodyPr>
          <a:lstStyle/>
          <a:p>
            <a:r>
              <a:rPr lang="en-US" dirty="0"/>
              <a:t>Louis is the best place for teachers or administrators to locate accessible formats that are already available – or in the case of braille, are in the transcription pipeline – from over 50 organizations. </a:t>
            </a:r>
          </a:p>
          <a:p>
            <a:endParaRPr lang="en-US" sz="900" dirty="0"/>
          </a:p>
          <a:p>
            <a:r>
              <a:rPr lang="en-US" dirty="0"/>
              <a:t>Louis provides contact information for each organization so that your customer can reach out directly to the provider for more information on how to acquire the needed format.</a:t>
            </a:r>
          </a:p>
          <a:p>
            <a:endParaRPr lang="en-US" sz="900" dirty="0"/>
          </a:p>
          <a:p>
            <a:r>
              <a:rPr lang="en-US" dirty="0"/>
              <a:t>Louis is an informational database, not an ecommerce site.</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785253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56796-B43C-7E70-1044-3C8D2BFD33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334F-1B97-DDE0-11D1-6BFE6F5B320F}"/>
              </a:ext>
            </a:extLst>
          </p:cNvPr>
          <p:cNvSpPr>
            <a:spLocks noGrp="1"/>
          </p:cNvSpPr>
          <p:nvPr>
            <p:ph type="title"/>
          </p:nvPr>
        </p:nvSpPr>
        <p:spPr/>
        <p:txBody>
          <a:bodyPr/>
          <a:lstStyle/>
          <a:p>
            <a:r>
              <a:rPr lang="en-US" dirty="0"/>
              <a:t>Acquiring Accessible Formats</a:t>
            </a:r>
          </a:p>
        </p:txBody>
      </p:sp>
      <p:sp>
        <p:nvSpPr>
          <p:cNvPr id="3" name="Content Placeholder 2">
            <a:extLst>
              <a:ext uri="{FF2B5EF4-FFF2-40B4-BE49-F238E27FC236}">
                <a16:creationId xmlns:a16="http://schemas.microsoft.com/office/drawing/2014/main" id="{768966D6-EFCA-555D-7DF0-CA465A51EBF4}"/>
              </a:ext>
            </a:extLst>
          </p:cNvPr>
          <p:cNvSpPr>
            <a:spLocks noGrp="1"/>
          </p:cNvSpPr>
          <p:nvPr>
            <p:ph idx="1"/>
          </p:nvPr>
        </p:nvSpPr>
        <p:spPr/>
        <p:txBody>
          <a:bodyPr>
            <a:normAutofit/>
          </a:bodyPr>
          <a:lstStyle/>
          <a:p>
            <a:r>
              <a:rPr lang="en-US" dirty="0"/>
              <a:t>Costs associated with acquiring accessible formats generally depend on the format and the providing organization.</a:t>
            </a:r>
          </a:p>
          <a:p>
            <a:r>
              <a:rPr lang="en-US" dirty="0"/>
              <a:t>APH, for example, is federally funded to provide accessible formats and it may be possible for students to obtain these materials at no charge to the school or district. </a:t>
            </a:r>
          </a:p>
          <a:p>
            <a:r>
              <a:rPr lang="en-US" dirty="0" err="1"/>
              <a:t>Bookshare</a:t>
            </a:r>
            <a:r>
              <a:rPr lang="en-US" dirty="0"/>
              <a:t> is also federally funded to provide accessible digital formats to qualifying students free of charge. </a:t>
            </a:r>
          </a:p>
          <a:p>
            <a:r>
              <a:rPr lang="en-US" dirty="0"/>
              <a:t>Customers should reach out directly to the provider located in Louis for more information related to cost, delivery timelines, etc. </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137447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419" y="158647"/>
            <a:ext cx="10515600" cy="1325563"/>
          </a:xfrm>
        </p:spPr>
        <p:txBody>
          <a:bodyPr>
            <a:normAutofit/>
          </a:bodyPr>
          <a:lstStyle/>
          <a:p>
            <a:r>
              <a:rPr lang="en-US" sz="4000" dirty="0"/>
              <a:t>More About the National Providers</a:t>
            </a:r>
          </a:p>
        </p:txBody>
      </p:sp>
      <p:sp>
        <p:nvSpPr>
          <p:cNvPr id="3" name="Content Placeholder 2"/>
          <p:cNvSpPr>
            <a:spLocks noGrp="1"/>
          </p:cNvSpPr>
          <p:nvPr>
            <p:ph idx="1"/>
          </p:nvPr>
        </p:nvSpPr>
        <p:spPr>
          <a:xfrm>
            <a:off x="838200" y="1655805"/>
            <a:ext cx="10515600" cy="4635812"/>
          </a:xfrm>
        </p:spPr>
        <p:txBody>
          <a:bodyPr>
            <a:normAutofit fontScale="92500" lnSpcReduction="10000"/>
          </a:bodyPr>
          <a:lstStyle/>
          <a:p>
            <a:r>
              <a:rPr lang="en-US" dirty="0">
                <a:hlinkClick r:id="rId2"/>
              </a:rPr>
              <a:t>Bookshare</a:t>
            </a:r>
            <a:endParaRPr lang="en-US" dirty="0"/>
          </a:p>
          <a:p>
            <a:pPr lvl="1"/>
            <a:r>
              <a:rPr lang="en-US" dirty="0"/>
              <a:t>Bookshare is the </a:t>
            </a:r>
            <a:r>
              <a:rPr lang="en-US" b="1" dirty="0"/>
              <a:t>world's largest accessible ebook library </a:t>
            </a:r>
            <a:r>
              <a:rPr lang="en-US" dirty="0"/>
              <a:t>and makes reading easier for people with reading barriers like dyslexia, blindness, and physical disabilities. Members can read in ways that work for them, with over 1 million titles offered in audio, audio + highlighted text, braille, and other formats. </a:t>
            </a:r>
          </a:p>
          <a:p>
            <a:r>
              <a:rPr lang="en-US" dirty="0">
                <a:hlinkClick r:id="rId3"/>
              </a:rPr>
              <a:t>Learning Ally</a:t>
            </a:r>
            <a:endParaRPr lang="en-US" dirty="0"/>
          </a:p>
          <a:p>
            <a:pPr lvl="1"/>
            <a:r>
              <a:rPr lang="en-US" dirty="0"/>
              <a:t>Learning Ally has been a </a:t>
            </a:r>
            <a:r>
              <a:rPr lang="en-US" b="1" dirty="0"/>
              <a:t>major provider of audio formats</a:t>
            </a:r>
            <a:r>
              <a:rPr lang="en-US" dirty="0"/>
              <a:t> for K-12 education for many years. They use a subscription model to serve students. </a:t>
            </a:r>
          </a:p>
          <a:p>
            <a:r>
              <a:rPr lang="en-US" dirty="0">
                <a:hlinkClick r:id="rId4"/>
              </a:rPr>
              <a:t>American Printing House for the Blind (APH)</a:t>
            </a:r>
            <a:endParaRPr lang="en-US" dirty="0"/>
          </a:p>
          <a:p>
            <a:pPr lvl="1"/>
            <a:r>
              <a:rPr lang="en-US" dirty="0"/>
              <a:t>Since 1858, APH has operated in Louisville, Kentucky as the world’s largest nonprofit organization creating accessible learning experiences through educational, workplace, and independent living products and services for people who are blind and low vision. Through federal funding, APH </a:t>
            </a:r>
            <a:r>
              <a:rPr lang="en-US" b="1" dirty="0"/>
              <a:t>produces much of the braille and large print used in K-12 classrooms </a:t>
            </a:r>
            <a:r>
              <a:rPr lang="en-US" dirty="0"/>
              <a:t>in the U.S.</a:t>
            </a:r>
          </a:p>
          <a:p>
            <a:pPr lvl="1"/>
            <a:endParaRPr lang="en-US" sz="2300" dirty="0"/>
          </a:p>
        </p:txBody>
      </p:sp>
    </p:spTree>
    <p:extLst>
      <p:ext uri="{BB962C8B-B14F-4D97-AF65-F5344CB8AC3E}">
        <p14:creationId xmlns:p14="http://schemas.microsoft.com/office/powerpoint/2010/main" val="1045532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7090" y="115955"/>
            <a:ext cx="10515600" cy="1325563"/>
          </a:xfrm>
        </p:spPr>
        <p:txBody>
          <a:bodyPr/>
          <a:lstStyle/>
          <a:p>
            <a:r>
              <a:rPr lang="en-US" dirty="0"/>
              <a:t>Searching Louis</a:t>
            </a:r>
          </a:p>
        </p:txBody>
      </p:sp>
      <p:pic>
        <p:nvPicPr>
          <p:cNvPr id="7" name="Content Placeholder 6" descr="Louis search page"/>
          <p:cNvPicPr>
            <a:picLocks noGrp="1" noChangeAspect="1"/>
          </p:cNvPicPr>
          <p:nvPr>
            <p:ph sz="half" idx="1"/>
          </p:nvPr>
        </p:nvPicPr>
        <p:blipFill rotWithShape="1">
          <a:blip r:embed="rId2"/>
          <a:srcRect b="5737"/>
          <a:stretch/>
        </p:blipFill>
        <p:spPr>
          <a:xfrm>
            <a:off x="536244" y="1358178"/>
            <a:ext cx="4579453" cy="4734315"/>
          </a:xfrm>
          <a:prstGeom prst="rect">
            <a:avLst/>
          </a:prstGeom>
          <a:ln>
            <a:solidFill>
              <a:schemeClr val="tx1"/>
            </a:solidFill>
          </a:ln>
        </p:spPr>
      </p:pic>
      <p:sp>
        <p:nvSpPr>
          <p:cNvPr id="11" name="Content Placeholder 10"/>
          <p:cNvSpPr>
            <a:spLocks noGrp="1"/>
          </p:cNvSpPr>
          <p:nvPr>
            <p:ph sz="half" idx="2"/>
          </p:nvPr>
        </p:nvSpPr>
        <p:spPr>
          <a:xfrm>
            <a:off x="6194323" y="1358178"/>
            <a:ext cx="5353279" cy="4558173"/>
          </a:xfrm>
        </p:spPr>
        <p:txBody>
          <a:bodyPr>
            <a:normAutofit/>
          </a:bodyPr>
          <a:lstStyle/>
          <a:p>
            <a:r>
              <a:rPr lang="en-US" sz="2600" dirty="0"/>
              <a:t>ISBN searching is recommended for K-12 instructional materials. </a:t>
            </a:r>
          </a:p>
          <a:p>
            <a:endParaRPr lang="en-US" sz="900" dirty="0"/>
          </a:p>
          <a:p>
            <a:pPr lvl="0"/>
            <a:r>
              <a:rPr lang="en-US" sz="2600" dirty="0"/>
              <a:t>However, the basic search function is a keyword search that includes the entire record (e.g., title, series, author). </a:t>
            </a:r>
          </a:p>
        </p:txBody>
      </p:sp>
      <p:pic>
        <p:nvPicPr>
          <p:cNvPr id="3" name="Picture 2" descr="QR code for Louis search">
            <a:extLst>
              <a:ext uri="{FF2B5EF4-FFF2-40B4-BE49-F238E27FC236}">
                <a16:creationId xmlns:a16="http://schemas.microsoft.com/office/drawing/2014/main" id="{7D94D01E-F500-A32B-3673-CACA01857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0716" y="3884545"/>
            <a:ext cx="2857500" cy="2857500"/>
          </a:xfrm>
          <a:prstGeom prst="rect">
            <a:avLst/>
          </a:prstGeom>
        </p:spPr>
      </p:pic>
    </p:spTree>
    <p:extLst>
      <p:ext uri="{BB962C8B-B14F-4D97-AF65-F5344CB8AC3E}">
        <p14:creationId xmlns:p14="http://schemas.microsoft.com/office/powerpoint/2010/main" val="4080708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420" y="128851"/>
            <a:ext cx="10515600" cy="1325563"/>
          </a:xfrm>
        </p:spPr>
        <p:txBody>
          <a:bodyPr/>
          <a:lstStyle/>
          <a:p>
            <a:r>
              <a:rPr lang="en-US" dirty="0"/>
              <a:t>Refining Search Results</a:t>
            </a:r>
          </a:p>
        </p:txBody>
      </p:sp>
      <p:pic>
        <p:nvPicPr>
          <p:cNvPr id="5" name="Content Placeholder 4" descr="Louis search results with filters shown"/>
          <p:cNvPicPr>
            <a:picLocks noGrp="1" noChangeAspect="1"/>
          </p:cNvPicPr>
          <p:nvPr>
            <p:ph sz="half" idx="1"/>
          </p:nvPr>
        </p:nvPicPr>
        <p:blipFill>
          <a:blip r:embed="rId3"/>
          <a:stretch>
            <a:fillRect/>
          </a:stretch>
        </p:blipFill>
        <p:spPr>
          <a:xfrm>
            <a:off x="617350" y="1442895"/>
            <a:ext cx="5478650" cy="4590048"/>
          </a:xfrm>
          <a:prstGeom prst="rect">
            <a:avLst/>
          </a:prstGeom>
          <a:ln>
            <a:solidFill>
              <a:schemeClr val="tx1"/>
            </a:solidFill>
          </a:ln>
        </p:spPr>
      </p:pic>
      <p:sp>
        <p:nvSpPr>
          <p:cNvPr id="4" name="Content Placeholder 3"/>
          <p:cNvSpPr>
            <a:spLocks noGrp="1"/>
          </p:cNvSpPr>
          <p:nvPr>
            <p:ph sz="half" idx="2"/>
          </p:nvPr>
        </p:nvSpPr>
        <p:spPr>
          <a:xfrm>
            <a:off x="7101862" y="1467656"/>
            <a:ext cx="4612943" cy="4351338"/>
          </a:xfrm>
        </p:spPr>
        <p:txBody>
          <a:bodyPr>
            <a:normAutofit/>
          </a:bodyPr>
          <a:lstStyle/>
          <a:p>
            <a:pPr marL="0" indent="0">
              <a:buNone/>
            </a:pPr>
            <a:r>
              <a:rPr lang="en-US" dirty="0"/>
              <a:t>Search results can also be filtered by:</a:t>
            </a:r>
          </a:p>
          <a:p>
            <a:r>
              <a:rPr lang="en-US" sz="2600" dirty="0"/>
              <a:t>Format</a:t>
            </a:r>
          </a:p>
          <a:p>
            <a:r>
              <a:rPr lang="en-US" sz="2600" dirty="0"/>
              <a:t>Format Detail</a:t>
            </a:r>
          </a:p>
          <a:p>
            <a:r>
              <a:rPr lang="en-US" sz="2600" dirty="0"/>
              <a:t>Age</a:t>
            </a:r>
          </a:p>
          <a:p>
            <a:r>
              <a:rPr lang="en-US" sz="2600" dirty="0"/>
              <a:t>Grade Range</a:t>
            </a:r>
          </a:p>
          <a:p>
            <a:r>
              <a:rPr lang="en-US" sz="2600" dirty="0"/>
              <a:t>Language</a:t>
            </a:r>
          </a:p>
          <a:p>
            <a:r>
              <a:rPr lang="en-US" sz="2600" dirty="0"/>
              <a:t>Copyright/Publication Date</a:t>
            </a:r>
          </a:p>
        </p:txBody>
      </p:sp>
    </p:spTree>
    <p:extLst>
      <p:ext uri="{BB962C8B-B14F-4D97-AF65-F5344CB8AC3E}">
        <p14:creationId xmlns:p14="http://schemas.microsoft.com/office/powerpoint/2010/main" val="63114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1B358-13DD-E96A-E1E3-81D68DB1AF05}"/>
              </a:ext>
            </a:extLst>
          </p:cNvPr>
          <p:cNvSpPr>
            <a:spLocks noGrp="1"/>
          </p:cNvSpPr>
          <p:nvPr>
            <p:ph type="title"/>
          </p:nvPr>
        </p:nvSpPr>
        <p:spPr/>
        <p:txBody>
          <a:bodyPr>
            <a:normAutofit/>
          </a:bodyPr>
          <a:lstStyle/>
          <a:p>
            <a:r>
              <a:rPr lang="en-US" sz="4000" dirty="0"/>
              <a:t>Louis Accessible Format Search Workflow</a:t>
            </a:r>
          </a:p>
        </p:txBody>
      </p:sp>
      <p:graphicFrame>
        <p:nvGraphicFramePr>
          <p:cNvPr id="4" name="Diagram 4" descr="Flow chart of a Louis search">
            <a:extLst>
              <a:ext uri="{FF2B5EF4-FFF2-40B4-BE49-F238E27FC236}">
                <a16:creationId xmlns:a16="http://schemas.microsoft.com/office/drawing/2014/main" id="{AEDAB0D3-8D55-5ED1-2C3D-85A5348221E5}"/>
              </a:ext>
            </a:extLst>
          </p:cNvPr>
          <p:cNvGraphicFramePr>
            <a:graphicFrameLocks noGrp="1"/>
          </p:cNvGraphicFramePr>
          <p:nvPr>
            <p:ph idx="1"/>
            <p:extLst>
              <p:ext uri="{D42A27DB-BD31-4B8C-83A1-F6EECF244321}">
                <p14:modId xmlns:p14="http://schemas.microsoft.com/office/powerpoint/2010/main" val="1037906604"/>
              </p:ext>
            </p:extLst>
          </p:nvPr>
        </p:nvGraphicFramePr>
        <p:xfrm>
          <a:off x="916857" y="157270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7A7C849-37F3-CF46-9907-893EC074050E}"/>
              </a:ext>
            </a:extLst>
          </p:cNvPr>
          <p:cNvSpPr txBox="1"/>
          <p:nvPr/>
        </p:nvSpPr>
        <p:spPr>
          <a:xfrm>
            <a:off x="3714748" y="4636576"/>
            <a:ext cx="712177" cy="369332"/>
          </a:xfrm>
          <a:prstGeom prst="rect">
            <a:avLst/>
          </a:prstGeom>
          <a:noFill/>
        </p:spPr>
        <p:txBody>
          <a:bodyPr wrap="square" rtlCol="0">
            <a:spAutoFit/>
          </a:bodyPr>
          <a:lstStyle/>
          <a:p>
            <a:r>
              <a:rPr lang="en-US" b="1" dirty="0">
                <a:highlight>
                  <a:srgbClr val="FFFF00"/>
                </a:highlight>
              </a:rPr>
              <a:t>No</a:t>
            </a:r>
          </a:p>
        </p:txBody>
      </p:sp>
      <p:sp>
        <p:nvSpPr>
          <p:cNvPr id="7" name="TextBox 6">
            <a:extLst>
              <a:ext uri="{FF2B5EF4-FFF2-40B4-BE49-F238E27FC236}">
                <a16:creationId xmlns:a16="http://schemas.microsoft.com/office/drawing/2014/main" id="{0B2B50E3-9A7D-7E54-35B1-187811307307}"/>
              </a:ext>
            </a:extLst>
          </p:cNvPr>
          <p:cNvSpPr txBox="1"/>
          <p:nvPr/>
        </p:nvSpPr>
        <p:spPr>
          <a:xfrm>
            <a:off x="3714749" y="3059668"/>
            <a:ext cx="712177" cy="369332"/>
          </a:xfrm>
          <a:prstGeom prst="rect">
            <a:avLst/>
          </a:prstGeom>
          <a:noFill/>
        </p:spPr>
        <p:txBody>
          <a:bodyPr wrap="square" rtlCol="0">
            <a:spAutoFit/>
          </a:bodyPr>
          <a:lstStyle/>
          <a:p>
            <a:r>
              <a:rPr lang="en-US" b="1" dirty="0">
                <a:highlight>
                  <a:srgbClr val="FFFF00"/>
                </a:highlight>
              </a:rPr>
              <a:t>Yes</a:t>
            </a:r>
          </a:p>
        </p:txBody>
      </p:sp>
    </p:spTree>
    <p:extLst>
      <p:ext uri="{BB962C8B-B14F-4D97-AF65-F5344CB8AC3E}">
        <p14:creationId xmlns:p14="http://schemas.microsoft.com/office/powerpoint/2010/main" val="3344234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439" y="365125"/>
            <a:ext cx="11454580" cy="1325563"/>
          </a:xfrm>
        </p:spPr>
        <p:txBody>
          <a:bodyPr/>
          <a:lstStyle/>
          <a:p>
            <a:r>
              <a:rPr lang="en-US" dirty="0"/>
              <a:t>How Long Will it Take Customers to Receive Accessible Formats?</a:t>
            </a:r>
          </a:p>
        </p:txBody>
      </p:sp>
      <p:sp>
        <p:nvSpPr>
          <p:cNvPr id="3" name="Content Placeholder 2"/>
          <p:cNvSpPr>
            <a:spLocks noGrp="1"/>
          </p:cNvSpPr>
          <p:nvPr>
            <p:ph idx="1"/>
          </p:nvPr>
        </p:nvSpPr>
        <p:spPr>
          <a:xfrm>
            <a:off x="838200" y="2014151"/>
            <a:ext cx="10515600" cy="4291114"/>
          </a:xfrm>
        </p:spPr>
        <p:txBody>
          <a:bodyPr>
            <a:normAutofit lnSpcReduction="10000"/>
          </a:bodyPr>
          <a:lstStyle/>
          <a:p>
            <a:r>
              <a:rPr lang="en-US" dirty="0"/>
              <a:t>The timeline for receiving materials can vary greatly depending on the format and whether the accessible format has already been produced or is a new order for the provider.</a:t>
            </a:r>
          </a:p>
          <a:p>
            <a:r>
              <a:rPr lang="en-US" dirty="0"/>
              <a:t>In the case of some accessible digital formats, students may be able to receive the materials immediately. </a:t>
            </a:r>
          </a:p>
          <a:p>
            <a:r>
              <a:rPr lang="en-US" dirty="0"/>
              <a:t>A new order for hard-copy braille, however, may require several months for the initial volumes to be completed – due to the time required to create tactile graphics and to emboss the material. </a:t>
            </a:r>
          </a:p>
          <a:p>
            <a:r>
              <a:rPr lang="en-US" dirty="0"/>
              <a:t>Customers should inquire of any provider what the timeline is for the student to receive the material. </a:t>
            </a:r>
          </a:p>
          <a:p>
            <a:endParaRPr lang="en-US" dirty="0"/>
          </a:p>
        </p:txBody>
      </p:sp>
    </p:spTree>
    <p:extLst>
      <p:ext uri="{BB962C8B-B14F-4D97-AF65-F5344CB8AC3E}">
        <p14:creationId xmlns:p14="http://schemas.microsoft.com/office/powerpoint/2010/main" val="411349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D7FAF-4F35-C906-07AD-AC7996E34A1C}"/>
              </a:ext>
            </a:extLst>
          </p:cNvPr>
          <p:cNvSpPr>
            <a:spLocks noGrp="1"/>
          </p:cNvSpPr>
          <p:nvPr>
            <p:ph type="title"/>
          </p:nvPr>
        </p:nvSpPr>
        <p:spPr>
          <a:xfrm>
            <a:off x="838200" y="2434281"/>
            <a:ext cx="10515600" cy="994719"/>
          </a:xfrm>
        </p:spPr>
        <p:txBody>
          <a:bodyPr/>
          <a:lstStyle/>
          <a:p>
            <a:pPr algn="ctr"/>
            <a:r>
              <a:rPr lang="en-US" dirty="0"/>
              <a:t>Customer Assistance</a:t>
            </a:r>
          </a:p>
        </p:txBody>
      </p:sp>
    </p:spTree>
    <p:extLst>
      <p:ext uri="{BB962C8B-B14F-4D97-AF65-F5344CB8AC3E}">
        <p14:creationId xmlns:p14="http://schemas.microsoft.com/office/powerpoint/2010/main" val="1173712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18DE8-E4AC-F261-A768-575A3E1AA1C0}"/>
              </a:ext>
            </a:extLst>
          </p:cNvPr>
          <p:cNvSpPr>
            <a:spLocks noGrp="1"/>
          </p:cNvSpPr>
          <p:nvPr>
            <p:ph type="title"/>
          </p:nvPr>
        </p:nvSpPr>
        <p:spPr/>
        <p:txBody>
          <a:bodyPr/>
          <a:lstStyle/>
          <a:p>
            <a:r>
              <a:rPr lang="en-US" dirty="0"/>
              <a:t>Providing Further Assistance to Customers</a:t>
            </a:r>
          </a:p>
        </p:txBody>
      </p:sp>
      <p:sp>
        <p:nvSpPr>
          <p:cNvPr id="3" name="Content Placeholder 2">
            <a:extLst>
              <a:ext uri="{FF2B5EF4-FFF2-40B4-BE49-F238E27FC236}">
                <a16:creationId xmlns:a16="http://schemas.microsoft.com/office/drawing/2014/main" id="{FE515F4C-8FD7-D7D6-F5E6-CD179A6425F4}"/>
              </a:ext>
            </a:extLst>
          </p:cNvPr>
          <p:cNvSpPr>
            <a:spLocks noGrp="1"/>
          </p:cNvSpPr>
          <p:nvPr>
            <p:ph idx="1"/>
          </p:nvPr>
        </p:nvSpPr>
        <p:spPr/>
        <p:txBody>
          <a:bodyPr/>
          <a:lstStyle/>
          <a:p>
            <a:r>
              <a:rPr lang="en-US" dirty="0"/>
              <a:t>In many or most cases, customers will be able to locate what they need in Louis.</a:t>
            </a:r>
          </a:p>
          <a:p>
            <a:r>
              <a:rPr lang="en-US" dirty="0"/>
              <a:t>In those cases, they will reach out directly to the provider(s) for more information.</a:t>
            </a:r>
          </a:p>
          <a:p>
            <a:r>
              <a:rPr lang="en-US" dirty="0"/>
              <a:t>If they need help in searching Louis, please have them reach out to us. We are happy to help!</a:t>
            </a:r>
          </a:p>
          <a:p>
            <a:endParaRPr lang="en-US" sz="900" dirty="0"/>
          </a:p>
          <a:p>
            <a:pPr marL="0" indent="0" algn="ctr">
              <a:buNone/>
            </a:pPr>
            <a:r>
              <a:rPr lang="en-US" dirty="0">
                <a:hlinkClick r:id="rId2"/>
              </a:rPr>
              <a:t>resource@aph.org</a:t>
            </a:r>
            <a:endParaRPr lang="en-US" dirty="0"/>
          </a:p>
          <a:p>
            <a:pPr marL="0" indent="0" algn="ctr">
              <a:buNone/>
            </a:pPr>
            <a:r>
              <a:rPr lang="en-US" dirty="0"/>
              <a:t>502-899-2705</a:t>
            </a:r>
          </a:p>
        </p:txBody>
      </p:sp>
    </p:spTree>
    <p:extLst>
      <p:ext uri="{BB962C8B-B14F-4D97-AF65-F5344CB8AC3E}">
        <p14:creationId xmlns:p14="http://schemas.microsoft.com/office/powerpoint/2010/main" val="680256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78388-780D-0562-326C-39B983D656D7}"/>
              </a:ext>
            </a:extLst>
          </p:cNvPr>
          <p:cNvSpPr>
            <a:spLocks noGrp="1"/>
          </p:cNvSpPr>
          <p:nvPr>
            <p:ph type="title"/>
          </p:nvPr>
        </p:nvSpPr>
        <p:spPr>
          <a:xfrm>
            <a:off x="466162" y="130533"/>
            <a:ext cx="10515600" cy="1325563"/>
          </a:xfrm>
        </p:spPr>
        <p:txBody>
          <a:bodyPr/>
          <a:lstStyle/>
          <a:p>
            <a:r>
              <a:rPr lang="en-US" dirty="0"/>
              <a:t>When Materials are Not Found in Louis</a:t>
            </a:r>
          </a:p>
        </p:txBody>
      </p:sp>
      <p:sp>
        <p:nvSpPr>
          <p:cNvPr id="9" name="Text Placeholder 8">
            <a:extLst>
              <a:ext uri="{FF2B5EF4-FFF2-40B4-BE49-F238E27FC236}">
                <a16:creationId xmlns:a16="http://schemas.microsoft.com/office/drawing/2014/main" id="{2A54B760-C9F6-16D7-D3D6-8730EEB0AAC0}"/>
              </a:ext>
            </a:extLst>
          </p:cNvPr>
          <p:cNvSpPr>
            <a:spLocks noGrp="1"/>
          </p:cNvSpPr>
          <p:nvPr>
            <p:ph type="body" idx="1"/>
          </p:nvPr>
        </p:nvSpPr>
        <p:spPr/>
        <p:txBody>
          <a:bodyPr/>
          <a:lstStyle/>
          <a:p>
            <a:pPr algn="ctr"/>
            <a:r>
              <a:rPr lang="en-US" sz="2800" dirty="0"/>
              <a:t>For braille and large print: </a:t>
            </a:r>
          </a:p>
          <a:p>
            <a:endParaRPr lang="en-US" dirty="0"/>
          </a:p>
        </p:txBody>
      </p:sp>
      <p:pic>
        <p:nvPicPr>
          <p:cNvPr id="13" name="Content Placeholder 12" descr="QR Code for APH Trustee Directory">
            <a:extLst>
              <a:ext uri="{FF2B5EF4-FFF2-40B4-BE49-F238E27FC236}">
                <a16:creationId xmlns:a16="http://schemas.microsoft.com/office/drawing/2014/main" id="{B594CB72-0732-DB9D-8F6F-F7CA42709D7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989931" y="2319337"/>
            <a:ext cx="2857500" cy="2857500"/>
          </a:xfrm>
        </p:spPr>
      </p:pic>
      <p:sp>
        <p:nvSpPr>
          <p:cNvPr id="10" name="Text Placeholder 9">
            <a:extLst>
              <a:ext uri="{FF2B5EF4-FFF2-40B4-BE49-F238E27FC236}">
                <a16:creationId xmlns:a16="http://schemas.microsoft.com/office/drawing/2014/main" id="{567BB69B-5251-2E4D-60CA-BD20C45E40A2}"/>
              </a:ext>
            </a:extLst>
          </p:cNvPr>
          <p:cNvSpPr>
            <a:spLocks noGrp="1"/>
          </p:cNvSpPr>
          <p:nvPr>
            <p:ph type="body" sz="quarter" idx="3"/>
          </p:nvPr>
        </p:nvSpPr>
        <p:spPr/>
        <p:txBody>
          <a:bodyPr/>
          <a:lstStyle/>
          <a:p>
            <a:pPr algn="ctr"/>
            <a:r>
              <a:rPr lang="en-US" sz="2800" dirty="0"/>
              <a:t>For all formats:</a:t>
            </a:r>
          </a:p>
          <a:p>
            <a:endParaRPr lang="en-US" dirty="0"/>
          </a:p>
        </p:txBody>
      </p:sp>
      <p:pic>
        <p:nvPicPr>
          <p:cNvPr id="15" name="Content Placeholder 14" descr="QR code for NIMAC State Coordinator directory">
            <a:extLst>
              <a:ext uri="{FF2B5EF4-FFF2-40B4-BE49-F238E27FC236}">
                <a16:creationId xmlns:a16="http://schemas.microsoft.com/office/drawing/2014/main" id="{060B09EC-2E1B-129E-F466-E0F6CBBD4D50}"/>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335044" y="2319337"/>
            <a:ext cx="2857500" cy="2857500"/>
          </a:xfrm>
        </p:spPr>
      </p:pic>
      <p:sp>
        <p:nvSpPr>
          <p:cNvPr id="16" name="TextBox 15">
            <a:extLst>
              <a:ext uri="{FF2B5EF4-FFF2-40B4-BE49-F238E27FC236}">
                <a16:creationId xmlns:a16="http://schemas.microsoft.com/office/drawing/2014/main" id="{451B388C-C029-CC13-2B73-628A67551BFC}"/>
              </a:ext>
            </a:extLst>
          </p:cNvPr>
          <p:cNvSpPr txBox="1"/>
          <p:nvPr/>
        </p:nvSpPr>
        <p:spPr>
          <a:xfrm>
            <a:off x="926255" y="5388077"/>
            <a:ext cx="4984852" cy="461665"/>
          </a:xfrm>
          <a:prstGeom prst="rect">
            <a:avLst/>
          </a:prstGeom>
          <a:noFill/>
        </p:spPr>
        <p:txBody>
          <a:bodyPr wrap="square" rtlCol="0">
            <a:spAutoFit/>
          </a:bodyPr>
          <a:lstStyle/>
          <a:p>
            <a:pPr algn="ctr"/>
            <a:r>
              <a:rPr lang="en-US" sz="2400" dirty="0">
                <a:solidFill>
                  <a:srgbClr val="161893"/>
                </a:solidFill>
                <a:hlinkClick r:id="rId4"/>
              </a:rPr>
              <a:t>APH Trustee Directory</a:t>
            </a:r>
            <a:endParaRPr lang="en-US" sz="2400" dirty="0">
              <a:solidFill>
                <a:srgbClr val="161893"/>
              </a:solidFill>
            </a:endParaRPr>
          </a:p>
        </p:txBody>
      </p:sp>
      <p:sp>
        <p:nvSpPr>
          <p:cNvPr id="17" name="TextBox 16">
            <a:extLst>
              <a:ext uri="{FF2B5EF4-FFF2-40B4-BE49-F238E27FC236}">
                <a16:creationId xmlns:a16="http://schemas.microsoft.com/office/drawing/2014/main" id="{B4FDADD3-B9CA-AA26-12BA-7D374323316A}"/>
              </a:ext>
            </a:extLst>
          </p:cNvPr>
          <p:cNvSpPr txBox="1"/>
          <p:nvPr/>
        </p:nvSpPr>
        <p:spPr>
          <a:xfrm>
            <a:off x="6695768" y="5388077"/>
            <a:ext cx="4404851" cy="830997"/>
          </a:xfrm>
          <a:prstGeom prst="rect">
            <a:avLst/>
          </a:prstGeom>
          <a:noFill/>
        </p:spPr>
        <p:txBody>
          <a:bodyPr wrap="square" rtlCol="0">
            <a:spAutoFit/>
          </a:bodyPr>
          <a:lstStyle/>
          <a:p>
            <a:pPr algn="ctr"/>
            <a:r>
              <a:rPr lang="en-US" sz="2400" dirty="0">
                <a:solidFill>
                  <a:srgbClr val="161893"/>
                </a:solidFill>
                <a:hlinkClick r:id="rId5"/>
              </a:rPr>
              <a:t>NIMAC State Coordinator Directory</a:t>
            </a:r>
            <a:endParaRPr lang="en-US" sz="2400" dirty="0">
              <a:solidFill>
                <a:srgbClr val="161893"/>
              </a:solidFill>
            </a:endParaRPr>
          </a:p>
        </p:txBody>
      </p:sp>
    </p:spTree>
    <p:extLst>
      <p:ext uri="{BB962C8B-B14F-4D97-AF65-F5344CB8AC3E}">
        <p14:creationId xmlns:p14="http://schemas.microsoft.com/office/powerpoint/2010/main" val="3400589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67CF4-83FC-8DAD-0B50-9F1CA72599DF}"/>
              </a:ext>
            </a:extLst>
          </p:cNvPr>
          <p:cNvSpPr>
            <a:spLocks noGrp="1"/>
          </p:cNvSpPr>
          <p:nvPr>
            <p:ph type="title"/>
          </p:nvPr>
        </p:nvSpPr>
        <p:spPr>
          <a:xfrm>
            <a:off x="714633" y="2774093"/>
            <a:ext cx="10515600" cy="920578"/>
          </a:xfrm>
        </p:spPr>
        <p:txBody>
          <a:bodyPr/>
          <a:lstStyle/>
          <a:p>
            <a:pPr algn="ctr"/>
            <a:r>
              <a:rPr lang="en-US" dirty="0"/>
              <a:t>NIMAC and NIMAS</a:t>
            </a:r>
          </a:p>
        </p:txBody>
      </p:sp>
    </p:spTree>
    <p:extLst>
      <p:ext uri="{BB962C8B-B14F-4D97-AF65-F5344CB8AC3E}">
        <p14:creationId xmlns:p14="http://schemas.microsoft.com/office/powerpoint/2010/main" val="2657871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03CDE-61AE-3884-17EB-0B0069D9F834}"/>
              </a:ext>
            </a:extLst>
          </p:cNvPr>
          <p:cNvSpPr>
            <a:spLocks noGrp="1"/>
          </p:cNvSpPr>
          <p:nvPr>
            <p:ph type="title"/>
          </p:nvPr>
        </p:nvSpPr>
        <p:spPr/>
        <p:txBody>
          <a:bodyPr/>
          <a:lstStyle/>
          <a:p>
            <a:r>
              <a:rPr lang="en-US" dirty="0"/>
              <a:t>Assisting students who aren’t NIMAS eligible</a:t>
            </a:r>
          </a:p>
        </p:txBody>
      </p:sp>
      <p:sp>
        <p:nvSpPr>
          <p:cNvPr id="3" name="Content Placeholder 2">
            <a:extLst>
              <a:ext uri="{FF2B5EF4-FFF2-40B4-BE49-F238E27FC236}">
                <a16:creationId xmlns:a16="http://schemas.microsoft.com/office/drawing/2014/main" id="{39ECAF62-9935-9AC7-A400-A43CA0D80BBA}"/>
              </a:ext>
            </a:extLst>
          </p:cNvPr>
          <p:cNvSpPr>
            <a:spLocks noGrp="1"/>
          </p:cNvSpPr>
          <p:nvPr>
            <p:ph idx="1"/>
          </p:nvPr>
        </p:nvSpPr>
        <p:spPr/>
        <p:txBody>
          <a:bodyPr/>
          <a:lstStyle/>
          <a:p>
            <a:r>
              <a:rPr lang="en-US" dirty="0"/>
              <a:t>As mentioned earlier, students must have an IEP and a qualifying disability to be served by NIMAS-sourced materials.</a:t>
            </a:r>
          </a:p>
          <a:p>
            <a:r>
              <a:rPr lang="en-US" dirty="0"/>
              <a:t>If your customer is working with ineligible students, they may still be able to purchase some materials on Louis—not everything in Louis is NIMAS-sourced, including all Learning Ally audiobooks! </a:t>
            </a:r>
          </a:p>
          <a:p>
            <a:r>
              <a:rPr lang="en-US" dirty="0"/>
              <a:t>You can always direct those folks to their NIMAC State Coordinator—they will be able to point them to the correct resources in their state.</a:t>
            </a:r>
          </a:p>
        </p:txBody>
      </p:sp>
    </p:spTree>
    <p:extLst>
      <p:ext uri="{BB962C8B-B14F-4D97-AF65-F5344CB8AC3E}">
        <p14:creationId xmlns:p14="http://schemas.microsoft.com/office/powerpoint/2010/main" val="825355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C83DD-E3B0-ED37-AD19-8B243917CBDC}"/>
              </a:ext>
            </a:extLst>
          </p:cNvPr>
          <p:cNvSpPr>
            <a:spLocks noGrp="1"/>
          </p:cNvSpPr>
          <p:nvPr>
            <p:ph type="title"/>
          </p:nvPr>
        </p:nvSpPr>
        <p:spPr/>
        <p:txBody>
          <a:bodyPr/>
          <a:lstStyle/>
          <a:p>
            <a:r>
              <a:rPr lang="en-US" dirty="0"/>
              <a:t>Accessible Format Handout</a:t>
            </a:r>
          </a:p>
        </p:txBody>
      </p:sp>
      <p:sp>
        <p:nvSpPr>
          <p:cNvPr id="3" name="Content Placeholder 2">
            <a:extLst>
              <a:ext uri="{FF2B5EF4-FFF2-40B4-BE49-F238E27FC236}">
                <a16:creationId xmlns:a16="http://schemas.microsoft.com/office/drawing/2014/main" id="{E36713E0-BBC8-80AF-5EA6-14D17064BC68}"/>
              </a:ext>
            </a:extLst>
          </p:cNvPr>
          <p:cNvSpPr>
            <a:spLocks noGrp="1"/>
          </p:cNvSpPr>
          <p:nvPr>
            <p:ph idx="1"/>
          </p:nvPr>
        </p:nvSpPr>
        <p:spPr/>
        <p:txBody>
          <a:bodyPr/>
          <a:lstStyle/>
          <a:p>
            <a:r>
              <a:rPr lang="en-US" dirty="0"/>
              <a:t>Along with these slides, we have a </a:t>
            </a:r>
            <a:r>
              <a:rPr lang="en-US" dirty="0">
                <a:hlinkClick r:id="rId2"/>
              </a:rPr>
              <a:t>one-page handout</a:t>
            </a:r>
            <a:r>
              <a:rPr lang="en-US" dirty="0"/>
              <a:t> that includes:</a:t>
            </a:r>
          </a:p>
          <a:p>
            <a:pPr lvl="1"/>
            <a:r>
              <a:rPr lang="en-US" sz="2800" dirty="0"/>
              <a:t>Key terms</a:t>
            </a:r>
          </a:p>
          <a:p>
            <a:pPr lvl="1"/>
            <a:r>
              <a:rPr lang="en-US" sz="2800" dirty="0"/>
              <a:t>Sample customer service language</a:t>
            </a:r>
          </a:p>
          <a:p>
            <a:pPr lvl="1"/>
            <a:r>
              <a:rPr lang="en-US" sz="2800" dirty="0"/>
              <a:t>Contact information if you (or your customer) needs additional assistance</a:t>
            </a:r>
          </a:p>
        </p:txBody>
      </p:sp>
    </p:spTree>
    <p:extLst>
      <p:ext uri="{BB962C8B-B14F-4D97-AF65-F5344CB8AC3E}">
        <p14:creationId xmlns:p14="http://schemas.microsoft.com/office/powerpoint/2010/main" val="4201598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79E9C-C6F6-0F30-5EC4-89C27895838B}"/>
              </a:ext>
            </a:extLst>
          </p:cNvPr>
          <p:cNvSpPr>
            <a:spLocks noGrp="1"/>
          </p:cNvSpPr>
          <p:nvPr>
            <p:ph type="title"/>
          </p:nvPr>
        </p:nvSpPr>
        <p:spPr/>
        <p:txBody>
          <a:bodyPr/>
          <a:lstStyle/>
          <a:p>
            <a:r>
              <a:rPr lang="en-US" dirty="0"/>
              <a:t>Additional Resources for Digital Accessibility</a:t>
            </a:r>
          </a:p>
        </p:txBody>
      </p:sp>
      <p:sp>
        <p:nvSpPr>
          <p:cNvPr id="3" name="Content Placeholder 2">
            <a:extLst>
              <a:ext uri="{FF2B5EF4-FFF2-40B4-BE49-F238E27FC236}">
                <a16:creationId xmlns:a16="http://schemas.microsoft.com/office/drawing/2014/main" id="{7C908416-A52D-D7A0-DA91-4EC2C828A248}"/>
              </a:ext>
            </a:extLst>
          </p:cNvPr>
          <p:cNvSpPr>
            <a:spLocks noGrp="1"/>
          </p:cNvSpPr>
          <p:nvPr>
            <p:ph idx="1"/>
          </p:nvPr>
        </p:nvSpPr>
        <p:spPr/>
        <p:txBody>
          <a:bodyPr/>
          <a:lstStyle/>
          <a:p>
            <a:r>
              <a:rPr lang="en-US" dirty="0">
                <a:hlinkClick r:id="rId2"/>
              </a:rPr>
              <a:t>Digital instructional materials accessibility guidance</a:t>
            </a:r>
            <a:r>
              <a:rPr lang="en-US" dirty="0"/>
              <a:t>, National Center on Accessible Digital Educational Materials and Instruction (NCADEMI)</a:t>
            </a:r>
          </a:p>
          <a:p>
            <a:endParaRPr lang="en-US" dirty="0"/>
          </a:p>
          <a:p>
            <a:r>
              <a:rPr lang="en-US" dirty="0">
                <a:hlinkClick r:id="rId3"/>
              </a:rPr>
              <a:t>Global Certified Accessible </a:t>
            </a:r>
            <a:r>
              <a:rPr lang="en-US" dirty="0"/>
              <a:t>program, </a:t>
            </a:r>
            <a:r>
              <a:rPr lang="en-US" dirty="0" err="1"/>
              <a:t>Benetech</a:t>
            </a:r>
            <a:endParaRPr lang="en-US" dirty="0"/>
          </a:p>
        </p:txBody>
      </p:sp>
    </p:spTree>
    <p:extLst>
      <p:ext uri="{BB962C8B-B14F-4D97-AF65-F5344CB8AC3E}">
        <p14:creationId xmlns:p14="http://schemas.microsoft.com/office/powerpoint/2010/main" val="3102838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9A5CF-7DBE-369B-13A2-35C553639CD0}"/>
              </a:ext>
            </a:extLst>
          </p:cNvPr>
          <p:cNvSpPr>
            <a:spLocks noGrp="1"/>
          </p:cNvSpPr>
          <p:nvPr>
            <p:ph type="title"/>
          </p:nvPr>
        </p:nvSpPr>
        <p:spPr>
          <a:xfrm>
            <a:off x="759070" y="2866292"/>
            <a:ext cx="10515600" cy="931985"/>
          </a:xfrm>
        </p:spPr>
        <p:txBody>
          <a:bodyPr/>
          <a:lstStyle/>
          <a:p>
            <a:pPr algn="ctr"/>
            <a:r>
              <a:rPr lang="en-US" dirty="0"/>
              <a:t>Questions?</a:t>
            </a:r>
          </a:p>
        </p:txBody>
      </p:sp>
    </p:spTree>
    <p:extLst>
      <p:ext uri="{BB962C8B-B14F-4D97-AF65-F5344CB8AC3E}">
        <p14:creationId xmlns:p14="http://schemas.microsoft.com/office/powerpoint/2010/main" val="3270863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54C9-3C43-A5B0-066A-6CF15963186D}"/>
              </a:ext>
            </a:extLst>
          </p:cNvPr>
          <p:cNvSpPr>
            <a:spLocks noGrp="1"/>
          </p:cNvSpPr>
          <p:nvPr>
            <p:ph type="title"/>
          </p:nvPr>
        </p:nvSpPr>
        <p:spPr/>
        <p:txBody>
          <a:bodyPr/>
          <a:lstStyle/>
          <a:p>
            <a:r>
              <a:rPr lang="en-US" dirty="0"/>
              <a:t>Exit Survey</a:t>
            </a:r>
          </a:p>
        </p:txBody>
      </p:sp>
      <p:pic>
        <p:nvPicPr>
          <p:cNvPr id="7" name="Content Placeholder 6" descr="Exit survey QR code">
            <a:extLst>
              <a:ext uri="{FF2B5EF4-FFF2-40B4-BE49-F238E27FC236}">
                <a16:creationId xmlns:a16="http://schemas.microsoft.com/office/drawing/2014/main" id="{AC16F999-ED06-8A80-473C-3B1A6DC43F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73204" y="1690688"/>
            <a:ext cx="3445592" cy="3445592"/>
          </a:xfrm>
          <a:prstGeom prst="rect">
            <a:avLst/>
          </a:prstGeom>
        </p:spPr>
      </p:pic>
    </p:spTree>
    <p:extLst>
      <p:ext uri="{BB962C8B-B14F-4D97-AF65-F5344CB8AC3E}">
        <p14:creationId xmlns:p14="http://schemas.microsoft.com/office/powerpoint/2010/main" val="49475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AFDEA-7149-8EC9-0CE5-2E4E028293B5}"/>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C6BD63E6-956F-8F6A-97ED-AB80092F64BB}"/>
              </a:ext>
            </a:extLst>
          </p:cNvPr>
          <p:cNvSpPr>
            <a:spLocks noGrp="1"/>
          </p:cNvSpPr>
          <p:nvPr>
            <p:ph sz="half" idx="1"/>
          </p:nvPr>
        </p:nvSpPr>
        <p:spPr>
          <a:xfrm>
            <a:off x="838200" y="1825625"/>
            <a:ext cx="5181600" cy="2670432"/>
          </a:xfrm>
          <a:ln w="38100">
            <a:solidFill>
              <a:srgbClr val="9E0000"/>
            </a:solidFill>
          </a:ln>
        </p:spPr>
        <p:txBody>
          <a:bodyPr/>
          <a:lstStyle/>
          <a:p>
            <a:pPr marL="0" indent="0" algn="ctr">
              <a:buNone/>
            </a:pPr>
            <a:endParaRPr lang="en-US" altLang="en-US" sz="2800" dirty="0">
              <a:solidFill>
                <a:srgbClr val="161893"/>
              </a:solidFill>
            </a:endParaRPr>
          </a:p>
          <a:p>
            <a:pPr marL="0" indent="0" algn="ctr">
              <a:buNone/>
            </a:pPr>
            <a:r>
              <a:rPr lang="en-US" altLang="en-US" sz="2800" dirty="0">
                <a:solidFill>
                  <a:srgbClr val="161893"/>
                </a:solidFill>
              </a:rPr>
              <a:t>NIMAC</a:t>
            </a:r>
            <a:endParaRPr lang="en-US" altLang="en-US" dirty="0"/>
          </a:p>
          <a:p>
            <a:pPr algn="ctr">
              <a:buFontTx/>
              <a:buNone/>
            </a:pPr>
            <a:r>
              <a:rPr lang="en-US" altLang="en-US" sz="2800" dirty="0">
                <a:solidFill>
                  <a:srgbClr val="9E0000"/>
                </a:solidFill>
                <a:hlinkClick r:id="rId2"/>
              </a:rPr>
              <a:t>nimac@aph.org</a:t>
            </a:r>
            <a:endParaRPr lang="en-US" altLang="en-US" sz="2800" dirty="0">
              <a:solidFill>
                <a:srgbClr val="9E0000"/>
              </a:solidFill>
            </a:endParaRPr>
          </a:p>
          <a:p>
            <a:pPr algn="ctr">
              <a:buFontTx/>
              <a:buNone/>
            </a:pPr>
            <a:r>
              <a:rPr lang="en-US" altLang="en-US" sz="2800" dirty="0">
                <a:solidFill>
                  <a:srgbClr val="161893"/>
                </a:solidFill>
              </a:rPr>
              <a:t>877-526-4622</a:t>
            </a:r>
          </a:p>
          <a:p>
            <a:pPr marL="0" indent="0">
              <a:buNone/>
            </a:pPr>
            <a:endParaRPr lang="en-US" dirty="0"/>
          </a:p>
        </p:txBody>
      </p:sp>
      <p:sp>
        <p:nvSpPr>
          <p:cNvPr id="4" name="Content Placeholder 3">
            <a:extLst>
              <a:ext uri="{FF2B5EF4-FFF2-40B4-BE49-F238E27FC236}">
                <a16:creationId xmlns:a16="http://schemas.microsoft.com/office/drawing/2014/main" id="{F04F18B0-F17D-563A-3F88-A53C71ECD0EA}"/>
              </a:ext>
            </a:extLst>
          </p:cNvPr>
          <p:cNvSpPr>
            <a:spLocks noGrp="1"/>
          </p:cNvSpPr>
          <p:nvPr>
            <p:ph sz="half" idx="2"/>
          </p:nvPr>
        </p:nvSpPr>
        <p:spPr>
          <a:xfrm>
            <a:off x="6172200" y="1825625"/>
            <a:ext cx="5181600" cy="2670432"/>
          </a:xfrm>
          <a:ln w="38100">
            <a:solidFill>
              <a:srgbClr val="9E0000"/>
            </a:solidFill>
          </a:ln>
        </p:spPr>
        <p:txBody>
          <a:bodyPr/>
          <a:lstStyle/>
          <a:p>
            <a:pPr marL="0" indent="0" algn="ctr">
              <a:buNone/>
            </a:pPr>
            <a:endParaRPr lang="en-US" dirty="0"/>
          </a:p>
          <a:p>
            <a:pPr marL="0" indent="0" algn="ctr">
              <a:buNone/>
            </a:pPr>
            <a:r>
              <a:rPr lang="en-US" dirty="0"/>
              <a:t>Louis</a:t>
            </a:r>
          </a:p>
          <a:p>
            <a:pPr marL="0" indent="0" algn="ctr">
              <a:buNone/>
            </a:pPr>
            <a:r>
              <a:rPr lang="en-US" dirty="0">
                <a:hlinkClick r:id="rId3"/>
              </a:rPr>
              <a:t>resource@aph.org</a:t>
            </a:r>
            <a:endParaRPr lang="en-US" dirty="0"/>
          </a:p>
          <a:p>
            <a:pPr marL="0" indent="0" algn="ctr">
              <a:buNone/>
            </a:pPr>
            <a:r>
              <a:rPr lang="en-US" dirty="0"/>
              <a:t>502-899-2705</a:t>
            </a:r>
          </a:p>
        </p:txBody>
      </p:sp>
      <p:sp>
        <p:nvSpPr>
          <p:cNvPr id="5" name="TextBox 4">
            <a:extLst>
              <a:ext uri="{FF2B5EF4-FFF2-40B4-BE49-F238E27FC236}">
                <a16:creationId xmlns:a16="http://schemas.microsoft.com/office/drawing/2014/main" id="{24ADAB7F-ED4A-7A73-F6E6-EC4BFD7B026F}"/>
              </a:ext>
            </a:extLst>
          </p:cNvPr>
          <p:cNvSpPr txBox="1"/>
          <p:nvPr/>
        </p:nvSpPr>
        <p:spPr>
          <a:xfrm>
            <a:off x="838200" y="4630994"/>
            <a:ext cx="10409903" cy="1465007"/>
          </a:xfrm>
          <a:prstGeom prst="rect">
            <a:avLst/>
          </a:prstGeom>
          <a:noFill/>
        </p:spPr>
        <p:txBody>
          <a:bodyPr wrap="square" rtlCol="0">
            <a:spAutoFit/>
          </a:bodyPr>
          <a:lstStyle/>
          <a:p>
            <a:r>
              <a:rPr lang="en-US" altLang="en-US" sz="1800" dirty="0">
                <a:solidFill>
                  <a:srgbClr val="000099"/>
                </a:solidFill>
              </a:rPr>
              <a:t>The contents of this resource was developed under a grant from the US Department of Education, #H327E210001. However, these contents do not necessarily represent the policy of the US Department of Education, and the reader should not assume endorsement by the Federal Government. Project Officer: Rebecca Sheffield.</a:t>
            </a:r>
            <a:endParaRPr lang="en-US" altLang="en-US" sz="3600" b="1" dirty="0">
              <a:solidFill>
                <a:srgbClr val="000099"/>
              </a:solidFill>
            </a:endParaRPr>
          </a:p>
          <a:p>
            <a:endParaRPr lang="en-US" dirty="0"/>
          </a:p>
        </p:txBody>
      </p:sp>
      <p:pic>
        <p:nvPicPr>
          <p:cNvPr id="6" name="Picture 5">
            <a:extLst>
              <a:ext uri="{FF2B5EF4-FFF2-40B4-BE49-F238E27FC236}">
                <a16:creationId xmlns:a16="http://schemas.microsoft.com/office/drawing/2014/main" id="{7A03024A-FE0C-0743-6878-EECD618045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029" y="5894288"/>
            <a:ext cx="1413736" cy="835223"/>
          </a:xfrm>
          <a:prstGeom prst="rect">
            <a:avLst/>
          </a:prstGeom>
        </p:spPr>
      </p:pic>
    </p:spTree>
    <p:extLst>
      <p:ext uri="{BB962C8B-B14F-4D97-AF65-F5344CB8AC3E}">
        <p14:creationId xmlns:p14="http://schemas.microsoft.com/office/powerpoint/2010/main" val="893597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8C544-1559-4431-802C-9471F0B479A1}"/>
              </a:ext>
            </a:extLst>
          </p:cNvPr>
          <p:cNvSpPr>
            <a:spLocks noGrp="1"/>
          </p:cNvSpPr>
          <p:nvPr>
            <p:ph type="title"/>
          </p:nvPr>
        </p:nvSpPr>
        <p:spPr>
          <a:xfrm>
            <a:off x="240891" y="274638"/>
            <a:ext cx="8229600" cy="1143000"/>
          </a:xfrm>
        </p:spPr>
        <p:txBody>
          <a:bodyPr>
            <a:normAutofit/>
          </a:bodyPr>
          <a:lstStyle/>
          <a:p>
            <a:r>
              <a:rPr lang="en-US" dirty="0"/>
              <a:t>Equal access to the curriculum</a:t>
            </a:r>
          </a:p>
        </p:txBody>
      </p:sp>
      <p:sp>
        <p:nvSpPr>
          <p:cNvPr id="3" name="Content Placeholder 2">
            <a:extLst>
              <a:ext uri="{FF2B5EF4-FFF2-40B4-BE49-F238E27FC236}">
                <a16:creationId xmlns:a16="http://schemas.microsoft.com/office/drawing/2014/main" id="{E96A1F5D-476F-4EDE-9843-BB41590AA8CD}"/>
              </a:ext>
            </a:extLst>
          </p:cNvPr>
          <p:cNvSpPr>
            <a:spLocks noGrp="1"/>
          </p:cNvSpPr>
          <p:nvPr>
            <p:ph idx="1"/>
          </p:nvPr>
        </p:nvSpPr>
        <p:spPr>
          <a:xfrm>
            <a:off x="924233" y="1417638"/>
            <a:ext cx="10628670" cy="4768850"/>
          </a:xfrm>
        </p:spPr>
        <p:txBody>
          <a:bodyPr>
            <a:normAutofit fontScale="92500" lnSpcReduction="20000"/>
          </a:bodyPr>
          <a:lstStyle/>
          <a:p>
            <a:pPr marL="0" indent="0">
              <a:buNone/>
            </a:pPr>
            <a:r>
              <a:rPr lang="en-US" dirty="0"/>
              <a:t>The </a:t>
            </a:r>
            <a:r>
              <a:rPr lang="en-US" dirty="0">
                <a:hlinkClick r:id="rId2"/>
              </a:rPr>
              <a:t>NIMAC</a:t>
            </a:r>
            <a:r>
              <a:rPr lang="en-US" dirty="0"/>
              <a:t> and the accessible materials providers we’ll refer to today help ensure that students who require accessible formats such as braille, large print, audio, or accessible digital files, receive the materials they need to participate – and succeed – in the classroom. </a:t>
            </a:r>
          </a:p>
          <a:p>
            <a:pPr marL="0" indent="0">
              <a:buNone/>
            </a:pPr>
            <a:endParaRPr lang="en-US" sz="1200" dirty="0"/>
          </a:p>
          <a:p>
            <a:pPr marL="0" indent="0">
              <a:buNone/>
            </a:pPr>
            <a:r>
              <a:rPr lang="en-US" dirty="0"/>
              <a:t>The NIMAC has a key role in serving students by making publisher-supplied, high-quality source files available to the individuals, agencies, and organizations that States and districts designate to create the accessible formats required by their students. </a:t>
            </a:r>
          </a:p>
          <a:p>
            <a:pPr marL="0" indent="0">
              <a:buNone/>
            </a:pPr>
            <a:endParaRPr lang="en-US" sz="1200" dirty="0"/>
          </a:p>
          <a:p>
            <a:pPr marL="0" indent="0">
              <a:buNone/>
            </a:pPr>
            <a:r>
              <a:rPr lang="en-US" dirty="0"/>
              <a:t>Publisher participation in the NIMAC is vital to ensuring the timely delivery of instructional materials to students with disabilities.  </a:t>
            </a:r>
          </a:p>
          <a:p>
            <a:pPr marL="0" indent="0">
              <a:buNone/>
            </a:pPr>
            <a:endParaRPr lang="en-US" dirty="0"/>
          </a:p>
          <a:p>
            <a:pPr marL="0" indent="0">
              <a:buNone/>
            </a:pPr>
            <a:r>
              <a:rPr lang="en-US" b="1" dirty="0"/>
              <a:t>We thank you!</a:t>
            </a:r>
          </a:p>
        </p:txBody>
      </p:sp>
    </p:spTree>
    <p:extLst>
      <p:ext uri="{BB962C8B-B14F-4D97-AF65-F5344CB8AC3E}">
        <p14:creationId xmlns:p14="http://schemas.microsoft.com/office/powerpoint/2010/main" val="3114946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C072A-7A60-4732-B306-91BF43D6D307}"/>
              </a:ext>
            </a:extLst>
          </p:cNvPr>
          <p:cNvSpPr>
            <a:spLocks noGrp="1"/>
          </p:cNvSpPr>
          <p:nvPr>
            <p:ph type="title"/>
          </p:nvPr>
        </p:nvSpPr>
        <p:spPr>
          <a:xfrm>
            <a:off x="838200" y="109947"/>
            <a:ext cx="10515600" cy="1325563"/>
          </a:xfrm>
        </p:spPr>
        <p:txBody>
          <a:bodyPr/>
          <a:lstStyle/>
          <a:p>
            <a:r>
              <a:rPr lang="en-US" dirty="0"/>
              <a:t>NIMAC Case Study on Timely Delivery</a:t>
            </a:r>
          </a:p>
        </p:txBody>
      </p:sp>
      <p:sp>
        <p:nvSpPr>
          <p:cNvPr id="3" name="Content Placeholder 2">
            <a:extLst>
              <a:ext uri="{FF2B5EF4-FFF2-40B4-BE49-F238E27FC236}">
                <a16:creationId xmlns:a16="http://schemas.microsoft.com/office/drawing/2014/main" id="{73CC89D1-B716-4E67-AE87-3A436D24A2EE}"/>
              </a:ext>
            </a:extLst>
          </p:cNvPr>
          <p:cNvSpPr>
            <a:spLocks noGrp="1"/>
          </p:cNvSpPr>
          <p:nvPr>
            <p:ph idx="1"/>
          </p:nvPr>
        </p:nvSpPr>
        <p:spPr>
          <a:xfrm>
            <a:off x="758952" y="1435510"/>
            <a:ext cx="10789920" cy="4812890"/>
          </a:xfrm>
        </p:spPr>
        <p:txBody>
          <a:bodyPr>
            <a:normAutofit/>
          </a:bodyPr>
          <a:lstStyle/>
          <a:p>
            <a:r>
              <a:rPr lang="en-US" dirty="0"/>
              <a:t>In 2025, the NIMAC worked with True North Evaluation on a case study on timely delivery of accessible formats.</a:t>
            </a:r>
          </a:p>
          <a:p>
            <a:r>
              <a:rPr lang="en-US" dirty="0"/>
              <a:t>The case study included national surveys and focus groups as well as more in-depth data collection from three states: Ohio, Oregon, and Utah.</a:t>
            </a:r>
          </a:p>
          <a:p>
            <a:r>
              <a:rPr lang="en-US" dirty="0"/>
              <a:t>The case study explored the benefits to timely delivery when files are available in the NIMAC, as well as practices that facilitate timely delivery.</a:t>
            </a:r>
          </a:p>
          <a:p>
            <a:r>
              <a:rPr lang="en-US" dirty="0"/>
              <a:t>The full report, which you are welcome to share with colleagues, is now available on the NIMAC website: </a:t>
            </a:r>
            <a:r>
              <a:rPr lang="en-US" u="sng" dirty="0">
                <a:hlinkClick r:id="rId2"/>
              </a:rPr>
              <a:t>Case Study Report (PDF)</a:t>
            </a:r>
            <a:r>
              <a:rPr lang="en-US" dirty="0"/>
              <a:t> and </a:t>
            </a:r>
            <a:r>
              <a:rPr lang="en-US" u="sng" dirty="0">
                <a:hlinkClick r:id="rId3"/>
              </a:rPr>
              <a:t>Case Study Report (Accessible Word)</a:t>
            </a:r>
            <a:endParaRPr lang="en-US" dirty="0"/>
          </a:p>
          <a:p>
            <a:endParaRPr lang="en-US" dirty="0"/>
          </a:p>
          <a:p>
            <a:endParaRPr lang="en-US" dirty="0"/>
          </a:p>
        </p:txBody>
      </p:sp>
    </p:spTree>
    <p:extLst>
      <p:ext uri="{BB962C8B-B14F-4D97-AF65-F5344CB8AC3E}">
        <p14:creationId xmlns:p14="http://schemas.microsoft.com/office/powerpoint/2010/main" val="1851459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4B140-F0D6-F7DA-3BF2-C612756670D0}"/>
              </a:ext>
            </a:extLst>
          </p:cNvPr>
          <p:cNvSpPr>
            <a:spLocks noGrp="1"/>
          </p:cNvSpPr>
          <p:nvPr>
            <p:ph type="title"/>
          </p:nvPr>
        </p:nvSpPr>
        <p:spPr>
          <a:xfrm>
            <a:off x="838200" y="129611"/>
            <a:ext cx="10515600" cy="1325563"/>
          </a:xfrm>
        </p:spPr>
        <p:txBody>
          <a:bodyPr/>
          <a:lstStyle/>
          <a:p>
            <a:pPr algn="ctr"/>
            <a:r>
              <a:rPr lang="en-US" dirty="0"/>
              <a:t>Benefits of Timely Delivery</a:t>
            </a:r>
            <a:br>
              <a:rPr lang="en-US" dirty="0"/>
            </a:br>
            <a:r>
              <a:rPr lang="en-US" sz="2800" dirty="0"/>
              <a:t>(n = 312)</a:t>
            </a:r>
            <a:endParaRPr lang="en-US" dirty="0"/>
          </a:p>
        </p:txBody>
      </p:sp>
      <p:graphicFrame>
        <p:nvGraphicFramePr>
          <p:cNvPr id="4" name="Content Placeholder 3" descr="Figure 2 is a horizontal bar chart showing reported benefits of timely delivery of accessible formats for students with print disabilities (n = 312). Respondents indicated that timely delivery promotes equitable access to instructional materials (93%), promotes independence among students with print disabilities (91%), promotes active learning among students with print disabilities (91%), supports psychological well-being of students with print disabilities (85%), facilitates academic achievement among students with print disabilities (85%), facilitates ownership of learning among students with print disabilities (75%), reduces stigma associated with print disabilities (69%), supports positive relationships among students with print disabilities and their peers (67%), and other benefits (4%).">
            <a:extLst>
              <a:ext uri="{FF2B5EF4-FFF2-40B4-BE49-F238E27FC236}">
                <a16:creationId xmlns:a16="http://schemas.microsoft.com/office/drawing/2014/main" id="{C5D0C395-009B-7702-3A58-F5160559296A}"/>
              </a:ext>
            </a:extLst>
          </p:cNvPr>
          <p:cNvGraphicFramePr>
            <a:graphicFrameLocks noGrp="1"/>
          </p:cNvGraphicFramePr>
          <p:nvPr>
            <p:ph idx="1"/>
          </p:nvPr>
        </p:nvGraphicFramePr>
        <p:xfrm>
          <a:off x="206478" y="1455174"/>
          <a:ext cx="11985522" cy="49652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50673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A8D67C-3D2C-515C-0366-F5435CE5546A}"/>
              </a:ext>
            </a:extLst>
          </p:cNvPr>
          <p:cNvSpPr>
            <a:spLocks noGrp="1"/>
          </p:cNvSpPr>
          <p:nvPr>
            <p:ph type="title"/>
          </p:nvPr>
        </p:nvSpPr>
        <p:spPr/>
        <p:txBody>
          <a:bodyPr/>
          <a:lstStyle/>
          <a:p>
            <a:pPr algn="ctr"/>
            <a:r>
              <a:rPr lang="en-US" dirty="0"/>
              <a:t>NIMAC-Related Practices that Facilitate the Timely Delivery of Accessible Formats</a:t>
            </a:r>
          </a:p>
        </p:txBody>
      </p:sp>
      <p:graphicFrame>
        <p:nvGraphicFramePr>
          <p:cNvPr id="13" name="Content Placeholder 12" descr="Figure 20 is a horizontal bar chart showing NIMAC-related practices that facilitate timely delivery of accessible formats (n = 53). Respondents reported that publishers submitting NIMAS files to the NIMAC system before they are needed by students facilitates timely delivery (83%). When accessible formats need to be produced for the first time, having the NIMAS file already available in the NIMAC system was reported by 74%. NIMAC staff providing effective and timely technical assistance was reported by 68%. Publishers holding vendors to a timeline for NIMAS conversion was reported by 47%. Other practices were reported by 6%.">
            <a:extLst>
              <a:ext uri="{FF2B5EF4-FFF2-40B4-BE49-F238E27FC236}">
                <a16:creationId xmlns:a16="http://schemas.microsoft.com/office/drawing/2014/main" id="{EE8763AA-9DE4-4EE8-1848-42F5161B7E72}"/>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8270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title"/>
          </p:nvPr>
        </p:nvSpPr>
        <p:spPr>
          <a:xfrm>
            <a:off x="624349" y="274639"/>
            <a:ext cx="8229600" cy="1143000"/>
          </a:xfrm>
        </p:spPr>
        <p:txBody>
          <a:bodyPr wrap="square" anchor="ctr">
            <a:normAutofit/>
          </a:bodyPr>
          <a:lstStyle/>
          <a:p>
            <a:r>
              <a:rPr lang="en-US" altLang="en-US" dirty="0"/>
              <a:t>The NIMAC</a:t>
            </a:r>
          </a:p>
        </p:txBody>
      </p:sp>
      <p:graphicFrame>
        <p:nvGraphicFramePr>
          <p:cNvPr id="17413" name="Content Placeholder 2" descr="NIMAC flow chart">
            <a:extLst>
              <a:ext uri="{FF2B5EF4-FFF2-40B4-BE49-F238E27FC236}">
                <a16:creationId xmlns:a16="http://schemas.microsoft.com/office/drawing/2014/main" id="{C8FF5A22-12DD-5764-A7D7-FB37BA8BF974}"/>
              </a:ext>
            </a:extLst>
          </p:cNvPr>
          <p:cNvGraphicFramePr>
            <a:graphicFrameLocks noGrp="1"/>
          </p:cNvGraphicFramePr>
          <p:nvPr>
            <p:ph idx="1"/>
            <p:extLst>
              <p:ext uri="{D42A27DB-BD31-4B8C-83A1-F6EECF244321}">
                <p14:modId xmlns:p14="http://schemas.microsoft.com/office/powerpoint/2010/main" val="2887744256"/>
              </p:ext>
            </p:extLst>
          </p:nvPr>
        </p:nvGraphicFramePr>
        <p:xfrm>
          <a:off x="1337187" y="1417639"/>
          <a:ext cx="9714271" cy="4422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9300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title"/>
          </p:nvPr>
        </p:nvSpPr>
        <p:spPr>
          <a:xfrm>
            <a:off x="398206" y="266700"/>
            <a:ext cx="8229600" cy="1143000"/>
          </a:xfrm>
        </p:spPr>
        <p:txBody>
          <a:bodyPr/>
          <a:lstStyle/>
          <a:p>
            <a:r>
              <a:rPr lang="en-US" altLang="en-US" sz="4000" dirty="0"/>
              <a:t>The NIMAC Today</a:t>
            </a:r>
          </a:p>
        </p:txBody>
      </p:sp>
      <p:sp>
        <p:nvSpPr>
          <p:cNvPr id="17411" name="Content Placeholder 2"/>
          <p:cNvSpPr>
            <a:spLocks noGrp="1" noChangeArrowheads="1"/>
          </p:cNvSpPr>
          <p:nvPr>
            <p:ph idx="1"/>
          </p:nvPr>
        </p:nvSpPr>
        <p:spPr>
          <a:xfrm>
            <a:off x="914400" y="1671638"/>
            <a:ext cx="10117394" cy="4233862"/>
          </a:xfrm>
        </p:spPr>
        <p:txBody>
          <a:bodyPr>
            <a:normAutofit lnSpcReduction="10000"/>
          </a:bodyPr>
          <a:lstStyle/>
          <a:p>
            <a:pPr eaLnBrk="1" hangingPunct="1"/>
            <a:r>
              <a:rPr lang="en-US" altLang="en-US" dirty="0"/>
              <a:t>The NIMAC has been in continuous operation since December of 2006.</a:t>
            </a:r>
          </a:p>
          <a:p>
            <a:pPr eaLnBrk="1" hangingPunct="1"/>
            <a:endParaRPr lang="en-US" altLang="en-US" sz="1200" dirty="0"/>
          </a:p>
          <a:p>
            <a:pPr eaLnBrk="1" hangingPunct="1"/>
            <a:r>
              <a:rPr lang="en-US" altLang="en-US" dirty="0"/>
              <a:t>To date, the repository has received over 91,000 files from more than 200 educational publishers.</a:t>
            </a:r>
          </a:p>
          <a:p>
            <a:pPr eaLnBrk="1" hangingPunct="1"/>
            <a:endParaRPr lang="en-US" altLang="en-US" sz="1200" dirty="0"/>
          </a:p>
          <a:p>
            <a:pPr eaLnBrk="1" hangingPunct="1"/>
            <a:r>
              <a:rPr lang="en-US" altLang="en-US" dirty="0"/>
              <a:t>NIMAC users have downloaded over 61,000 files to use in the first-time production of accessible formats.</a:t>
            </a:r>
          </a:p>
          <a:p>
            <a:pPr eaLnBrk="1" hangingPunct="1"/>
            <a:endParaRPr lang="en-US" altLang="en-US" sz="1200" dirty="0"/>
          </a:p>
          <a:p>
            <a:pPr eaLnBrk="1" hangingPunct="1"/>
            <a:r>
              <a:rPr lang="en-US" altLang="en-US" dirty="0"/>
              <a:t>All 50 states – and the eligible territories – have chosen to work with the NIMAC. </a:t>
            </a:r>
          </a:p>
          <a:p>
            <a:pPr eaLnBrk="1" hangingPunct="1"/>
            <a:endParaRPr lang="en-US" altLang="en-US" dirty="0"/>
          </a:p>
        </p:txBody>
      </p:sp>
    </p:spTree>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0000"/>
      </a:hlink>
      <a:folHlink>
        <a:srgbClr val="7030A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10924</TotalTime>
  <Words>2164</Words>
  <Application>Microsoft Office PowerPoint</Application>
  <PresentationFormat>Widescreen</PresentationFormat>
  <Paragraphs>202</Paragraphs>
  <Slides>35</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Aptos</vt:lpstr>
      <vt:lpstr>Aptos Display</vt:lpstr>
      <vt:lpstr>Arial</vt:lpstr>
      <vt:lpstr>Segoe UI</vt:lpstr>
      <vt:lpstr>Office Theme</vt:lpstr>
      <vt:lpstr>     Serving Students with Disabilities: Connecting Customers with  Accessible Formats </vt:lpstr>
      <vt:lpstr>Today’s Presentation</vt:lpstr>
      <vt:lpstr>NIMAC and NIMAS</vt:lpstr>
      <vt:lpstr>Equal access to the curriculum</vt:lpstr>
      <vt:lpstr>NIMAC Case Study on Timely Delivery</vt:lpstr>
      <vt:lpstr>Benefits of Timely Delivery (n = 312)</vt:lpstr>
      <vt:lpstr>NIMAC-Related Practices that Facilitate the Timely Delivery of Accessible Formats</vt:lpstr>
      <vt:lpstr>The NIMAC</vt:lpstr>
      <vt:lpstr>The NIMAC Today</vt:lpstr>
      <vt:lpstr>What are NIMAS files?</vt:lpstr>
      <vt:lpstr>Who is eligible for NIMAS-sourced materials?</vt:lpstr>
      <vt:lpstr>Materials Within Scope for NIMAS</vt:lpstr>
      <vt:lpstr>How do States and Districts work with NIMAC?</vt:lpstr>
      <vt:lpstr>How the NIMAC Supports Students</vt:lpstr>
      <vt:lpstr>Once braille or another accessible format has been produced from NIMAS, can additional eligible students benefit from that format? </vt:lpstr>
      <vt:lpstr>Side Note: Requests for hard-copy books</vt:lpstr>
      <vt:lpstr>The Louis Database</vt:lpstr>
      <vt:lpstr>What is the Louis Database of Accessible Materials?</vt:lpstr>
      <vt:lpstr>Louis Listing Agencies</vt:lpstr>
      <vt:lpstr>Louis and Your Customers</vt:lpstr>
      <vt:lpstr>Acquiring Accessible Formats</vt:lpstr>
      <vt:lpstr>More About the National Providers</vt:lpstr>
      <vt:lpstr>Searching Louis</vt:lpstr>
      <vt:lpstr>Refining Search Results</vt:lpstr>
      <vt:lpstr>Louis Accessible Format Search Workflow</vt:lpstr>
      <vt:lpstr>How Long Will it Take Customers to Receive Accessible Formats?</vt:lpstr>
      <vt:lpstr>Customer Assistance</vt:lpstr>
      <vt:lpstr>Providing Further Assistance to Customers</vt:lpstr>
      <vt:lpstr>When Materials are Not Found in Louis</vt:lpstr>
      <vt:lpstr>Assisting students who aren’t NIMAS eligible</vt:lpstr>
      <vt:lpstr>Accessible Format Handout</vt:lpstr>
      <vt:lpstr>Additional Resources for Digital Accessibility</vt:lpstr>
      <vt:lpstr>Questions?</vt:lpstr>
      <vt:lpstr>Exit Survey</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Assist Your Customers with Accessible Format Requests</dc:title>
  <dc:creator>Alexa Miller</dc:creator>
  <cp:lastModifiedBy>Liz Schaller</cp:lastModifiedBy>
  <cp:revision>193</cp:revision>
  <dcterms:created xsi:type="dcterms:W3CDTF">2025-04-30T16:39:53Z</dcterms:created>
  <dcterms:modified xsi:type="dcterms:W3CDTF">2026-08-10T16:24:32Z</dcterms:modified>
</cp:coreProperties>
</file>