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8"/>
  </p:notesMasterIdLst>
  <p:sldIdLst>
    <p:sldId id="760" r:id="rId2"/>
    <p:sldId id="832" r:id="rId3"/>
    <p:sldId id="838" r:id="rId4"/>
    <p:sldId id="837" r:id="rId5"/>
    <p:sldId id="834" r:id="rId6"/>
    <p:sldId id="315" r:id="rId7"/>
    <p:sldId id="322" r:id="rId8"/>
    <p:sldId id="338" r:id="rId9"/>
    <p:sldId id="324" r:id="rId10"/>
    <p:sldId id="325" r:id="rId11"/>
    <p:sldId id="326" r:id="rId12"/>
    <p:sldId id="327" r:id="rId13"/>
    <p:sldId id="328" r:id="rId14"/>
    <p:sldId id="329" r:id="rId15"/>
    <p:sldId id="858" r:id="rId16"/>
    <p:sldId id="333" r:id="rId17"/>
    <p:sldId id="332" r:id="rId18"/>
    <p:sldId id="336" r:id="rId19"/>
    <p:sldId id="859" r:id="rId20"/>
    <p:sldId id="695" r:id="rId21"/>
    <p:sldId id="690" r:id="rId22"/>
    <p:sldId id="643" r:id="rId23"/>
    <p:sldId id="860" r:id="rId24"/>
    <p:sldId id="820" r:id="rId25"/>
    <p:sldId id="867" r:id="rId26"/>
    <p:sldId id="822" r:id="rId27"/>
    <p:sldId id="868" r:id="rId28"/>
    <p:sldId id="864" r:id="rId29"/>
    <p:sldId id="862" r:id="rId30"/>
    <p:sldId id="866" r:id="rId31"/>
    <p:sldId id="840" r:id="rId32"/>
    <p:sldId id="815" r:id="rId33"/>
    <p:sldId id="869" r:id="rId34"/>
    <p:sldId id="870" r:id="rId35"/>
    <p:sldId id="829" r:id="rId36"/>
    <p:sldId id="830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ssion 6" id="{E7A62D9B-0BE9-4FCE-AFAF-2D7CCD61E04F}">
          <p14:sldIdLst>
            <p14:sldId id="760"/>
            <p14:sldId id="832"/>
            <p14:sldId id="838"/>
            <p14:sldId id="837"/>
            <p14:sldId id="834"/>
            <p14:sldId id="315"/>
            <p14:sldId id="322"/>
            <p14:sldId id="338"/>
            <p14:sldId id="324"/>
            <p14:sldId id="325"/>
            <p14:sldId id="326"/>
            <p14:sldId id="327"/>
            <p14:sldId id="328"/>
            <p14:sldId id="329"/>
            <p14:sldId id="858"/>
            <p14:sldId id="333"/>
            <p14:sldId id="332"/>
            <p14:sldId id="336"/>
            <p14:sldId id="859"/>
            <p14:sldId id="695"/>
            <p14:sldId id="690"/>
            <p14:sldId id="643"/>
            <p14:sldId id="860"/>
            <p14:sldId id="820"/>
            <p14:sldId id="867"/>
            <p14:sldId id="822"/>
            <p14:sldId id="868"/>
            <p14:sldId id="864"/>
            <p14:sldId id="862"/>
            <p14:sldId id="866"/>
            <p14:sldId id="840"/>
            <p14:sldId id="815"/>
            <p14:sldId id="869"/>
            <p14:sldId id="870"/>
            <p14:sldId id="829"/>
            <p14:sldId id="83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ED4BB57-ABFA-D9B9-2191-245B76C458B4}" name="Liz Schaller" initials="LS" userId="S::eschaller@aph.org::30b29885-92e7-4225-8e13-87a497eb2d25" providerId="AD"/>
  <p188:author id="{F72ADF71-FE86-883E-D296-AF1A38F5FBBF}" name="Stacy Fontenot" initials="SF" userId="41cc620c691f2369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6246" autoAdjust="0"/>
  </p:normalViewPr>
  <p:slideViewPr>
    <p:cSldViewPr snapToGrid="0">
      <p:cViewPr varScale="1">
        <p:scale>
          <a:sx n="71" d="100"/>
          <a:sy n="71" d="100"/>
        </p:scale>
        <p:origin x="1138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microsoft.com/office/2018/10/relationships/authors" Target="author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714227-DF14-48D4-BE97-DDE2541ACD18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EFA508-48E3-4975-A619-7E2125EB53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82597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EFA508-48E3-4975-A619-7E2125EB535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5040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EFA508-48E3-4975-A619-7E2125EB5356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4243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A0C8D5-6051-0B6E-23D9-F7496F50ED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055CE99-ED88-724B-5ED0-FB1204A53F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6BC4DAF-A85A-3303-888C-F970A3700B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691FF0-240A-AA0E-84C9-5A574A76BE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EFA508-48E3-4975-A619-7E2125EB5356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53460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C852DC-BC84-2ECE-D1BC-CE3A3C51BC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FEF663C-9CE7-152A-2204-943E0AE63C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A5B7F49-EBC9-DD52-6AA6-F30807CBC0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25F02F-317D-562F-5EFA-17C96A4C70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EFA508-48E3-4975-A619-7E2125EB5356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07394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4071C7-AA23-997F-BE63-9AEA7627B8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8A6EE6E-CE98-1C6C-0AC4-BE790E7C82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00AEAA7-2D6A-BD5D-94E3-83E8876038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28FE6A-CA1D-4026-C7D1-3D11A58C7F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EFA508-48E3-4975-A619-7E2125EB5356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9718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B7CD41-576D-044B-2F39-EDB76BB69D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11154A6-4A3B-984B-944B-AA3D8ADEFB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CAD52DE-1BD0-8ABE-68FE-FDC2CEF11F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7D07E8-B16D-9A94-1B6A-2A6F4332B9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EFA508-48E3-4975-A619-7E2125EB5356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69760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EFA508-48E3-4975-A619-7E2125EB5356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2719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EFA508-48E3-4975-A619-7E2125EB535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16956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EFA508-48E3-4975-A619-7E2125EB535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75532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594622-C062-874F-A5CC-A440E03D0E0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4425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168458-6AE8-9BEB-781C-1EC2353F81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5BB8AC0-546D-E4B1-81A3-C46FA1FF31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D8FDEB5-CCBF-0B59-E843-7B8303481C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AD1E21-F490-3D85-5F57-B8B89D054E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594622-C062-874F-A5CC-A440E03D0E0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61675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FBF521-8230-923B-EE5B-ADBB1DF11D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364748B-023D-07DA-2E97-88BC4AB01C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A0C0F75-96F9-D8EF-8895-31CD9049A3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AB9F1C-0704-40E5-2883-AB4B87DD78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594622-C062-874F-A5CC-A440E03D0E0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43779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6E8F7F-AEBF-8B26-2FF2-1D4553BB20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4B18EB7-8D34-FCDE-2116-08EFC1D84F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AAE7352-3109-C9A7-811A-8C4B95385A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5382EF-E07F-E200-F7DE-99C28921E4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594622-C062-874F-A5CC-A440E03D0E0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02825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6081A3-D3E4-3183-4DED-2C4EF2140B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057F5E1-2772-94FC-DD81-89D40E4B0A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DB52C52-C731-47B3-FC14-524C79DE3D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42452B-E778-3C83-07A7-7CBDF84B2B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594622-C062-874F-A5CC-A440E03D0E0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06236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362E87-7152-437C-6CDE-23DAA0323D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60C6B84-8560-9885-B343-CD78946AFE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28615BC-1DDA-647A-522F-E57B428D23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84EB31-2591-B99C-8E74-09BE755475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EFA508-48E3-4975-A619-7E2125EB5356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43800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hyperlink" Target="mailto:eschaller@aph.org" TargetMode="External"/><Relationship Id="rId2" Type="http://schemas.openxmlformats.org/officeDocument/2006/relationships/hyperlink" Target="mailto:ngaines@aph.org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jpe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CFBBBC-B247-CBD1-6A56-A913449832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rgbClr val="16189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0E33209-4BD9-3B4A-A94A-8E0F6C411B1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l">
              <a:buNone/>
              <a:defRPr sz="1800" u="none">
                <a:solidFill>
                  <a:srgbClr val="E50C2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algn="l" rtl="0" fontAlgn="base"/>
            <a:r>
              <a:rPr lang="en-US" sz="1800" b="0" i="0" u="none" strike="noStrike" dirty="0">
                <a:solidFill>
                  <a:srgbClr val="000099"/>
                </a:solidFill>
                <a:effectLst/>
                <a:highlight>
                  <a:srgbClr val="F5F5F5"/>
                </a:highlight>
                <a:latin typeface="Arial" panose="020B0604020202020204" pitchFamily="34" charset="0"/>
              </a:rPr>
              <a:t>Nicole Gaines</a:t>
            </a:r>
            <a:r>
              <a:rPr lang="en-US" sz="1800" b="0" i="0" dirty="0">
                <a:solidFill>
                  <a:srgbClr val="000099"/>
                </a:solidFill>
                <a:effectLst/>
                <a:highlight>
                  <a:srgbClr val="F5F5F5"/>
                </a:highlight>
                <a:latin typeface="Arial" panose="020B0604020202020204" pitchFamily="34" charset="0"/>
              </a:rPr>
              <a:t>​</a:t>
            </a:r>
            <a:endParaRPr lang="en-US" b="0" i="0" dirty="0">
              <a:solidFill>
                <a:srgbClr val="000099"/>
              </a:solidFill>
              <a:effectLst/>
              <a:highlight>
                <a:srgbClr val="F5F5F5"/>
              </a:highlight>
              <a:latin typeface="Segoe UI" panose="020B0502040204020203" pitchFamily="34" charset="0"/>
            </a:endParaRPr>
          </a:p>
          <a:p>
            <a:pPr algn="l" rtl="0" fontAlgn="base"/>
            <a:r>
              <a:rPr lang="en-US" sz="1800" b="0" i="0" u="sng" strike="noStrike" dirty="0">
                <a:solidFill>
                  <a:srgbClr val="009999"/>
                </a:solidFill>
                <a:effectLst/>
                <a:highlight>
                  <a:srgbClr val="F5F5F5"/>
                </a:highlight>
                <a:latin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ngaines@aph.org</a:t>
            </a:r>
            <a:r>
              <a:rPr lang="en-US" sz="1800" b="0" i="0" dirty="0">
                <a:solidFill>
                  <a:srgbClr val="000099"/>
                </a:solidFill>
                <a:effectLst/>
                <a:highlight>
                  <a:srgbClr val="F5F5F5"/>
                </a:highlight>
                <a:latin typeface="Arial" panose="020B0604020202020204" pitchFamily="34" charset="0"/>
              </a:rPr>
              <a:t>​</a:t>
            </a:r>
            <a:endParaRPr lang="en-US" b="0" i="0" dirty="0">
              <a:solidFill>
                <a:srgbClr val="000099"/>
              </a:solidFill>
              <a:effectLst/>
              <a:highlight>
                <a:srgbClr val="F5F5F5"/>
              </a:highlight>
              <a:latin typeface="Segoe UI" panose="020B0502040204020203" pitchFamily="34" charset="0"/>
            </a:endParaRPr>
          </a:p>
          <a:p>
            <a:pPr algn="l" rtl="0" fontAlgn="base"/>
            <a:r>
              <a:rPr lang="en-US" sz="1800" b="0" i="0" dirty="0">
                <a:solidFill>
                  <a:srgbClr val="000099"/>
                </a:solidFill>
                <a:effectLst/>
                <a:highlight>
                  <a:srgbClr val="F5F5F5"/>
                </a:highlight>
                <a:latin typeface="Arial" panose="020B0604020202020204" pitchFamily="34" charset="0"/>
              </a:rPr>
              <a:t>​</a:t>
            </a:r>
            <a:endParaRPr lang="en-US" b="0" i="0" dirty="0">
              <a:solidFill>
                <a:srgbClr val="000099"/>
              </a:solidFill>
              <a:effectLst/>
              <a:highlight>
                <a:srgbClr val="F5F5F5"/>
              </a:highlight>
              <a:latin typeface="Segoe UI" panose="020B0502040204020203" pitchFamily="34" charset="0"/>
            </a:endParaRPr>
          </a:p>
          <a:p>
            <a:pPr algn="l" rtl="0" fontAlgn="base"/>
            <a:r>
              <a:rPr lang="en-US" sz="1800" b="0" i="0" u="none" strike="noStrike" dirty="0">
                <a:solidFill>
                  <a:srgbClr val="000099"/>
                </a:solidFill>
                <a:effectLst/>
                <a:highlight>
                  <a:srgbClr val="F5F5F5"/>
                </a:highlight>
                <a:latin typeface="Arial" panose="020B0604020202020204" pitchFamily="34" charset="0"/>
              </a:rPr>
              <a:t>Liz Schaller</a:t>
            </a:r>
            <a:r>
              <a:rPr lang="en-US" sz="1800" b="0" i="0" dirty="0">
                <a:solidFill>
                  <a:srgbClr val="000099"/>
                </a:solidFill>
                <a:effectLst/>
                <a:highlight>
                  <a:srgbClr val="F5F5F5"/>
                </a:highlight>
                <a:latin typeface="Arial" panose="020B0604020202020204" pitchFamily="34" charset="0"/>
              </a:rPr>
              <a:t>​</a:t>
            </a:r>
            <a:endParaRPr lang="en-US" b="0" i="0" dirty="0">
              <a:solidFill>
                <a:srgbClr val="000099"/>
              </a:solidFill>
              <a:effectLst/>
              <a:highlight>
                <a:srgbClr val="F5F5F5"/>
              </a:highlight>
              <a:latin typeface="Segoe UI" panose="020B0502040204020203" pitchFamily="34" charset="0"/>
            </a:endParaRPr>
          </a:p>
          <a:p>
            <a:pPr algn="l" rtl="0" fontAlgn="base"/>
            <a:r>
              <a:rPr lang="en-US" sz="1800" b="0" i="0" u="sng" strike="noStrike" dirty="0">
                <a:solidFill>
                  <a:srgbClr val="009999"/>
                </a:solidFill>
                <a:effectLst/>
                <a:highlight>
                  <a:srgbClr val="F5F5F5"/>
                </a:highlight>
                <a:latin typeface="Arial" panose="020B0604020202020204" pitchFamily="34" charset="0"/>
                <a:hlinkClick r:id="rId3"/>
              </a:rPr>
              <a:t>eschaller@aph.org</a:t>
            </a:r>
            <a:r>
              <a:rPr lang="en-US" sz="1800" b="0" i="0" dirty="0">
                <a:solidFill>
                  <a:srgbClr val="000099"/>
                </a:solidFill>
                <a:effectLst/>
                <a:highlight>
                  <a:srgbClr val="F5F5F5"/>
                </a:highlight>
                <a:latin typeface="Arial" panose="020B0604020202020204" pitchFamily="34" charset="0"/>
              </a:rPr>
              <a:t>​</a:t>
            </a:r>
          </a:p>
          <a:p>
            <a:pPr algn="l" rtl="0" fontAlgn="base"/>
            <a:endParaRPr lang="en-US" sz="1800" b="0" i="0" dirty="0">
              <a:solidFill>
                <a:srgbClr val="000099"/>
              </a:solidFill>
              <a:effectLst/>
              <a:highlight>
                <a:srgbClr val="F5F5F5"/>
              </a:highlight>
              <a:latin typeface="Arial" panose="020B0604020202020204" pitchFamily="34" charset="0"/>
            </a:endParaRPr>
          </a:p>
          <a:p>
            <a:pPr algn="l" rtl="0" fontAlgn="base"/>
            <a:r>
              <a:rPr lang="en-US" sz="1800" b="0" i="0" dirty="0">
                <a:solidFill>
                  <a:srgbClr val="000099"/>
                </a:solidFill>
                <a:effectLst/>
                <a:highlight>
                  <a:srgbClr val="F5F5F5"/>
                </a:highlight>
                <a:latin typeface="Arial" panose="020B0604020202020204" pitchFamily="34" charset="0"/>
              </a:rPr>
              <a:t>Alexa Miller</a:t>
            </a:r>
          </a:p>
          <a:p>
            <a:pPr algn="l" rtl="0" fontAlgn="base"/>
            <a:r>
              <a:rPr lang="en-US" b="0" i="0" dirty="0">
                <a:solidFill>
                  <a:srgbClr val="000099"/>
                </a:solidFill>
                <a:effectLst/>
                <a:highlight>
                  <a:srgbClr val="F5F5F5"/>
                </a:highlight>
                <a:latin typeface="Segoe UI" panose="020B0502040204020203" pitchFamily="34" charset="0"/>
              </a:rPr>
              <a:t>amiller@aph.org</a:t>
            </a:r>
          </a:p>
          <a:p>
            <a:pPr algn="l" rtl="0" fontAlgn="base"/>
            <a:r>
              <a:rPr lang="en-US" sz="1800" b="0" i="0" dirty="0">
                <a:solidFill>
                  <a:srgbClr val="000099"/>
                </a:solidFill>
                <a:effectLst/>
                <a:highlight>
                  <a:srgbClr val="F5F5F5"/>
                </a:highlight>
                <a:latin typeface="Arial" panose="020B0604020202020204" pitchFamily="34" charset="0"/>
              </a:rPr>
              <a:t>​</a:t>
            </a:r>
            <a:endParaRPr lang="en-US" b="0" i="0" dirty="0">
              <a:solidFill>
                <a:srgbClr val="000099"/>
              </a:solidFill>
              <a:effectLst/>
              <a:highlight>
                <a:srgbClr val="F5F5F5"/>
              </a:highlight>
              <a:latin typeface="Segoe UI" panose="020B0502040204020203" pitchFamily="34" charset="0"/>
            </a:endParaRPr>
          </a:p>
          <a:p>
            <a:pPr algn="l" rtl="0" fontAlgn="base"/>
            <a:r>
              <a:rPr lang="en-US" sz="1800" b="0" i="0" u="none" strike="noStrike" dirty="0">
                <a:solidFill>
                  <a:srgbClr val="000099"/>
                </a:solidFill>
                <a:effectLst/>
                <a:highlight>
                  <a:srgbClr val="F5F5F5"/>
                </a:highlight>
                <a:latin typeface="Arial" panose="020B0604020202020204" pitchFamily="34" charset="0"/>
              </a:rPr>
              <a:t>Month Year</a:t>
            </a:r>
            <a:endParaRPr lang="en-US" b="0" i="0" dirty="0">
              <a:solidFill>
                <a:srgbClr val="000099"/>
              </a:solidFill>
              <a:effectLst/>
              <a:highlight>
                <a:srgbClr val="F5F5F5"/>
              </a:highlight>
              <a:latin typeface="Segoe UI" panose="020B0502040204020203" pitchFamily="34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FCEE0F-6741-BB2E-7A05-0529D43B95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A8A52-79D5-4A03-8B8D-893168307460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B55B04-5FB8-34BE-E90E-C23ABA602E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52FDA8-D2DE-9AA4-F721-8C53D35CE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A466F-9D5B-40AF-9BA5-71D5593DAE05}" type="slidenum">
              <a:rPr lang="en-US" smtClean="0"/>
              <a:t>‹#›</a:t>
            </a:fld>
            <a:endParaRPr lang="en-US"/>
          </a:p>
        </p:txBody>
      </p:sp>
      <p:pic>
        <p:nvPicPr>
          <p:cNvPr id="2052" name="Picture 4" descr="A red and blue rectangular sign&#10;&#10;Description automatically generated">
            <a:extLst>
              <a:ext uri="{FF2B5EF4-FFF2-40B4-BE49-F238E27FC236}">
                <a16:creationId xmlns:a16="http://schemas.microsoft.com/office/drawing/2014/main" id="{FF599613-35A1-7945-2F56-A16D9806F7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38525" y="360363"/>
            <a:ext cx="531495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52303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005016" y="782337"/>
            <a:ext cx="10348784" cy="867591"/>
          </a:xfrm>
        </p:spPr>
        <p:txBody>
          <a:bodyPr/>
          <a:lstStyle/>
          <a:p>
            <a:pPr lvl="0"/>
            <a:r>
              <a:rPr lang="en-US"/>
              <a:t>Title Helvetica bold 44 pt.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2" hasCustomPrompt="1"/>
          </p:nvPr>
        </p:nvSpPr>
        <p:spPr>
          <a:xfrm>
            <a:off x="1005016" y="1721708"/>
            <a:ext cx="10348784" cy="3917092"/>
          </a:xfrm>
        </p:spPr>
        <p:txBody>
          <a:bodyPr/>
          <a:lstStyle>
            <a:lvl1pPr marL="0" indent="0">
              <a:buNone/>
              <a:defRPr baseline="0"/>
            </a:lvl1pPr>
          </a:lstStyle>
          <a:p>
            <a:pPr lvl="0"/>
            <a:r>
              <a:rPr lang="en-US"/>
              <a:t>Body copy Helvetica 30 pt.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ABF8CE8-C45B-8345-BC93-60697ECD88AD}"/>
              </a:ext>
            </a:extLst>
          </p:cNvPr>
          <p:cNvSpPr/>
          <p:nvPr userDrawn="1"/>
        </p:nvSpPr>
        <p:spPr>
          <a:xfrm>
            <a:off x="0" y="6074229"/>
            <a:ext cx="12192000" cy="7837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38416193-87DE-CB4A-A24E-ED9D839F01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40941" y="6387676"/>
            <a:ext cx="5811447" cy="130500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Sample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16D4DB16-526C-064B-8B98-4AEB57223E0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0822898" y="6387676"/>
            <a:ext cx="530902" cy="1305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B133FE-E6F7-EC46-8519-564ACF30934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C12B3C3-E78B-B246-BEF6-7ADF214EA1E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6217789"/>
            <a:ext cx="1145561" cy="496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2840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2898D-5EC0-455E-3521-317AC32CE5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28720C-4F5C-8A12-5153-42D062173B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161893"/>
                </a:solidFill>
              </a:defRPr>
            </a:lvl1pPr>
            <a:lvl2pPr>
              <a:defRPr>
                <a:solidFill>
                  <a:srgbClr val="161893"/>
                </a:solidFill>
              </a:defRPr>
            </a:lvl2pPr>
            <a:lvl3pPr>
              <a:defRPr>
                <a:solidFill>
                  <a:srgbClr val="161893"/>
                </a:solidFill>
              </a:defRPr>
            </a:lvl3pPr>
            <a:lvl4pPr>
              <a:defRPr>
                <a:solidFill>
                  <a:srgbClr val="161893"/>
                </a:solidFill>
              </a:defRPr>
            </a:lvl4pPr>
            <a:lvl5pPr>
              <a:defRPr>
                <a:solidFill>
                  <a:srgbClr val="161893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EFC17F-080D-7ED6-ED30-F8FE073260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A8A52-79D5-4A03-8B8D-893168307460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8EADBE-149C-3257-F24D-38014155A5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996114-B0BC-ABC2-55F4-F113D09AC7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A466F-9D5B-40AF-9BA5-71D5593DAE05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F43547F-F4D9-440D-D98D-F65B6EAE2FD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5491" y="6298891"/>
            <a:ext cx="1789868" cy="513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5208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893617-5A7C-FEE1-1743-7F98BD98A2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3E4AFC-A782-B9FD-C192-A41DB47177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E020BA-BF95-591F-C58A-9CD47D4C72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A8A52-79D5-4A03-8B8D-893168307460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C541E1-BAD6-2082-C169-6A01DBAEAE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7BBB9E-3CA2-73FE-27D4-2EBD4C846E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A466F-9D5B-40AF-9BA5-71D5593DAE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673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517EF1-1095-F694-883F-E264B9FA0F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0AE81C-BD24-B8A4-479A-32A61B82682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rgbClr val="161893"/>
                </a:solidFill>
              </a:defRPr>
            </a:lvl1pPr>
            <a:lvl2pPr>
              <a:defRPr>
                <a:solidFill>
                  <a:srgbClr val="161893"/>
                </a:solidFill>
              </a:defRPr>
            </a:lvl2pPr>
            <a:lvl3pPr>
              <a:defRPr>
                <a:solidFill>
                  <a:srgbClr val="161893"/>
                </a:solidFill>
              </a:defRPr>
            </a:lvl3pPr>
            <a:lvl4pPr>
              <a:defRPr>
                <a:solidFill>
                  <a:srgbClr val="161893"/>
                </a:solidFill>
              </a:defRPr>
            </a:lvl4pPr>
            <a:lvl5pPr>
              <a:defRPr>
                <a:solidFill>
                  <a:srgbClr val="161893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3D0D43-2C6C-2B49-DA13-4483093C35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solidFill>
                  <a:srgbClr val="161893"/>
                </a:solidFill>
              </a:defRPr>
            </a:lvl1pPr>
            <a:lvl2pPr>
              <a:defRPr>
                <a:solidFill>
                  <a:srgbClr val="161893"/>
                </a:solidFill>
              </a:defRPr>
            </a:lvl2pPr>
            <a:lvl3pPr>
              <a:defRPr>
                <a:solidFill>
                  <a:srgbClr val="161893"/>
                </a:solidFill>
              </a:defRPr>
            </a:lvl3pPr>
            <a:lvl4pPr>
              <a:defRPr>
                <a:solidFill>
                  <a:srgbClr val="161893"/>
                </a:solidFill>
              </a:defRPr>
            </a:lvl4pPr>
            <a:lvl5pPr>
              <a:defRPr>
                <a:solidFill>
                  <a:srgbClr val="161893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185E10-B417-6A50-00A7-8385D8D471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A8A52-79D5-4A03-8B8D-893168307460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9F97B3-6FAE-4A4C-E466-01723AABE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596240-B771-881F-7D21-8DC0BB20E8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A466F-9D5B-40AF-9BA5-71D5593DAE05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4060574-2CA0-CA00-3C27-EC0ED9BAC9E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04582" y="6205562"/>
            <a:ext cx="2004291" cy="57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2602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13AB00-6B4D-40A4-C9F7-9BE388EE77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B50BB0-1787-4856-0B09-CC61F2D9FE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16189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DBCA5D-922C-0CDD-FEC8-B1595A6A7B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solidFill>
                  <a:srgbClr val="161893"/>
                </a:solidFill>
              </a:defRPr>
            </a:lvl1pPr>
            <a:lvl2pPr>
              <a:defRPr>
                <a:solidFill>
                  <a:srgbClr val="161893"/>
                </a:solidFill>
              </a:defRPr>
            </a:lvl2pPr>
            <a:lvl3pPr>
              <a:defRPr>
                <a:solidFill>
                  <a:srgbClr val="161893"/>
                </a:solidFill>
              </a:defRPr>
            </a:lvl3pPr>
            <a:lvl4pPr>
              <a:defRPr>
                <a:solidFill>
                  <a:srgbClr val="161893"/>
                </a:solidFill>
              </a:defRPr>
            </a:lvl4pPr>
            <a:lvl5pPr>
              <a:defRPr>
                <a:solidFill>
                  <a:srgbClr val="161893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9EB25F3-B761-0FB6-3062-FA89A5DAAC4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16189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F5290B4-05CA-D260-41D3-9928D9D3A23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>
                <a:solidFill>
                  <a:srgbClr val="161893"/>
                </a:solidFill>
              </a:defRPr>
            </a:lvl1pPr>
            <a:lvl2pPr>
              <a:defRPr>
                <a:solidFill>
                  <a:srgbClr val="161893"/>
                </a:solidFill>
              </a:defRPr>
            </a:lvl2pPr>
            <a:lvl3pPr>
              <a:defRPr>
                <a:solidFill>
                  <a:srgbClr val="161893"/>
                </a:solidFill>
              </a:defRPr>
            </a:lvl3pPr>
            <a:lvl4pPr>
              <a:defRPr>
                <a:solidFill>
                  <a:srgbClr val="161893"/>
                </a:solidFill>
              </a:defRPr>
            </a:lvl4pPr>
            <a:lvl5pPr>
              <a:defRPr>
                <a:solidFill>
                  <a:srgbClr val="161893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E33A626-CF2E-AC72-A1D7-3C7D3CFFD9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A8A52-79D5-4A03-8B8D-893168307460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596E047-6722-8533-A9E6-2BE8C2DB96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892FF92-74B8-A04A-0FA4-2A3F99B48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A466F-9D5B-40AF-9BA5-71D5593DAE05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186FEDD-9431-BC03-88C6-CFA89F32366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9623" y="6217083"/>
            <a:ext cx="1965359" cy="563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6658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48102-E6F7-90A1-936E-DD9EC073F6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2924E31-DDA3-12F8-EAC8-CD613B9609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A8A52-79D5-4A03-8B8D-893168307460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1EA2E5C-88BA-A40F-429F-46457A01C1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98D6C4-AD24-FEA9-D6C5-65C68AB892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A466F-9D5B-40AF-9BA5-71D5593DAE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8481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380225-4267-B2D0-95F9-A45F42C748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A8A52-79D5-4A03-8B8D-893168307460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53FC25C-D079-C039-B247-B30F48E7EA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591473-99D4-6731-7384-8FE8056597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A466F-9D5B-40AF-9BA5-71D5593DAE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577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F54B3B-E8AA-5B68-57DB-5F30541DE7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97D98A-A7EC-7A94-BAE7-314237AD43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>
                <a:solidFill>
                  <a:srgbClr val="161893"/>
                </a:solidFill>
              </a:defRPr>
            </a:lvl1pPr>
            <a:lvl2pPr>
              <a:defRPr sz="2800">
                <a:solidFill>
                  <a:srgbClr val="161893"/>
                </a:solidFill>
              </a:defRPr>
            </a:lvl2pPr>
            <a:lvl3pPr>
              <a:defRPr sz="2400">
                <a:solidFill>
                  <a:srgbClr val="161893"/>
                </a:solidFill>
              </a:defRPr>
            </a:lvl3pPr>
            <a:lvl4pPr>
              <a:defRPr sz="2000">
                <a:solidFill>
                  <a:srgbClr val="161893"/>
                </a:solidFill>
              </a:defRPr>
            </a:lvl4pPr>
            <a:lvl5pPr>
              <a:defRPr sz="2000">
                <a:solidFill>
                  <a:srgbClr val="161893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244DF0-6C9F-373A-B990-3B8EBCA26C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rgbClr val="161893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57C95D-2271-6368-9A51-34A338EF64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A8A52-79D5-4A03-8B8D-893168307460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27430C-5277-1D00-1252-555E5F12A2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67CEAD-38BD-CC23-B2C2-B530FC7BF9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A466F-9D5B-40AF-9BA5-71D5593DAE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31541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D58123-2379-66F8-9C68-86A41C2339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35961F4-749F-5B08-26FC-1CE080016B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68DA412-BEB6-16D4-F5D2-5F0B598BD5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rgbClr val="161893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F4D5DE-C62E-16C3-461D-274EA6F5D8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A8A52-79D5-4A03-8B8D-893168307460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12CE9E3-6B2E-3523-7F61-629E0828DE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B2C8F13-A60F-4627-2FBC-1BE566D727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A466F-9D5B-40AF-9BA5-71D5593DAE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583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BA577DA-15B6-44DF-D084-8A5A85E033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583601-7621-F18F-5B83-9101C5FB2A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7F89FA-FC1C-D6B9-ACCF-CCDAD84EE12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69A8A52-79D5-4A03-8B8D-893168307460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0A4CEF-0F8F-DA7F-4CD0-E24B5982ED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B47DE6-ED6B-9CC9-54CA-3D168C5C59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60A466F-9D5B-40AF-9BA5-71D5593DAE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0980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9E000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161893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161893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161893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61893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61893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ataem.org/Large-Print-Templates-and-Macros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s://daisy.github.io/pipeline/Download.html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mailto:nimac@aph.org" TargetMode="External"/><Relationship Id="rId2" Type="http://schemas.openxmlformats.org/officeDocument/2006/relationships/hyperlink" Target="https://youtu.be/BQW6VbG6UR0?si=P7zyCuaWSyRNVXb2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aph.zoom.us/meeting/register/cdaF7PGGSyG5LAI3YFZqCg" TargetMode="External"/><Relationship Id="rId2" Type="http://schemas.openxmlformats.org/officeDocument/2006/relationships/hyperlink" Target="https://aph.zoom.us/meeting/register/abnx2N6DQ5K3XbEyeOWySg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imagelibrary.aph.org/" TargetMode="External"/><Relationship Id="rId7" Type="http://schemas.openxmlformats.org/officeDocument/2006/relationships/hyperlink" Target="https://www.cnib.ca/en" TargetMode="External"/><Relationship Id="rId2" Type="http://schemas.openxmlformats.org/officeDocument/2006/relationships/hyperlink" Target="https://nimac.us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nationalbraille.org/forums/" TargetMode="External"/><Relationship Id="rId5" Type="http://schemas.openxmlformats.org/officeDocument/2006/relationships/hyperlink" Target="https://www.aph.org/educational-resources/outreach/training/" TargetMode="External"/><Relationship Id="rId4" Type="http://schemas.openxmlformats.org/officeDocument/2006/relationships/hyperlink" Target="https://www.aph.org/resources/braille-refreshers/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nib.ca/en/information-about-braille-courses-0" TargetMode="External"/><Relationship Id="rId7" Type="http://schemas.openxmlformats.org/officeDocument/2006/relationships/hyperlink" Target="https://inclusivepublishing.org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nfb.org/programs-services/braille-certification" TargetMode="External"/><Relationship Id="rId5" Type="http://schemas.openxmlformats.org/officeDocument/2006/relationships/hyperlink" Target="http://www.iceb.org/" TargetMode="External"/><Relationship Id="rId4" Type="http://schemas.openxmlformats.org/officeDocument/2006/relationships/hyperlink" Target="https://cnib-beyondprint.ca/braille-courses/" TargetMode="Externa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hyperlink" Target="https://brailleauthority.org/early-learning-materials" TargetMode="External"/><Relationship Id="rId3" Type="http://schemas.openxmlformats.org/officeDocument/2006/relationships/hyperlink" Target="http://www.brailleauthority.org/" TargetMode="External"/><Relationship Id="rId7" Type="http://schemas.openxmlformats.org/officeDocument/2006/relationships/hyperlink" Target="https://brailleauthority.org/guidelines-and-standards-tactile-graphics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brailleauthority.org/unified-english-braille-codebooks" TargetMode="External"/><Relationship Id="rId5" Type="http://schemas.openxmlformats.org/officeDocument/2006/relationships/hyperlink" Target="https://brailleauthority.org/braille-formats-principles-print-braille-transcription-2016" TargetMode="External"/><Relationship Id="rId4" Type="http://schemas.openxmlformats.org/officeDocument/2006/relationships/hyperlink" Target="https://www.brailleauthority.org/braille-formats-principles-print-braille-transcription-2016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brailleauthority.org/music-braille-code" TargetMode="External"/><Relationship Id="rId7" Type="http://schemas.openxmlformats.org/officeDocument/2006/relationships/hyperlink" Target="https://brailleauthority.org/bana-publications-available-purchase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brailleauthority.org/crafts-and-hobbies" TargetMode="External"/><Relationship Id="rId5" Type="http://schemas.openxmlformats.org/officeDocument/2006/relationships/hyperlink" Target="https://brailleauthority.org/guidelines-braille-transcription-languages-other-english-approved-may-2022" TargetMode="External"/><Relationship Id="rId4" Type="http://schemas.openxmlformats.org/officeDocument/2006/relationships/hyperlink" Target="https://brailleauthority.org/ipa-braille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brailleauthority.org/nemeth-code#nemetherrata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nib-beyondprint.ca/braille-courses/" TargetMode="Externa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VJwdzjY0oio" TargetMode="External"/><Relationship Id="rId3" Type="http://schemas.openxmlformats.org/officeDocument/2006/relationships/hyperlink" Target="https://www.youtube.com/watch?v=ZtOTZHUHY6Y" TargetMode="External"/><Relationship Id="rId7" Type="http://schemas.openxmlformats.org/officeDocument/2006/relationships/hyperlink" Target="https://www.youtube.com/watch?v=9dyCNOReDBc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CQQaMP_6DWg" TargetMode="External"/><Relationship Id="rId5" Type="http://schemas.openxmlformats.org/officeDocument/2006/relationships/hyperlink" Target="https://www.youtube.com/watch?v=90uxirRSnT0" TargetMode="External"/><Relationship Id="rId4" Type="http://schemas.openxmlformats.org/officeDocument/2006/relationships/hyperlink" Target="https://www.youtube.com/watch?v=3X5OjiBIR2c" TargetMode="External"/><Relationship Id="rId9" Type="http://schemas.openxmlformats.org/officeDocument/2006/relationships/hyperlink" Target="https://www.youtube.com/watch?v=PR6rj4DUM4Y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Ee4qwM7GM_s" TargetMode="External"/><Relationship Id="rId3" Type="http://schemas.openxmlformats.org/officeDocument/2006/relationships/hyperlink" Target="https://www.youtube.com/watch?v=wcxmyMOuMIM" TargetMode="External"/><Relationship Id="rId7" Type="http://schemas.openxmlformats.org/officeDocument/2006/relationships/hyperlink" Target="https://www.youtube.com/watch?v=9X-l9mmgTI4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SM3EDcDByx0" TargetMode="External"/><Relationship Id="rId5" Type="http://schemas.openxmlformats.org/officeDocument/2006/relationships/hyperlink" Target="https://www.youtube.com/watch?v=V7y2JzGyQIg" TargetMode="External"/><Relationship Id="rId10" Type="http://schemas.openxmlformats.org/officeDocument/2006/relationships/hyperlink" Target="https://www.youtube.com/watch?v=Q-9kmeCi3Aw" TargetMode="External"/><Relationship Id="rId4" Type="http://schemas.openxmlformats.org/officeDocument/2006/relationships/hyperlink" Target="https://www.youtube.com/watch?v=A66K0Tv0Auc" TargetMode="External"/><Relationship Id="rId9" Type="http://schemas.openxmlformats.org/officeDocument/2006/relationships/hyperlink" Target="https://www.youtube.com/watch?v=885NYUi7soQ&amp;t=4s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reldraw.com/en/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nimac.us/wp-content/uploads/2026/07/111_1-Braille-29-font.zip" TargetMode="External"/><Relationship Id="rId4" Type="http://schemas.openxmlformats.org/officeDocument/2006/relationships/hyperlink" Target="https://www.prcvi.org/resources/resources-for-braille-transcribers/transcription-webinars/creating-tactile-graphics-using-coreldraw-with-macros" TargetMode="Externa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Q-9kmeCi3Aw" TargetMode="Externa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hyperlink" Target="mailto:nimac@aph.org" TargetMode="Externa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2933CB-8886-98D2-E392-A72DB40984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4EDEA79-B9DA-0B4B-C194-E47EC76DC7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90663"/>
            <a:ext cx="10515600" cy="3407014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Braille 2000: NIMAS Textbook Transcription from Start to Finish</a:t>
            </a:r>
            <a:br>
              <a:rPr lang="en-US" b="1" dirty="0"/>
            </a:br>
            <a:br>
              <a:rPr lang="en-US" sz="4000" b="1" dirty="0"/>
            </a:br>
            <a:r>
              <a:rPr lang="en-US" b="1" dirty="0"/>
              <a:t>Session 6</a:t>
            </a:r>
            <a:br>
              <a:rPr lang="en-US" b="1" dirty="0"/>
            </a:br>
            <a:r>
              <a:rPr lang="en-US" b="1" dirty="0"/>
              <a:t>Q&amp;A</a:t>
            </a:r>
          </a:p>
        </p:txBody>
      </p:sp>
    </p:spTree>
    <p:extLst>
      <p:ext uri="{BB962C8B-B14F-4D97-AF65-F5344CB8AC3E}">
        <p14:creationId xmlns:p14="http://schemas.microsoft.com/office/powerpoint/2010/main" val="3403356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4BB14D0C-178A-76B9-9A73-4D912DFFB8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E48BE4-EEC6-626D-73F3-FB159F9544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Cascading Style Sheet (CSS file)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F1503E-BF65-9AE0-21DB-A25ADC20FD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CSS is the “style guide” for eBraille and will follow a given country’s braille formatting rules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Tells the reading software how content should be displayed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CSS controls:</a:t>
            </a:r>
          </a:p>
          <a:p>
            <a:pPr marL="1143000" lvl="1" indent="-457200"/>
            <a:r>
              <a:rPr lang="en-US" dirty="0"/>
              <a:t>Where braille lines begin (indentation)</a:t>
            </a:r>
          </a:p>
          <a:p>
            <a:pPr marL="1143000" lvl="1" indent="-457200"/>
            <a:r>
              <a:rPr lang="en-US" dirty="0"/>
              <a:t>Spacing (blank lines before/after sections)</a:t>
            </a:r>
          </a:p>
          <a:p>
            <a:pPr marL="1143000" lvl="1" indent="-457200"/>
            <a:r>
              <a:rPr lang="en-US" dirty="0"/>
              <a:t>Special layouts (tables, preformatted content)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Ensures braille formatting is consistent across devices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Makes eBraille easier to share across borders</a:t>
            </a:r>
          </a:p>
        </p:txBody>
      </p:sp>
    </p:spTree>
    <p:extLst>
      <p:ext uri="{BB962C8B-B14F-4D97-AF65-F5344CB8AC3E}">
        <p14:creationId xmlns:p14="http://schemas.microsoft.com/office/powerpoint/2010/main" val="29564399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387CD6C9-B4A6-3335-CE9B-7D2EE5892E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39DC7F-93C9-D34E-60F8-C91465AA52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Metadata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458F25-AE5A-5D32-5EB8-0203DC11A5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eBraille metadata includes bibliographic metadata (e.g., title, author, publisher, subject, grade level) as well as information about the eBraille file itself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Can be used to help libraries, schools, and devices identify and organize braille files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Makes it easier to search, share, and keep collections accessible</a:t>
            </a:r>
          </a:p>
        </p:txBody>
      </p:sp>
    </p:spTree>
    <p:extLst>
      <p:ext uri="{BB962C8B-B14F-4D97-AF65-F5344CB8AC3E}">
        <p14:creationId xmlns:p14="http://schemas.microsoft.com/office/powerpoint/2010/main" val="31902091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4E45AD4A-7E7D-F9B8-6212-E05E738B71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B77C3B-6365-EFF9-5819-AB7C3CEF9A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Tactile Graphics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34EF23-4C23-A21F-D209-6F3E695A07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eBraille can include tactile graphics and image descriptions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Supported image file formats: JPG, PNG, PDF, and SVG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Ensures users can easily and accurately associate graphics and braille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Requires alt text for graphics for the first time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Bundling them makes braille files easier to store (braille and graphics files are zipped up together)</a:t>
            </a:r>
          </a:p>
        </p:txBody>
      </p:sp>
    </p:spTree>
    <p:extLst>
      <p:ext uri="{BB962C8B-B14F-4D97-AF65-F5344CB8AC3E}">
        <p14:creationId xmlns:p14="http://schemas.microsoft.com/office/powerpoint/2010/main" val="26490362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73BB17E4-994D-012F-B964-5B8D347B61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5B242C-0211-AFC8-CC2E-419D0EF864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eBraille Components Re-cap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4E0AF1-6B85-AD8D-07BC-2ABB39E6E1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HTML: gives the book its structure (headings, lists, paragraphs)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CSS: applies the braille formatting rules (indentation, spacing, layout)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Metadata: provides the book’s identity (title, author, subject)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Graphics: makes graphics easier to access and improves consistency and storage of files</a:t>
            </a:r>
          </a:p>
          <a:p>
            <a:endParaRPr lang="en-US" dirty="0"/>
          </a:p>
          <a:p>
            <a:r>
              <a:rPr lang="en-US" dirty="0"/>
              <a:t>Together, these parts make eBraille a complete, consistent, and accessible format.</a:t>
            </a:r>
          </a:p>
        </p:txBody>
      </p:sp>
    </p:spTree>
    <p:extLst>
      <p:ext uri="{BB962C8B-B14F-4D97-AF65-F5344CB8AC3E}">
        <p14:creationId xmlns:p14="http://schemas.microsoft.com/office/powerpoint/2010/main" val="30311287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FE38EBEB-9846-4CB6-200E-D26720EE1C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089B02-48EA-700C-B32E-56061636FB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/>
              <a:t>eBraille: Benefits to users and organizations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754967-8713-DE86-2E21-C8A88E62E3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Works on single-line displays, multi-line devices, and embossers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Headings, links, tables of contents, and page numbers make books easy to navigate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Including tactile diagrams for easier access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Rich metadata so it is easier to organize, share, and integrate into libraries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Built on EPUB so it grows with technology – “future proofing” braille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Corrections and new editions are much easier to distribute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96452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5C1741-89E5-A1E5-4579-7DA9D08F5E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842EB9-9155-99BA-01A9-5AF1D48D8A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30500"/>
            <a:ext cx="10515600" cy="2852737"/>
          </a:xfrm>
        </p:spPr>
        <p:txBody>
          <a:bodyPr>
            <a:normAutofit/>
          </a:bodyPr>
          <a:lstStyle/>
          <a:p>
            <a:r>
              <a:rPr lang="en-US" dirty="0"/>
              <a:t>Producing and Reading </a:t>
            </a:r>
            <a:r>
              <a:rPr lang="en-US" dirty="0" err="1"/>
              <a:t>eBraille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65206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CA33B891-AEF7-0C4C-C7C2-C3151F7B17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6ECB5B-E1A6-038E-0B05-88392E3B85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Producing eBraille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F21F91-5CEA-33ED-92FF-A4BA36DFEE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Duxbury – “Save as eBraille” currently in beta testing </a:t>
            </a:r>
          </a:p>
          <a:p>
            <a:pPr marL="457200" indent="-457200"/>
            <a:r>
              <a:rPr lang="en-US" dirty="0"/>
              <a:t>APH BRF to eBraille Converter – September ’26 target for production-ready release</a:t>
            </a:r>
          </a:p>
          <a:p>
            <a:pPr marL="457200" indent="-457200"/>
            <a:r>
              <a:rPr lang="en-US" dirty="0"/>
              <a:t>BrailleBlaster – development underway – late ’26 target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APH field testing of eBraille with Monarch Student Pilot Project set for October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err="1"/>
              <a:t>eBraille</a:t>
            </a:r>
            <a:r>
              <a:rPr lang="en-US" dirty="0"/>
              <a:t> is available as a “Format Capability” in the NIMAC, so if you are planning to produce </a:t>
            </a:r>
            <a:r>
              <a:rPr lang="en-US" dirty="0" err="1"/>
              <a:t>eBraille</a:t>
            </a:r>
            <a:r>
              <a:rPr lang="en-US" dirty="0"/>
              <a:t>, you can log in to your account and add that to your Format Capability list for Authorized Users to see.</a:t>
            </a:r>
          </a:p>
        </p:txBody>
      </p:sp>
    </p:spTree>
    <p:extLst>
      <p:ext uri="{BB962C8B-B14F-4D97-AF65-F5344CB8AC3E}">
        <p14:creationId xmlns:p14="http://schemas.microsoft.com/office/powerpoint/2010/main" val="13381095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9B61E3CA-DC27-3CDC-BBF0-75F80B000B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ACF8D1-EF00-1A7D-A886-80FFBAD218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Reading eBraille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9A0A75-DC4F-5032-CC0D-23B1875CB8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Monarch is the first multiline display to support eBraille (via the Victor Reader app)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Mantis and Chameleon will have support for eBraille in a future update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Any display can access eBraille using a screen reader</a:t>
            </a:r>
          </a:p>
          <a:p>
            <a:pPr marL="1143000" lvl="1" indent="-457200"/>
            <a:r>
              <a:rPr lang="en-US" dirty="0"/>
              <a:t>this does require unzipping the file first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More displays will support eBraille over time</a:t>
            </a:r>
          </a:p>
        </p:txBody>
      </p:sp>
    </p:spTree>
    <p:extLst>
      <p:ext uri="{BB962C8B-B14F-4D97-AF65-F5344CB8AC3E}">
        <p14:creationId xmlns:p14="http://schemas.microsoft.com/office/powerpoint/2010/main" val="2577744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2A0B1A66-1DE3-732C-9BF5-6E596FDA3A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9BF97B-87FA-5E17-D155-80C20C8B25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Next steps and future directions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B5808B-205B-CCDE-EEA3-01136328A3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Developing software to make reading eBraille files with an older display easier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Advocating for more support in hardware and software, especially embossing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Refining CSS and other aspects of eBraille based on feedback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Reviewing complex formatting needs of Music Braille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Reviewing challenges and requirements of dual-rendition files (braille, print, audio in one package)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20019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9CF4008-5A36-1F54-7E57-1D05C42A76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97474"/>
            <a:ext cx="10515600" cy="2852737"/>
          </a:xfrm>
        </p:spPr>
        <p:txBody>
          <a:bodyPr/>
          <a:lstStyle/>
          <a:p>
            <a:r>
              <a:rPr lang="en-US" dirty="0"/>
              <a:t>Resources</a:t>
            </a:r>
          </a:p>
        </p:txBody>
      </p:sp>
    </p:spTree>
    <p:extLst>
      <p:ext uri="{BB962C8B-B14F-4D97-AF65-F5344CB8AC3E}">
        <p14:creationId xmlns:p14="http://schemas.microsoft.com/office/powerpoint/2010/main" val="30017833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4DF68C-D573-FA83-C352-334EBDE7BB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Recap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1C4FA3-8CBD-EAE4-4BA5-1002918E1C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Importing NIMAS files with MathML into Braille 2000, either directly or with </a:t>
            </a:r>
            <a:r>
              <a:rPr lang="en-US" dirty="0" err="1"/>
              <a:t>BrailleBlaster</a:t>
            </a:r>
            <a:endParaRPr lang="en-US" dirty="0"/>
          </a:p>
          <a:p>
            <a:r>
              <a:rPr lang="en-US" dirty="0"/>
              <a:t>Formatting alphabetic references</a:t>
            </a:r>
          </a:p>
          <a:p>
            <a:r>
              <a:rPr lang="en-US" dirty="0"/>
              <a:t>Editing/formatting math in UEB Technical and Nemeth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58078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346571-3B5B-0AD7-0EAB-99F4C888C6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Large Print Templates and Macros for Word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5E7609-812B-090D-92CB-58108AA915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conjunction with OCALI’s AT&amp;AEM Center, the NIMAC offered a </a:t>
            </a:r>
            <a:r>
              <a:rPr lang="en-US" u="sng" dirty="0">
                <a:hlinkClick r:id="rId2"/>
              </a:rPr>
              <a:t>training</a:t>
            </a:r>
            <a:r>
              <a:rPr lang="en-US" dirty="0"/>
              <a:t> on large print templates and macros developed by the AT&amp;AEM Center that will assist a user in converting NIMAS files to large print more easily.</a:t>
            </a:r>
          </a:p>
          <a:p>
            <a:r>
              <a:rPr lang="en-US" dirty="0"/>
              <a:t>The Large Print templates and macros are downloadable from the training link.</a:t>
            </a:r>
          </a:p>
          <a:p>
            <a:r>
              <a:rPr lang="en-US" dirty="0"/>
              <a:t>Please reach out to OCALI if you have any questions about getting started.</a:t>
            </a:r>
          </a:p>
        </p:txBody>
      </p:sp>
    </p:spTree>
    <p:extLst>
      <p:ext uri="{BB962C8B-B14F-4D97-AF65-F5344CB8AC3E}">
        <p14:creationId xmlns:p14="http://schemas.microsoft.com/office/powerpoint/2010/main" val="40484593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CDB700-4C6A-4D47-AB07-839EDFA3C5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EPUB Conversion Tool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087E41-F6FE-449E-9033-31A69D9AE0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DAISY Pipeline 2 is a free tool from the international DAISY Consortium that provides a way to quickly convert digital files from one format into another. </a:t>
            </a:r>
          </a:p>
          <a:p>
            <a:r>
              <a:rPr lang="en-US" dirty="0"/>
              <a:t>One valuable conversion available to NIMAC users is the conversion of “</a:t>
            </a:r>
            <a:r>
              <a:rPr lang="en-US" dirty="0" err="1"/>
              <a:t>DTBook</a:t>
            </a:r>
            <a:r>
              <a:rPr lang="en-US" dirty="0"/>
              <a:t>” (NIMAS files) into EPUB.</a:t>
            </a:r>
          </a:p>
          <a:p>
            <a:r>
              <a:rPr lang="en-US" dirty="0"/>
              <a:t>The EPUB files can then be provided to your student to access using their preferred EPUB reader.</a:t>
            </a:r>
          </a:p>
          <a:p>
            <a:r>
              <a:rPr lang="en-US" dirty="0"/>
              <a:t>Use this link to </a:t>
            </a:r>
            <a:r>
              <a:rPr lang="en-US" dirty="0">
                <a:hlinkClick r:id="rId2"/>
              </a:rPr>
              <a:t>download the most recent App version</a:t>
            </a:r>
            <a:r>
              <a:rPr lang="en-US" dirty="0"/>
              <a:t> (Windows or Mac)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72882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F8F047-06F2-4A84-81F8-8221DD36DB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8501" y="193003"/>
            <a:ext cx="10515600" cy="1325563"/>
          </a:xfrm>
        </p:spPr>
        <p:txBody>
          <a:bodyPr/>
          <a:lstStyle/>
          <a:p>
            <a:r>
              <a:rPr lang="en-US" dirty="0"/>
              <a:t>NIMAS to EPUB Conversion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81CBB7-EEE1-46BB-AFB3-4851FF325D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8946" y="1295401"/>
            <a:ext cx="10295068" cy="4525963"/>
          </a:xfrm>
        </p:spPr>
        <p:txBody>
          <a:bodyPr>
            <a:normAutofit/>
          </a:bodyPr>
          <a:lstStyle/>
          <a:p>
            <a:r>
              <a:rPr lang="en-US" dirty="0"/>
              <a:t>When you go in to convert a file, please select the following menu options:</a:t>
            </a:r>
          </a:p>
          <a:p>
            <a:pPr lvl="1"/>
            <a:r>
              <a:rPr lang="en-US" dirty="0"/>
              <a:t>Script: </a:t>
            </a:r>
            <a:r>
              <a:rPr lang="en-US" dirty="0" err="1"/>
              <a:t>DTBook</a:t>
            </a:r>
            <a:r>
              <a:rPr lang="en-US" dirty="0"/>
              <a:t> to EPUB</a:t>
            </a:r>
          </a:p>
          <a:p>
            <a:pPr lvl="1"/>
            <a:r>
              <a:rPr lang="en-US" dirty="0"/>
              <a:t>Select the NIMAS XML file you want to convert</a:t>
            </a:r>
          </a:p>
          <a:p>
            <a:pPr lvl="1"/>
            <a:r>
              <a:rPr lang="en-US" dirty="0"/>
              <a:t>Select “No Validation”</a:t>
            </a:r>
          </a:p>
          <a:p>
            <a:pPr lvl="1"/>
            <a:r>
              <a:rPr lang="en-US" dirty="0"/>
              <a:t>Check the NIMAS input box</a:t>
            </a:r>
          </a:p>
          <a:p>
            <a:pPr lvl="1"/>
            <a:r>
              <a:rPr lang="en-US" dirty="0"/>
              <a:t>Then run the conversion!</a:t>
            </a:r>
          </a:p>
          <a:p>
            <a:r>
              <a:rPr lang="en-US" dirty="0"/>
              <a:t>We have a brief </a:t>
            </a:r>
            <a:r>
              <a:rPr lang="en-US" dirty="0">
                <a:hlinkClick r:id="rId2"/>
              </a:rPr>
              <a:t>how-to video</a:t>
            </a:r>
            <a:r>
              <a:rPr lang="en-US" dirty="0"/>
              <a:t> to demonstrate the conversion</a:t>
            </a:r>
          </a:p>
          <a:p>
            <a:r>
              <a:rPr lang="en-US" dirty="0"/>
              <a:t>If you have any issues with getting started, please reach out to </a:t>
            </a:r>
            <a:r>
              <a:rPr lang="en-US" dirty="0">
                <a:hlinkClick r:id="rId3"/>
              </a:rPr>
              <a:t>nimac@aph.org</a:t>
            </a:r>
            <a:r>
              <a:rPr lang="en-US" dirty="0"/>
              <a:t> and we can assist.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43282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7657E32-A698-F2BC-BA16-39AB32EFF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Braille 2000 User Group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33424AC-6322-50B6-6E77-F939B2DB10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NIMAC offers a quarterly virtual meeting for Braille 2000 users, hosted by Rosemary Horton Baggott. The meetings focus on a specific topic, and provide opportunity for discussions.</a:t>
            </a:r>
          </a:p>
          <a:p>
            <a:r>
              <a:rPr lang="en-US" dirty="0"/>
              <a:t>We encourage you to attend and bring your questions!</a:t>
            </a:r>
          </a:p>
          <a:p>
            <a:r>
              <a:rPr lang="en-US" dirty="0"/>
              <a:t>Upcoming meeting dates:</a:t>
            </a:r>
          </a:p>
          <a:p>
            <a:r>
              <a:rPr lang="en-US" dirty="0"/>
              <a:t>Thursday, September 10th, 2pm Eastern (</a:t>
            </a:r>
            <a:r>
              <a:rPr lang="en-US" dirty="0">
                <a:hlinkClick r:id="rId2"/>
              </a:rPr>
              <a:t>Register here!</a:t>
            </a:r>
            <a:r>
              <a:rPr lang="en-US" dirty="0"/>
              <a:t>)</a:t>
            </a:r>
          </a:p>
          <a:p>
            <a:r>
              <a:rPr lang="en-US" dirty="0"/>
              <a:t>Thursday, November 12th, 2pm Eastern (</a:t>
            </a:r>
            <a:r>
              <a:rPr lang="en-US" dirty="0">
                <a:hlinkClick r:id="rId3"/>
              </a:rPr>
              <a:t>Register here!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126924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125739-CFDB-607D-DA69-3FEACB554A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General 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FC8421-CF62-EAAE-37A3-3DCF85341A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hlinkClick r:id="rId2"/>
              </a:rPr>
              <a:t>NIMAC</a:t>
            </a:r>
            <a:r>
              <a:rPr lang="en-US" dirty="0"/>
              <a:t> </a:t>
            </a:r>
          </a:p>
          <a:p>
            <a:r>
              <a:rPr lang="en-US" dirty="0">
                <a:hlinkClick r:id="rId3"/>
              </a:rPr>
              <a:t>TGIL</a:t>
            </a:r>
            <a:r>
              <a:rPr lang="en-US" dirty="0"/>
              <a:t> </a:t>
            </a:r>
          </a:p>
          <a:p>
            <a:r>
              <a:rPr lang="en-US" dirty="0">
                <a:hlinkClick r:id="rId4"/>
              </a:rPr>
              <a:t>Braille Refreshers</a:t>
            </a:r>
            <a:r>
              <a:rPr lang="en-US" dirty="0"/>
              <a:t> </a:t>
            </a:r>
          </a:p>
          <a:p>
            <a:r>
              <a:rPr lang="en-US" dirty="0">
                <a:hlinkClick r:id="rId5"/>
              </a:rPr>
              <a:t>APH Access Academy and APH Hive</a:t>
            </a:r>
            <a:endParaRPr lang="en-US" dirty="0"/>
          </a:p>
          <a:p>
            <a:r>
              <a:rPr lang="en-US" dirty="0">
                <a:hlinkClick r:id="rId6"/>
              </a:rPr>
              <a:t>National Braille Association </a:t>
            </a:r>
            <a:r>
              <a:rPr lang="en-US" i="1" dirty="0">
                <a:hlinkClick r:id="rId6"/>
              </a:rPr>
              <a:t>Ask An Expert</a:t>
            </a:r>
            <a:r>
              <a:rPr lang="en-US" i="1" dirty="0"/>
              <a:t> </a:t>
            </a:r>
          </a:p>
          <a:p>
            <a:r>
              <a:rPr lang="en-US" dirty="0">
                <a:hlinkClick r:id="rId7"/>
              </a:rPr>
              <a:t>Home | CNIB</a:t>
            </a:r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70474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D8A239-80B2-90BE-7548-5F5AC44204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F5F124-65B4-5AB7-8247-878E365BA9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Transcriber 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E01924-2623-11BF-4180-56F706A8AF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hlinkClick r:id="rId3"/>
              </a:rPr>
              <a:t>Information About Braille Courses | CNIB</a:t>
            </a:r>
            <a:endParaRPr lang="en-US" dirty="0"/>
          </a:p>
          <a:p>
            <a:r>
              <a:rPr lang="en-US" dirty="0"/>
              <a:t>Courses in Transcription of UEB, UEB Technical, Proofreading, and Music Braille  </a:t>
            </a:r>
            <a:r>
              <a:rPr lang="fr-FR" dirty="0">
                <a:hlinkClick r:id="rId4"/>
              </a:rPr>
              <a:t>Braille Courses - CNIB Beyond </a:t>
            </a:r>
            <a:r>
              <a:rPr lang="fr-FR" dirty="0" err="1">
                <a:hlinkClick r:id="rId4"/>
              </a:rPr>
              <a:t>Print</a:t>
            </a:r>
            <a:endParaRPr lang="en-US" dirty="0"/>
          </a:p>
          <a:p>
            <a:r>
              <a:rPr lang="en-US" dirty="0">
                <a:hlinkClick r:id="rId5"/>
              </a:rPr>
              <a:t>ICEB </a:t>
            </a:r>
            <a:r>
              <a:rPr lang="en-US" i="1" dirty="0">
                <a:hlinkClick r:id="rId5"/>
              </a:rPr>
              <a:t>Rules of UEB </a:t>
            </a:r>
            <a:r>
              <a:rPr lang="en-US" dirty="0">
                <a:hlinkClick r:id="rId5"/>
              </a:rPr>
              <a:t>including</a:t>
            </a:r>
            <a:r>
              <a:rPr lang="en-US" i="1" dirty="0">
                <a:hlinkClick r:id="rId5"/>
              </a:rPr>
              <a:t> Guidelines to Technical Materials &amp; IPA Braille</a:t>
            </a:r>
            <a:r>
              <a:rPr lang="en-US" dirty="0"/>
              <a:t> </a:t>
            </a:r>
          </a:p>
          <a:p>
            <a:r>
              <a:rPr lang="en-US" dirty="0">
                <a:hlinkClick r:id="rId6"/>
              </a:rPr>
              <a:t>Braille Certifications and Instruction Manuals</a:t>
            </a:r>
            <a:endParaRPr lang="en-US" dirty="0"/>
          </a:p>
          <a:p>
            <a:r>
              <a:rPr lang="en-US" dirty="0">
                <a:hlinkClick r:id="rId7"/>
              </a:rPr>
              <a:t>Inclusive Publishing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142553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ED3602-3D85-38BF-891C-E6FE4694B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0ECBAA-21FD-12A4-D208-DFF6936597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BANA 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FAED5E-D296-C063-CF6E-38835A9646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>
                <a:hlinkClick r:id="rId3"/>
              </a:rPr>
              <a:t>BANA Codebooks and Guidelines</a:t>
            </a:r>
            <a:endParaRPr lang="en-US" dirty="0"/>
          </a:p>
          <a:p>
            <a:r>
              <a:rPr lang="en-US" i="1" dirty="0">
                <a:hlinkClick r:id="rId4"/>
              </a:rPr>
              <a:t>Braille Formats </a:t>
            </a:r>
            <a:r>
              <a:rPr lang="en-US" dirty="0">
                <a:hlinkClick r:id="rId4"/>
              </a:rPr>
              <a:t>online</a:t>
            </a:r>
            <a:r>
              <a:rPr lang="en-US" dirty="0"/>
              <a:t> </a:t>
            </a:r>
            <a:r>
              <a:rPr lang="en-US" dirty="0">
                <a:hlinkClick r:id="rId4"/>
              </a:rPr>
              <a:t>https://www.brailleauthority.org/braille-formats-principles-print-braille-transcription-2016</a:t>
            </a:r>
            <a:endParaRPr lang="en-US" dirty="0"/>
          </a:p>
          <a:p>
            <a:r>
              <a:rPr lang="en-US" dirty="0">
                <a:hlinkClick r:id="rId5"/>
              </a:rPr>
              <a:t>Braille Formats: Principles of Print-to-Braille Transcription, 2016 | Braille Authority of North America</a:t>
            </a:r>
            <a:endParaRPr lang="en-US" dirty="0"/>
          </a:p>
          <a:p>
            <a:r>
              <a:rPr lang="en-US" dirty="0">
                <a:hlinkClick r:id="rId6"/>
              </a:rPr>
              <a:t>Unified English Braille Codebooks | Braille Authority of North America</a:t>
            </a:r>
            <a:endParaRPr lang="en-US" dirty="0"/>
          </a:p>
          <a:p>
            <a:r>
              <a:rPr lang="en-US" dirty="0">
                <a:hlinkClick r:id="rId7"/>
              </a:rPr>
              <a:t>Guidelines and Standards for Tactile Graphics | Braille Authority of North America</a:t>
            </a:r>
            <a:endParaRPr lang="en-US" dirty="0"/>
          </a:p>
          <a:p>
            <a:r>
              <a:rPr lang="en-US" dirty="0">
                <a:hlinkClick r:id="rId8"/>
              </a:rPr>
              <a:t>Early Learning Materials | Braille Authority of North America</a:t>
            </a:r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96533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81CAE1-8A25-25E2-9ED7-8F94CDB5DA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B501C1-56A3-73AE-30E2-81439BEFCC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BANA Resources (continued)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4494C3-2771-2FA3-834D-D63FB30E8F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hlinkClick r:id="rId3"/>
              </a:rPr>
              <a:t>Music Braille Code | Braille Authority of North America</a:t>
            </a:r>
            <a:endParaRPr lang="en-US" dirty="0"/>
          </a:p>
          <a:p>
            <a:r>
              <a:rPr lang="en-US" dirty="0">
                <a:hlinkClick r:id="rId4"/>
              </a:rPr>
              <a:t>IPA Braille | Braille Authority of North </a:t>
            </a:r>
            <a:r>
              <a:rPr lang="en-US" dirty="0" err="1">
                <a:hlinkClick r:id="rId4"/>
              </a:rPr>
              <a:t>America</a:t>
            </a:r>
            <a:r>
              <a:rPr lang="en-US" dirty="0" err="1">
                <a:hlinkClick r:id="rId5"/>
              </a:rPr>
              <a:t>Guidelines</a:t>
            </a:r>
            <a:r>
              <a:rPr lang="en-US" dirty="0">
                <a:hlinkClick r:id="rId5"/>
              </a:rPr>
              <a:t> for Braille Transcription of Languages Other Than English (approved May 2022) | Braille Authority of North America</a:t>
            </a:r>
            <a:endParaRPr lang="en-US" dirty="0"/>
          </a:p>
          <a:p>
            <a:r>
              <a:rPr lang="en-US" dirty="0">
                <a:hlinkClick r:id="rId5"/>
              </a:rPr>
              <a:t>Guidelines for Braille Transcription of Languages Other Than English (approved May 2022) | Braille Authority of North America</a:t>
            </a:r>
            <a:endParaRPr lang="en-US" dirty="0"/>
          </a:p>
          <a:p>
            <a:r>
              <a:rPr lang="en-US" dirty="0">
                <a:hlinkClick r:id="rId6"/>
              </a:rPr>
              <a:t>Crafts and Hobbies | Braille Authority of North America</a:t>
            </a:r>
            <a:endParaRPr lang="en-US" dirty="0"/>
          </a:p>
          <a:p>
            <a:r>
              <a:rPr lang="en-US" dirty="0">
                <a:hlinkClick r:id="rId7"/>
              </a:rPr>
              <a:t>BANA Publications Available for Purchase | Braille Authority of North America</a:t>
            </a:r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090736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57F953-60AD-5926-406D-53BE9CC8D5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3B8C07-9116-C9BC-9F43-FDB5B38A27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Math and Science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BF95FF-3540-1134-7178-FCA80F2BB6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hlinkClick r:id="rId3"/>
              </a:rPr>
              <a:t>Nemeth Code | Braille Authority of North America</a:t>
            </a:r>
            <a:r>
              <a:rPr lang="en-US" dirty="0"/>
              <a:t> </a:t>
            </a:r>
          </a:p>
          <a:p>
            <a:r>
              <a:rPr lang="en-US" dirty="0"/>
              <a:t>Includes Nemeth Braille Code for Mathematics and Science Notation 2022 Print &amp; Braille Editions, Nemeth Braille Code 2022 Errata, Chemical Notation Using the Nemeth Braille Code 2023 &amp; Errata, and Graphing Calculator Guidelines </a:t>
            </a:r>
          </a:p>
          <a:p>
            <a:r>
              <a:rPr lang="en-US" dirty="0"/>
              <a:t>Courses in Transcription of UEB Technical </a:t>
            </a:r>
            <a:r>
              <a:rPr lang="fr-FR" dirty="0">
                <a:hlinkClick r:id="rId4"/>
              </a:rPr>
              <a:t>Braille Courses - CNIB Beyond </a:t>
            </a:r>
            <a:r>
              <a:rPr lang="fr-FR" dirty="0" err="1">
                <a:hlinkClick r:id="rId4"/>
              </a:rPr>
              <a:t>Print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005679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15730-5646-E1D1-418A-9411D4E7AF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A9EF76-CAEC-047E-F779-162104BCBC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Braille Tips Videos </a:t>
            </a:r>
            <a:br>
              <a:rPr lang="en-US" dirty="0"/>
            </a:br>
            <a:r>
              <a:rPr lang="en-US" b="1" dirty="0"/>
              <a:t>(Shared with permission of Jonathan Powers)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C43D79-DAEA-AF71-B9DD-A181BAB8EE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hlinkClick r:id="rId3"/>
              </a:rPr>
              <a:t>Braille Tips Introduction</a:t>
            </a:r>
            <a:endParaRPr lang="en-US" dirty="0"/>
          </a:p>
          <a:p>
            <a:r>
              <a:rPr lang="en-US" b="1" u="sng" dirty="0">
                <a:hlinkClick r:id="rId4"/>
              </a:rPr>
              <a:t>Braille2000 Generates Special Symbols Page</a:t>
            </a:r>
            <a:endParaRPr lang="en-US" b="1" u="sng" dirty="0"/>
          </a:p>
          <a:p>
            <a:r>
              <a:rPr lang="en-US" dirty="0">
                <a:hlinkClick r:id="rId5"/>
              </a:rPr>
              <a:t>Braille2000 Tip - Contents and 6 cell indent</a:t>
            </a:r>
            <a:endParaRPr lang="en-US" dirty="0"/>
          </a:p>
          <a:p>
            <a:r>
              <a:rPr lang="en-US" dirty="0">
                <a:hlinkClick r:id="rId6"/>
              </a:rPr>
              <a:t>Braille2000 Tip - Format with </a:t>
            </a:r>
            <a:r>
              <a:rPr lang="en-US" dirty="0" err="1">
                <a:hlinkClick r:id="rId6"/>
              </a:rPr>
              <a:t>Speedbraille</a:t>
            </a:r>
            <a:endParaRPr lang="en-US" dirty="0"/>
          </a:p>
          <a:p>
            <a:r>
              <a:rPr lang="en-US" dirty="0">
                <a:hlinkClick r:id="rId7"/>
              </a:rPr>
              <a:t>Braille2000 Generates Glossary Guide Words</a:t>
            </a:r>
            <a:endParaRPr lang="en-US" dirty="0"/>
          </a:p>
          <a:p>
            <a:r>
              <a:rPr lang="fr-FR" dirty="0">
                <a:hlinkClick r:id="rId8"/>
              </a:rPr>
              <a:t>Braille2000 Substitutions - Substitute On Paste</a:t>
            </a:r>
            <a:endParaRPr lang="fr-FR" dirty="0"/>
          </a:p>
          <a:p>
            <a:r>
              <a:rPr lang="en-US" dirty="0">
                <a:hlinkClick r:id="rId9"/>
              </a:rPr>
              <a:t>Braille2000 Tip 1 - The Grey Line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68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141C74-7872-3EC3-074C-8507BF1443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10AFE0-651F-53A2-1A40-44BA9F6447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Understand the components of an </a:t>
            </a:r>
            <a:r>
              <a:rPr lang="en-US" dirty="0" err="1"/>
              <a:t>eBraille</a:t>
            </a:r>
            <a:r>
              <a:rPr lang="en-US" dirty="0"/>
              <a:t> file</a:t>
            </a:r>
          </a:p>
          <a:p>
            <a:r>
              <a:rPr lang="en-US" dirty="0"/>
              <a:t>Understand the timeline for </a:t>
            </a:r>
            <a:r>
              <a:rPr lang="en-US" dirty="0" err="1"/>
              <a:t>eBraille</a:t>
            </a:r>
            <a:r>
              <a:rPr lang="en-US" dirty="0"/>
              <a:t> production</a:t>
            </a:r>
          </a:p>
          <a:p>
            <a:r>
              <a:rPr lang="en-US" dirty="0"/>
              <a:t>Learn about creating Large Print and </a:t>
            </a:r>
            <a:r>
              <a:rPr lang="en-US" dirty="0" err="1"/>
              <a:t>ePUB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24975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20791E-996B-A275-89B0-1826363E48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F4CF32-5E9D-B7B2-A2C2-5D1952958A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Braille Tips Videos </a:t>
            </a:r>
            <a:r>
              <a:rPr lang="en-US" sz="3600" i="1" dirty="0"/>
              <a:t>(cont.)</a:t>
            </a:r>
            <a:endParaRPr lang="en-US" i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C69F39-8CB7-DC1C-6BA5-EE3BCD08EA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hlinkClick r:id="rId3"/>
              </a:rPr>
              <a:t>Braille2000 Tip - Find and Extend</a:t>
            </a:r>
            <a:endParaRPr lang="en-US" dirty="0"/>
          </a:p>
          <a:p>
            <a:r>
              <a:rPr lang="en-US" dirty="0">
                <a:hlinkClick r:id="rId4"/>
              </a:rPr>
              <a:t>MS Word Grid Generator Tool for Tiger Graphics</a:t>
            </a:r>
            <a:endParaRPr lang="en-US" dirty="0"/>
          </a:p>
          <a:p>
            <a:r>
              <a:rPr lang="en-US" dirty="0">
                <a:hlinkClick r:id="rId5"/>
              </a:rPr>
              <a:t>How to Fix Your Tiger Word Template</a:t>
            </a:r>
            <a:endParaRPr lang="en-US" dirty="0"/>
          </a:p>
          <a:p>
            <a:r>
              <a:rPr lang="en-US" dirty="0">
                <a:hlinkClick r:id="rId6"/>
              </a:rPr>
              <a:t>Generate Grids in Word with Macros!</a:t>
            </a:r>
            <a:endParaRPr lang="en-US" b="1" u="sng" dirty="0"/>
          </a:p>
          <a:p>
            <a:r>
              <a:rPr lang="en-US" dirty="0">
                <a:hlinkClick r:id="rId7"/>
              </a:rPr>
              <a:t>Braille2000 Tip 3 - Line Breaks</a:t>
            </a:r>
            <a:endParaRPr lang="en-US" dirty="0"/>
          </a:p>
          <a:p>
            <a:r>
              <a:rPr lang="en-US" dirty="0">
                <a:hlinkClick r:id="rId8"/>
              </a:rPr>
              <a:t>Word 2010 Braille Prep – Preview</a:t>
            </a:r>
            <a:endParaRPr lang="en-US" dirty="0"/>
          </a:p>
          <a:p>
            <a:r>
              <a:rPr lang="en-US" dirty="0">
                <a:hlinkClick r:id="rId9"/>
              </a:rPr>
              <a:t>How to use Braille2000 and PDF viewer on one monitor</a:t>
            </a:r>
            <a:endParaRPr lang="en-US" dirty="0"/>
          </a:p>
          <a:p>
            <a:r>
              <a:rPr lang="en-US" dirty="0">
                <a:hlinkClick r:id="rId10"/>
              </a:rPr>
              <a:t>How to make drawing pages in Braille2000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394431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EA833-C494-4719-0678-D036B3D5AA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C0107B-BAC3-8C87-BE62-582458311C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Additional Software 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A6B98D-44EB-3243-6FB2-1BF0EADAB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hlinkClick r:id="rId3"/>
              </a:rPr>
              <a:t>CorelDraw</a:t>
            </a:r>
            <a:r>
              <a:rPr lang="en-US" dirty="0"/>
              <a:t> </a:t>
            </a:r>
          </a:p>
          <a:p>
            <a:r>
              <a:rPr lang="en-US" dirty="0">
                <a:hlinkClick r:id="rId4"/>
              </a:rPr>
              <a:t>Tactile Macros for CorelDraw</a:t>
            </a:r>
            <a:r>
              <a:rPr lang="en-US" dirty="0"/>
              <a:t> </a:t>
            </a:r>
          </a:p>
          <a:p>
            <a:r>
              <a:rPr lang="en-US" dirty="0">
                <a:hlinkClick r:id="rId5"/>
              </a:rPr>
              <a:t>Braille29 font for use with Corel</a:t>
            </a:r>
            <a:r>
              <a:rPr lang="en-US" dirty="0"/>
              <a:t> 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044693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D11733-5489-F537-2BEE-29E7256842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00AC46-E8DF-71B5-DDC3-B56B575D07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67595"/>
            <a:ext cx="10515600" cy="1922810"/>
          </a:xfrm>
        </p:spPr>
        <p:txBody>
          <a:bodyPr/>
          <a:lstStyle/>
          <a:p>
            <a:r>
              <a:rPr lang="en-US" dirty="0"/>
              <a:t>Demo Time &amp; Let’s Interact Together!</a:t>
            </a:r>
          </a:p>
        </p:txBody>
      </p:sp>
    </p:spTree>
    <p:extLst>
      <p:ext uri="{BB962C8B-B14F-4D97-AF65-F5344CB8AC3E}">
        <p14:creationId xmlns:p14="http://schemas.microsoft.com/office/powerpoint/2010/main" val="149669745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C8CE44-5F2F-95B0-28A7-57AABE983B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A3CCA6-C20F-DB2D-D7C9-0627D69EE3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ABOUT BOOKMARKS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FC63FC-726F-DBA9-19D4-D9D0073146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BOOKMARKS—Set/Define</a:t>
            </a:r>
            <a:endParaRPr lang="en-US" dirty="0"/>
          </a:p>
          <a:p>
            <a:r>
              <a:rPr lang="en-US" b="1" dirty="0"/>
              <a:t>--Panel (Alt p) &gt; Bookmark (b) &gt; Set (s) &gt; __</a:t>
            </a:r>
            <a:endParaRPr lang="en-US" dirty="0"/>
          </a:p>
          <a:p>
            <a:r>
              <a:rPr lang="en-US" b="1" dirty="0"/>
              <a:t>--Search (Alt s) &gt; Define bookmark (d) &gt; -- (make selections)</a:t>
            </a:r>
            <a:endParaRPr lang="en-US" dirty="0"/>
          </a:p>
          <a:p>
            <a:endParaRPr lang="en-US" b="1" dirty="0"/>
          </a:p>
          <a:p>
            <a:r>
              <a:rPr lang="en-US" b="1" dirty="0"/>
              <a:t>Find/Jump to</a:t>
            </a:r>
          </a:p>
          <a:p>
            <a:r>
              <a:rPr lang="en-US" b="1" dirty="0"/>
              <a:t>--Panel (Alt p) &gt; Bookmark (b) &gt; Jump to (j) &gt; __</a:t>
            </a:r>
            <a:endParaRPr lang="en-US" dirty="0"/>
          </a:p>
          <a:p>
            <a:r>
              <a:rPr lang="en-US" b="1" dirty="0"/>
              <a:t>--Search (Alt s) &gt; Mark (m) &gt; __</a:t>
            </a:r>
            <a:endParaRPr lang="en-US" dirty="0"/>
          </a:p>
          <a:p>
            <a:endParaRPr lang="en-US" dirty="0"/>
          </a:p>
          <a:p>
            <a:r>
              <a:rPr lang="en-US" dirty="0"/>
              <a:t>Create your own shortcuts for navigation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051504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9DC9C5-F17F-9773-437C-8C4D7A3104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90721E-52B4-28E1-6AA9-D8B1EBDA4D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Producing Tactile Graphics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91892C-4E38-1CCC-4B87-AA1AAA19CE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Create space for graphic for braille file</a:t>
            </a:r>
          </a:p>
          <a:p>
            <a:r>
              <a:rPr lang="en-US" b="1" dirty="0"/>
              <a:t>Do (Alt d) &gt; Drawing space (d) &gt; Enter</a:t>
            </a:r>
          </a:p>
          <a:p>
            <a:r>
              <a:rPr lang="en-US" b="1" dirty="0">
                <a:hlinkClick r:id="rId2"/>
              </a:rPr>
              <a:t>How to make drawing pages in Braille2000</a:t>
            </a:r>
            <a:r>
              <a:rPr lang="en-US" b="1" dirty="0"/>
              <a:t> Shared by permission of Jonathan Powers</a:t>
            </a:r>
          </a:p>
          <a:p>
            <a:r>
              <a:rPr lang="en-US" b="1" dirty="0"/>
              <a:t>Copy text into Corel</a:t>
            </a:r>
          </a:p>
          <a:p>
            <a:r>
              <a:rPr lang="en-US" b="1" dirty="0"/>
              <a:t>Copy NIMAS image (from Image folder) into Corel</a:t>
            </a:r>
          </a:p>
          <a:p>
            <a:r>
              <a:rPr lang="en-US" b="1" dirty="0"/>
              <a:t>Create graphic, using tools in Corel Draw</a:t>
            </a:r>
          </a:p>
          <a:p>
            <a:r>
              <a:rPr lang="en-US" b="1" dirty="0"/>
              <a:t>Label, using Braille29 font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732854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38584F-F8E4-66EF-648B-1AFBEEEEA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Contact 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A09001-F5AB-6D07-C113-8D90D54DC2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you have any questions about working with the NIMAC or using NIMAS files, please reach out to us! </a:t>
            </a:r>
          </a:p>
          <a:p>
            <a:pPr marL="0" indent="0">
              <a:buNone/>
            </a:pPr>
            <a:endParaRPr lang="en-US" dirty="0"/>
          </a:p>
          <a:p>
            <a:pPr algn="ctr">
              <a:buFontTx/>
              <a:buNone/>
            </a:pPr>
            <a:r>
              <a:rPr lang="en-US" altLang="en-US" dirty="0">
                <a:solidFill>
                  <a:srgbClr val="9E0000"/>
                </a:solidFill>
                <a:hlinkClick r:id="rId2"/>
              </a:rPr>
              <a:t>nimac@aph.org</a:t>
            </a:r>
            <a:endParaRPr lang="en-US" altLang="en-US" dirty="0">
              <a:solidFill>
                <a:srgbClr val="9E0000"/>
              </a:solidFill>
            </a:endParaRPr>
          </a:p>
          <a:p>
            <a:pPr algn="ctr">
              <a:buFontTx/>
              <a:buNone/>
            </a:pPr>
            <a:r>
              <a:rPr lang="en-US" altLang="en-US" dirty="0"/>
              <a:t>877-526-4622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126165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F3435C-8A17-974B-1782-565394EE93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Exit Survey</a:t>
            </a:r>
          </a:p>
        </p:txBody>
      </p:sp>
      <p:pic>
        <p:nvPicPr>
          <p:cNvPr id="5" name="Content Placeholder 4" descr="Exit survey QR code">
            <a:extLst>
              <a:ext uri="{FF2B5EF4-FFF2-40B4-BE49-F238E27FC236}">
                <a16:creationId xmlns:a16="http://schemas.microsoft.com/office/drawing/2014/main" id="{0EAE33D5-281D-EC8E-1225-11487E0DA84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8218" y="1681218"/>
            <a:ext cx="3495563" cy="3495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0441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9D6011-1B3B-D9EF-C34B-9C90F44E66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B407D0-D183-27B1-571D-3F5BC49DE1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289F34-7465-5F3A-5947-76A28453BD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we are going to do this session</a:t>
            </a:r>
          </a:p>
          <a:p>
            <a:pPr lvl="1"/>
            <a:r>
              <a:rPr lang="en-US" sz="2800" dirty="0"/>
              <a:t>Overview of </a:t>
            </a:r>
            <a:r>
              <a:rPr lang="en-US" sz="2800" dirty="0" err="1"/>
              <a:t>eBraille</a:t>
            </a:r>
            <a:r>
              <a:rPr lang="en-US" sz="2800" dirty="0"/>
              <a:t> file format</a:t>
            </a:r>
          </a:p>
          <a:p>
            <a:pPr lvl="1"/>
            <a:r>
              <a:rPr lang="en-US" sz="2800" dirty="0"/>
              <a:t>Producing and reading </a:t>
            </a:r>
            <a:r>
              <a:rPr lang="en-US" sz="2800" dirty="0" err="1"/>
              <a:t>eBraille</a:t>
            </a:r>
            <a:endParaRPr lang="en-US" sz="2800" dirty="0"/>
          </a:p>
          <a:p>
            <a:pPr lvl="1"/>
            <a:r>
              <a:rPr lang="en-US" sz="2800" dirty="0"/>
              <a:t>Resources</a:t>
            </a:r>
          </a:p>
          <a:p>
            <a:pPr lvl="1"/>
            <a:r>
              <a:rPr lang="en-US" sz="2800" dirty="0"/>
              <a:t>Demo and Q&amp;A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85408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C2C9AC-99B7-AA2C-0612-C6DAC4D44A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D74646-00D8-9CC2-1CC4-B4C75BF3FD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30500"/>
            <a:ext cx="10515600" cy="2852737"/>
          </a:xfrm>
        </p:spPr>
        <p:txBody>
          <a:bodyPr>
            <a:normAutofit/>
          </a:bodyPr>
          <a:lstStyle/>
          <a:p>
            <a:r>
              <a:rPr lang="en-US" dirty="0"/>
              <a:t>What is </a:t>
            </a:r>
            <a:r>
              <a:rPr lang="en-US" dirty="0" err="1"/>
              <a:t>eBraille</a:t>
            </a:r>
            <a:r>
              <a:rPr lang="en-US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9288998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A6B68C71-5605-F6CE-B507-976FE35B61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030AAF-3424-4C34-99D5-B34481C55D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eBraille: a 21</a:t>
            </a:r>
            <a:r>
              <a:rPr lang="en-US" baseline="30000" dirty="0"/>
              <a:t>st</a:t>
            </a:r>
            <a:r>
              <a:rPr lang="en-US" dirty="0"/>
              <a:t> century braille format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5256D5-2067-0DB6-866D-B24A2394EB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New generation of multi-line refreshable braille devices that can integrate braille and digital tactile graphics into a seamless experience for the user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Provide a more compact alternative to embossed braille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Address limitations of other braille formats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Get braille into the hands of readers more quickly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60825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63B39D44-EAAB-4402-01E4-E41D337D88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635C4E-479A-AE79-F2EC-39B01B68A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eBraille Advantages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1912C6-3B49-F03F-B268-18C3AFB06C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Combines the flexibility of eBooks with the precision of braille rules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Reflowable: Works across multiple devices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Offers same navigation as eBooks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Integrates graphics into the braille file</a:t>
            </a:r>
          </a:p>
        </p:txBody>
      </p:sp>
    </p:spTree>
    <p:extLst>
      <p:ext uri="{BB962C8B-B14F-4D97-AF65-F5344CB8AC3E}">
        <p14:creationId xmlns:p14="http://schemas.microsoft.com/office/powerpoint/2010/main" val="25006554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4A69EF5A-5836-9C41-9DA9-720A4644CE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31A76D-7597-64DC-5B3B-005FC09CC0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eBraille Spec versus BRF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2FD4E4-CA38-4648-75E6-31058B494D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eBraille uses Unicode instead of ASCII braille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Uses markup (and CSS) instead of blank space to indicate formatting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Supports links (internal and external)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Dynamic formatting to accommodate device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Metadata is incorporated into the file (as an OPF)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Bundles graphics in the package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81570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B99ADC5E-FB6D-CCD4-5CF4-487937B673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7FAB2A-8A0E-565E-6694-82423A2EB0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eBraille Components: HTML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57617C-91A7-244A-DD0C-B19232BAAA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HTML tagging provides the structure of the eBraille file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Identifies the types of content (e.g., paragraphs, headings, lists, tables) so that the device can display them correctly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Allows us to add links to braille files for the first time (e.g., TOC to chapter heading or hyperlink to web page using the device’s web browser)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9520794"/>
      </p:ext>
    </p:extLst>
  </p:cSld>
  <p:clrMapOvr>
    <a:masterClrMapping/>
  </p:clrMapOvr>
</p:sld>
</file>

<file path=ppt/theme/theme1.xml><?xml version="1.0" encoding="utf-8"?>
<a:theme xmlns:a="http://schemas.openxmlformats.org/drawingml/2006/main" name="NIMAC PPT Template">
  <a:themeElements>
    <a:clrScheme name="Custom 1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FF0000"/>
      </a:hlink>
      <a:folHlink>
        <a:srgbClr val="7030A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NIMAC PPT Template</Template>
  <TotalTime>10954</TotalTime>
  <Words>1774</Words>
  <Application>Microsoft Office PowerPoint</Application>
  <PresentationFormat>Widescreen</PresentationFormat>
  <Paragraphs>215</Paragraphs>
  <Slides>36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2" baseType="lpstr">
      <vt:lpstr>Aptos</vt:lpstr>
      <vt:lpstr>Aptos Display</vt:lpstr>
      <vt:lpstr>Arial</vt:lpstr>
      <vt:lpstr>Helvetica</vt:lpstr>
      <vt:lpstr>Segoe UI</vt:lpstr>
      <vt:lpstr>NIMAC PPT Template</vt:lpstr>
      <vt:lpstr>Braille 2000: NIMAS Textbook Transcription from Start to Finish  Session 6 Q&amp;A</vt:lpstr>
      <vt:lpstr>Recap</vt:lpstr>
      <vt:lpstr>Learning Objectives</vt:lpstr>
      <vt:lpstr>Today’s Agenda</vt:lpstr>
      <vt:lpstr>What is eBraille?</vt:lpstr>
      <vt:lpstr>eBraille: a 21st century braille format</vt:lpstr>
      <vt:lpstr>eBraille Advantages</vt:lpstr>
      <vt:lpstr>eBraille Spec versus BRF</vt:lpstr>
      <vt:lpstr>eBraille Components: HTML</vt:lpstr>
      <vt:lpstr>Cascading Style Sheet (CSS file)</vt:lpstr>
      <vt:lpstr>Metadata</vt:lpstr>
      <vt:lpstr>Tactile Graphics</vt:lpstr>
      <vt:lpstr>eBraille Components Re-cap</vt:lpstr>
      <vt:lpstr>eBraille: Benefits to users and organizations</vt:lpstr>
      <vt:lpstr>Producing and Reading eBraille</vt:lpstr>
      <vt:lpstr>Producing eBraille</vt:lpstr>
      <vt:lpstr>Reading eBraille</vt:lpstr>
      <vt:lpstr>Next steps and future directions</vt:lpstr>
      <vt:lpstr>Resources</vt:lpstr>
      <vt:lpstr>Large Print Templates and Macros for Word</vt:lpstr>
      <vt:lpstr>Free EPUB Conversion Tool</vt:lpstr>
      <vt:lpstr>NIMAS to EPUB Conversion</vt:lpstr>
      <vt:lpstr>Braille 2000 User Group</vt:lpstr>
      <vt:lpstr>General Resources</vt:lpstr>
      <vt:lpstr>Transcriber Resources</vt:lpstr>
      <vt:lpstr>BANA Resources</vt:lpstr>
      <vt:lpstr>BANA Resources (continued)</vt:lpstr>
      <vt:lpstr>Math and Science</vt:lpstr>
      <vt:lpstr>Braille Tips Videos  (Shared with permission of Jonathan Powers) </vt:lpstr>
      <vt:lpstr>Braille Tips Videos (cont.)</vt:lpstr>
      <vt:lpstr>Additional Software Resources</vt:lpstr>
      <vt:lpstr>Demo Time &amp; Let’s Interact Together!</vt:lpstr>
      <vt:lpstr>MORE ABOUT BOOKMARKS</vt:lpstr>
      <vt:lpstr>Producing Tactile Graphics</vt:lpstr>
      <vt:lpstr>Contact Us</vt:lpstr>
      <vt:lpstr>Exit Survey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Liz Schaller</dc:creator>
  <cp:lastModifiedBy>Liz Schaller</cp:lastModifiedBy>
  <cp:revision>61</cp:revision>
  <dcterms:created xsi:type="dcterms:W3CDTF">2025-11-12T20:17:25Z</dcterms:created>
  <dcterms:modified xsi:type="dcterms:W3CDTF">2026-07-24T14:45:38Z</dcterms:modified>
</cp:coreProperties>
</file>