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2" r:id="rId1"/>
  </p:sldMasterIdLst>
  <p:notesMasterIdLst>
    <p:notesMasterId r:id="rId24"/>
  </p:notesMasterIdLst>
  <p:sldIdLst>
    <p:sldId id="837" r:id="rId2"/>
    <p:sldId id="844" r:id="rId3"/>
    <p:sldId id="270" r:id="rId4"/>
    <p:sldId id="843" r:id="rId5"/>
    <p:sldId id="298" r:id="rId6"/>
    <p:sldId id="292" r:id="rId7"/>
    <p:sldId id="846" r:id="rId8"/>
    <p:sldId id="847" r:id="rId9"/>
    <p:sldId id="299" r:id="rId10"/>
    <p:sldId id="331" r:id="rId11"/>
    <p:sldId id="289" r:id="rId12"/>
    <p:sldId id="332" r:id="rId13"/>
    <p:sldId id="333" r:id="rId14"/>
    <p:sldId id="326" r:id="rId15"/>
    <p:sldId id="269" r:id="rId16"/>
    <p:sldId id="321" r:id="rId17"/>
    <p:sldId id="330" r:id="rId18"/>
    <p:sldId id="825" r:id="rId19"/>
    <p:sldId id="840" r:id="rId20"/>
    <p:sldId id="845" r:id="rId21"/>
    <p:sldId id="836" r:id="rId22"/>
    <p:sldId id="84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0000"/>
    <a:srgbClr val="16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2" autoAdjust="0"/>
    <p:restoredTop sz="84047" autoAdjust="0"/>
  </p:normalViewPr>
  <p:slideViewPr>
    <p:cSldViewPr snapToGrid="0" snapToObjects="1">
      <p:cViewPr varScale="1">
        <p:scale>
          <a:sx n="69" d="100"/>
          <a:sy n="69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D89E7-3632-4912-9800-5F862EE2C4E5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85873-6867-442C-A38D-0EB10348D81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04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88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5A35E-1530-18E5-3E92-9B30AC843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669381-9ED0-53A0-568F-90C58DFA36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F36BC-570D-D895-986A-AC3CCBDBBE4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807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8F5E2-69BB-5611-8C03-F9C5DFEF5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D0959B-EE55-B0F6-0E0C-FF6262220D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0C00B-7D48-945C-ED91-8E8394170F3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886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F5FB8-2138-BB1A-43DE-B6151D7DF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888721-92ED-1B4C-FB12-8DD4027C5B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CD74E-F0AA-5A91-ECE4-37938D1BE5D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11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EA660-F518-E808-43F7-9F9837E98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F1B52-9019-BDC2-2DBF-6B2FB8AFE2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1F36D4-7194-36AE-F9F2-DBFD082A8F25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41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1CFB3-1923-6B4F-53AE-28E7FB9CC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752922-C257-C041-CB75-7B9000A555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DF01B-3754-97E7-32DB-857E2334319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64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94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D22E-6273-498B-E35D-35F9D209B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D8F447-BBE2-A877-86D2-2BAAA2173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16B4B0-DEC8-591B-E44F-19DA5699F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80DE7-ED35-6E64-3B4E-33D4910C2A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68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9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3A9305-AAF4-834E-BC67-DBBFE2D4DB7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-663356" y="-853348"/>
            <a:ext cx="3274961" cy="3356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B8D306-6CDB-C226-CBDA-4F9EC90075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>
          <a:xfrm>
            <a:off x="10091774" y="0"/>
            <a:ext cx="1886110" cy="1030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C693E2-489E-EECC-3416-6DDF85C246A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62" y="122667"/>
            <a:ext cx="1976952" cy="6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8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1C7B9E1-C003-ECAE-5950-DE346E74FCDC}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5680E0-8BA5-F60D-4DE9-FE6AE926ED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27E137-E0E0-9743-D8CA-B1C9C2DC94A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A57419-0A35-2932-08A7-6B2A1504B7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11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8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7E4EEC-410B-1F71-11A8-C4FD7FF43286}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CF5006-DE80-284E-A7E2-AAD4B42FDE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BAB2BB-07A9-6AC1-1C64-C38DC419E39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9EB74F-7105-DF5D-A869-59A215D3FE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9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BCB9CCB-96D4-0685-57DA-0F362E30B767}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101451-3048-F7A2-1DA5-782815166A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2CFB22-7C9D-F28D-6675-B7C49E9930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E29DF7-FE45-927F-AD12-A086FEA99B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4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75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6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8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44379"/>
            <a:ext cx="12192000" cy="70023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73361" y="6201036"/>
            <a:ext cx="1499287" cy="485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61" y="6124350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43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1792288"/>
            <a:ext cx="3385836" cy="37558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403081" y="1792287"/>
            <a:ext cx="3385837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7967963" y="1792287"/>
            <a:ext cx="3385837" cy="3755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3659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97713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6665350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32723" y="995363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421395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40556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556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2E3268-EE89-8E49-B4B4-ED1BE122A280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3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54" r:id="rId11"/>
    <p:sldLayoutId id="2147483656" r:id="rId12"/>
    <p:sldLayoutId id="214748365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dyCNOReDBc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F2933CB-8886-98D2-E392-A72DB409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EDEA79-B9DA-0B4B-C194-E47EC76D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33" y="576262"/>
            <a:ext cx="11436263" cy="2054643"/>
          </a:xfrm>
        </p:spPr>
        <p:txBody>
          <a:bodyPr>
            <a:normAutofit/>
          </a:bodyPr>
          <a:lstStyle/>
          <a:p>
            <a:r>
              <a:rPr lang="en-US" b="1" dirty="0"/>
              <a:t>Braille 2000: NIMAS Textbook Transcription from Start to Finish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5FDD53-9C21-315D-71A9-76528E8A8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871537"/>
            <a:ext cx="10515600" cy="2592561"/>
          </a:xfrm>
        </p:spPr>
        <p:txBody>
          <a:bodyPr anchor="b">
            <a:normAutofit/>
          </a:bodyPr>
          <a:lstStyle/>
          <a:p>
            <a:pPr fontAlgn="base"/>
            <a:r>
              <a:rPr lang="en-US" b="1" dirty="0">
                <a:solidFill>
                  <a:srgbClr val="161893"/>
                </a:solidFill>
              </a:rPr>
              <a:t>all sessions at 2pm Eastern</a:t>
            </a:r>
            <a:endParaRPr lang="en-US" dirty="0">
              <a:solidFill>
                <a:srgbClr val="161893"/>
              </a:solidFill>
            </a:endParaRPr>
          </a:p>
          <a:p>
            <a:endParaRPr lang="en-US" dirty="0">
              <a:solidFill>
                <a:srgbClr val="161893"/>
              </a:solidFill>
            </a:endParaRPr>
          </a:p>
          <a:p>
            <a:r>
              <a:rPr lang="en-US" dirty="0">
                <a:solidFill>
                  <a:srgbClr val="161893"/>
                </a:solidFill>
              </a:rPr>
              <a:t>Session 6: </a:t>
            </a:r>
            <a:r>
              <a:rPr lang="en-US" dirty="0" err="1">
                <a:solidFill>
                  <a:srgbClr val="161893"/>
                </a:solidFill>
              </a:rPr>
              <a:t>eBraille</a:t>
            </a:r>
            <a:r>
              <a:rPr lang="en-US" dirty="0">
                <a:solidFill>
                  <a:srgbClr val="161893"/>
                </a:solidFill>
              </a:rPr>
              <a:t> conversion and Q&amp;A (Tuesday, July 21</a:t>
            </a:r>
            <a:r>
              <a:rPr lang="en-US" baseline="30000" dirty="0">
                <a:solidFill>
                  <a:srgbClr val="161893"/>
                </a:solidFill>
              </a:rPr>
              <a:t>st</a:t>
            </a:r>
            <a:r>
              <a:rPr lang="en-US" dirty="0">
                <a:solidFill>
                  <a:srgbClr val="161893"/>
                </a:solidFill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605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Braille 2000 Session 5: Alphabetic References </a:t>
            </a:r>
            <a:br>
              <a:rPr lang="en-US" dirty="0"/>
            </a:br>
            <a:r>
              <a:rPr lang="en-US" dirty="0"/>
              <a:t>&amp; Math</a:t>
            </a:r>
          </a:p>
        </p:txBody>
      </p:sp>
      <p:pic>
        <p:nvPicPr>
          <p:cNvPr id="5" name="Picture 4" descr="Braille 2000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5039519"/>
            <a:ext cx="1219200" cy="1219200"/>
          </a:xfrm>
          <a:prstGeom prst="rect">
            <a:avLst/>
          </a:prstGeom>
        </p:spPr>
      </p:pic>
      <p:pic>
        <p:nvPicPr>
          <p:cNvPr id="4" name="Picture 3" descr="NIMAC logo">
            <a:extLst>
              <a:ext uri="{FF2B5EF4-FFF2-40B4-BE49-F238E27FC236}">
                <a16:creationId xmlns:a16="http://schemas.microsoft.com/office/drawing/2014/main" id="{8D0EECED-B252-44E9-6F9C-C2DD3ED1B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912" y="284956"/>
            <a:ext cx="4448175" cy="15335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Day 5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9895"/>
            <a:ext cx="10515600" cy="3848100"/>
          </a:xfrm>
        </p:spPr>
        <p:txBody>
          <a:bodyPr>
            <a:normAutofit fontScale="95000"/>
          </a:bodyPr>
          <a:lstStyle/>
          <a:p>
            <a:r>
              <a:rPr lang="en-US" sz="4200" dirty="0"/>
              <a:t>Alphabetic References</a:t>
            </a:r>
          </a:p>
          <a:p>
            <a:pPr lvl="1"/>
            <a:r>
              <a:rPr lang="en-US" sz="4200" dirty="0"/>
              <a:t>Glossary</a:t>
            </a:r>
          </a:p>
          <a:p>
            <a:pPr lvl="1"/>
            <a:r>
              <a:rPr lang="en-US" sz="4200" dirty="0"/>
              <a:t>Index</a:t>
            </a:r>
          </a:p>
          <a:p>
            <a:r>
              <a:rPr lang="en-US" sz="4200" dirty="0"/>
              <a:t>Math/MathML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7F1550-9E31-2B97-9D92-108319AF4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663AE-A9DA-2791-A0D7-9E82F918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Learning Objectives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D3C59-0D7F-5F7E-E187-06BA8ABC9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9910"/>
          </a:xfrm>
        </p:spPr>
        <p:txBody>
          <a:bodyPr>
            <a:noAutofit/>
          </a:bodyPr>
          <a:lstStyle/>
          <a:p>
            <a:r>
              <a:rPr lang="en-US" sz="3200" dirty="0"/>
              <a:t>Learn how to format alphabetic references in Braille 2000</a:t>
            </a:r>
          </a:p>
          <a:p>
            <a:r>
              <a:rPr lang="en-US" sz="3200" dirty="0"/>
              <a:t>Learn how to create a running footer with guide words in a glossary or index</a:t>
            </a:r>
          </a:p>
          <a:p>
            <a:r>
              <a:rPr lang="en-US" sz="3200" dirty="0"/>
              <a:t>Understand how Braille 2000 and </a:t>
            </a:r>
            <a:r>
              <a:rPr lang="en-US" sz="3200" dirty="0" err="1"/>
              <a:t>BrailleBlaster</a:t>
            </a:r>
            <a:r>
              <a:rPr lang="en-US" sz="3200" dirty="0"/>
              <a:t> import math from NIMAS</a:t>
            </a:r>
          </a:p>
        </p:txBody>
      </p:sp>
    </p:spTree>
    <p:extLst>
      <p:ext uri="{BB962C8B-B14F-4D97-AF65-F5344CB8AC3E}">
        <p14:creationId xmlns:p14="http://schemas.microsoft.com/office/powerpoint/2010/main" val="307460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n-US" b="1" dirty="0"/>
              <a:t>Alphabetic References</a:t>
            </a:r>
            <a:br>
              <a:rPr lang="en-US" b="1" dirty="0"/>
            </a:br>
            <a:r>
              <a:rPr lang="en-US" b="1" i="1" dirty="0"/>
              <a:t>(Formats Section 21)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4432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Alphabetic References: Index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953" y="1253923"/>
            <a:ext cx="10983433" cy="4603897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sym typeface="+mn-ea"/>
              </a:rPr>
              <a:t>NIMAS follows print book formatting; transcriber may need to edit.</a:t>
            </a:r>
          </a:p>
          <a:p>
            <a:r>
              <a:rPr lang="en-US" sz="3200" i="1" dirty="0">
                <a:sym typeface="+mn-ea"/>
              </a:rPr>
              <a:t>Formats 21.4.4</a:t>
            </a:r>
            <a:r>
              <a:rPr lang="en-US" sz="3200" dirty="0">
                <a:sym typeface="+mn-ea"/>
              </a:rPr>
              <a:t>: Change subentries in paragraph form to a nested list.</a:t>
            </a:r>
            <a:endParaRPr lang="en-US" sz="3200" dirty="0"/>
          </a:p>
          <a:p>
            <a:r>
              <a:rPr lang="en-US" sz="3200" dirty="0">
                <a:sym typeface="+mn-ea"/>
              </a:rPr>
              <a:t>Change braille dash to hyphen where needed (e.g., joining two print page numbers)</a:t>
            </a:r>
            <a:endParaRPr lang="en-US" sz="3200" dirty="0"/>
          </a:p>
          <a:p>
            <a:r>
              <a:rPr lang="en-US" sz="3200" dirty="0" err="1">
                <a:sym typeface="+mn-ea"/>
              </a:rPr>
              <a:t>Typeforms</a:t>
            </a:r>
            <a:r>
              <a:rPr lang="en-US" sz="3200" dirty="0">
                <a:sym typeface="+mn-ea"/>
              </a:rPr>
              <a:t>: Some print page numbers in index are intentionally shown in bold type or italics, necessary for reference. Avoid whole-section emphasis adjustment. </a:t>
            </a:r>
          </a:p>
          <a:p>
            <a:r>
              <a:rPr lang="en-US" sz="3200" dirty="0">
                <a:sym typeface="+mn-ea"/>
              </a:rPr>
              <a:t>Braille 2000 may insert a numeric termination indicator where </a:t>
            </a:r>
            <a:r>
              <a:rPr lang="en-US" sz="3200" i="1" dirty="0">
                <a:sym typeface="+mn-ea"/>
              </a:rPr>
              <a:t>Formats </a:t>
            </a:r>
            <a:r>
              <a:rPr lang="en-US" sz="3200" dirty="0">
                <a:sym typeface="+mn-ea"/>
              </a:rPr>
              <a:t>does not require it. Use whole section substitution/omission.</a:t>
            </a: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4BA27CC-9E37-5E1E-DC7B-18BEF7907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D12B7-346E-942E-267F-A41402934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4432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Alphabetic References: Index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6753A-5FF9-289C-AE7F-94E1DB042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953" y="1253923"/>
            <a:ext cx="10983433" cy="4603897"/>
          </a:xfrm>
        </p:spPr>
        <p:txBody>
          <a:bodyPr>
            <a:normAutofit/>
          </a:bodyPr>
          <a:lstStyle/>
          <a:p>
            <a:r>
              <a:rPr lang="en-US" sz="3200" dirty="0">
                <a:sym typeface="+mn-ea"/>
              </a:rPr>
              <a:t>Importance of retaining </a:t>
            </a:r>
            <a:r>
              <a:rPr lang="en-US" sz="3200" dirty="0" err="1">
                <a:sym typeface="+mn-ea"/>
              </a:rPr>
              <a:t>typeforms</a:t>
            </a:r>
            <a:r>
              <a:rPr lang="en-US" sz="3200" dirty="0">
                <a:sym typeface="+mn-ea"/>
              </a:rPr>
              <a:t> in index. </a:t>
            </a:r>
          </a:p>
          <a:p>
            <a:r>
              <a:rPr lang="en-US" sz="3200" dirty="0">
                <a:sym typeface="+mn-ea"/>
              </a:rPr>
              <a:t>Example of Index Key at beginning of Index</a:t>
            </a:r>
          </a:p>
          <a:p>
            <a:endParaRPr lang="en-US" dirty="0"/>
          </a:p>
        </p:txBody>
      </p:sp>
      <p:pic>
        <p:nvPicPr>
          <p:cNvPr id="6" name="Picture 5" descr="Image of Index Key showing italic and bold page numbers">
            <a:extLst>
              <a:ext uri="{FF2B5EF4-FFF2-40B4-BE49-F238E27FC236}">
                <a16:creationId xmlns:a16="http://schemas.microsoft.com/office/drawing/2014/main" id="{17631A28-9280-7634-C7A5-5270D7BAF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10" y="3081000"/>
            <a:ext cx="10058780" cy="179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29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2E17FC5-DC0C-34B4-92AE-6B68FA152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4DE05-CEA4-4ADD-3377-7B8CC116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4432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Alphabetic References: Index Subentries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52F3C-5E09-B749-90E2-C328FB4E5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953" y="1253923"/>
            <a:ext cx="10983433" cy="4603897"/>
          </a:xfrm>
        </p:spPr>
        <p:txBody>
          <a:bodyPr>
            <a:normAutofit/>
          </a:bodyPr>
          <a:lstStyle/>
          <a:p>
            <a:r>
              <a:rPr lang="en-US" sz="3200" dirty="0">
                <a:sym typeface="+mn-ea"/>
              </a:rPr>
              <a:t>Example of paragraph subentries in paragraph; need to edit</a:t>
            </a:r>
            <a:endParaRPr lang="en-US" dirty="0"/>
          </a:p>
        </p:txBody>
      </p:sp>
      <p:pic>
        <p:nvPicPr>
          <p:cNvPr id="5" name="Picture 4" descr="Image of Index section with numerous subentries">
            <a:extLst>
              <a:ext uri="{FF2B5EF4-FFF2-40B4-BE49-F238E27FC236}">
                <a16:creationId xmlns:a16="http://schemas.microsoft.com/office/drawing/2014/main" id="{5CEB8B4A-FEB2-85EB-EAC4-D80D3AF63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068" y="1889326"/>
            <a:ext cx="5913863" cy="443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16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5558"/>
            <a:ext cx="10515600" cy="114260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Alphabetic References: Glossary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26" y="1127051"/>
            <a:ext cx="11217348" cy="5117632"/>
          </a:xfrm>
        </p:spPr>
        <p:txBody>
          <a:bodyPr>
            <a:noAutofit/>
          </a:bodyPr>
          <a:lstStyle/>
          <a:p>
            <a:r>
              <a:rPr lang="en-US" dirty="0"/>
              <a:t>Glossaries are covered in </a:t>
            </a:r>
            <a:r>
              <a:rPr lang="en-US" i="1" dirty="0"/>
              <a:t>Formats 21.6.</a:t>
            </a:r>
          </a:p>
          <a:p>
            <a:r>
              <a:rPr lang="en-US" dirty="0">
                <a:sym typeface="+mn-ea"/>
              </a:rPr>
              <a:t>NIMAS and Braille 2000 follow print book formatting.</a:t>
            </a:r>
          </a:p>
          <a:p>
            <a:r>
              <a:rPr lang="en-US" dirty="0" err="1">
                <a:sym typeface="+mn-ea"/>
              </a:rPr>
              <a:t>Typeforms</a:t>
            </a:r>
            <a:r>
              <a:rPr lang="en-US" dirty="0">
                <a:sym typeface="+mn-ea"/>
              </a:rPr>
              <a:t>: some print books may use bold type for entry words. Change emphasis in braille. </a:t>
            </a:r>
          </a:p>
          <a:p>
            <a:r>
              <a:rPr lang="en-US" dirty="0">
                <a:sym typeface="+mn-ea"/>
              </a:rPr>
              <a:t>Check with agency to see if dual languages should be transcribed.</a:t>
            </a:r>
          </a:p>
          <a:p>
            <a:r>
              <a:rPr lang="en-US" dirty="0">
                <a:sym typeface="+mn-ea"/>
              </a:rPr>
              <a:t>Braille 2000 will help convert a section of a text into another language.</a:t>
            </a:r>
          </a:p>
          <a:p>
            <a:r>
              <a:rPr lang="en-US" i="1" dirty="0">
                <a:sym typeface="+mn-ea"/>
              </a:rPr>
              <a:t>Formats 21.6d:</a:t>
            </a:r>
            <a:r>
              <a:rPr lang="en-US" dirty="0">
                <a:sym typeface="+mn-ea"/>
              </a:rPr>
              <a:t> The language by which the glossary is organized should be used for guide words. </a:t>
            </a:r>
          </a:p>
          <a:p>
            <a:r>
              <a:rPr lang="en-US" i="1" dirty="0">
                <a:sym typeface="+mn-ea"/>
              </a:rPr>
              <a:t>Formats 21.6d:</a:t>
            </a:r>
            <a:r>
              <a:rPr lang="en-US" dirty="0">
                <a:sym typeface="+mn-ea"/>
              </a:rPr>
              <a:t> List foreign language symbols on Special Symbols Page.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920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Glossary </a:t>
            </a:r>
            <a:r>
              <a:rPr lang="en-US" sz="2800" i="1" dirty="0"/>
              <a:t>(continued)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2953"/>
            <a:ext cx="10515600" cy="5294032"/>
          </a:xfrm>
        </p:spPr>
        <p:txBody>
          <a:bodyPr>
            <a:normAutofit/>
          </a:bodyPr>
          <a:lstStyle/>
          <a:p>
            <a:r>
              <a:rPr lang="en-US" dirty="0"/>
              <a:t>Glossary </a:t>
            </a:r>
            <a:r>
              <a:rPr lang="en-US" i="1" dirty="0"/>
              <a:t>(Formats 21.6--</a:t>
            </a:r>
            <a:r>
              <a:rPr lang="en-US" dirty="0"/>
              <a:t>SEE SAMPLES</a:t>
            </a:r>
            <a:r>
              <a:rPr lang="en-US" i="1" dirty="0"/>
              <a:t>)</a:t>
            </a:r>
          </a:p>
          <a:p>
            <a:pPr lvl="1"/>
            <a:r>
              <a:rPr lang="en-US" sz="2800" i="1" dirty="0">
                <a:sym typeface="+mn-ea"/>
              </a:rPr>
              <a:t>Formats 21.6e:</a:t>
            </a:r>
            <a:r>
              <a:rPr lang="en-US" sz="2800" dirty="0">
                <a:sym typeface="+mn-ea"/>
              </a:rPr>
              <a:t> English and foreign language glossary words may appear as separate entries on the same page. Use 1-5 margins for the main entry words, 3-5 margins for the subentry words. </a:t>
            </a:r>
            <a:endParaRPr lang="en-US" sz="2800" dirty="0"/>
          </a:p>
          <a:p>
            <a:pPr lvl="1"/>
            <a:r>
              <a:rPr lang="en-US" sz="2800" i="1" dirty="0">
                <a:sym typeface="+mn-ea"/>
              </a:rPr>
              <a:t>Formats 21.6f:</a:t>
            </a:r>
            <a:r>
              <a:rPr lang="en-US" sz="2800" dirty="0">
                <a:sym typeface="+mn-ea"/>
              </a:rPr>
              <a:t>  English and foreign language glossary word entries may appear on facing pages. Combine the entries into a nested list as above, and use combined print page numbers.</a:t>
            </a:r>
          </a:p>
          <a:p>
            <a:pPr lvl="1"/>
            <a:r>
              <a:rPr lang="en-US" sz="2800" dirty="0">
                <a:sym typeface="+mn-ea"/>
              </a:rPr>
              <a:t>Glossaries with samples: </a:t>
            </a:r>
          </a:p>
          <a:p>
            <a:pPr lvl="2"/>
            <a:r>
              <a:rPr lang="en-US" sz="2800" dirty="0">
                <a:sym typeface="+mn-ea"/>
              </a:rPr>
              <a:t>Omit irrelevant illustrations.</a:t>
            </a:r>
          </a:p>
          <a:p>
            <a:pPr lvl="2"/>
            <a:r>
              <a:rPr lang="en-US" sz="2800" dirty="0">
                <a:sym typeface="+mn-ea"/>
              </a:rPr>
              <a:t>Retain diagrams in math and science.</a:t>
            </a:r>
          </a:p>
          <a:p>
            <a:pPr lvl="2"/>
            <a:r>
              <a:rPr lang="en-US" sz="2800" dirty="0">
                <a:sym typeface="+mn-ea"/>
              </a:rPr>
              <a:t>Adjust headings, guide words, etc. See </a:t>
            </a:r>
            <a:r>
              <a:rPr lang="en-US" sz="2800" i="1" dirty="0">
                <a:sym typeface="+mn-ea"/>
              </a:rPr>
              <a:t>Formats 21.6.5.</a:t>
            </a:r>
            <a:endParaRPr lang="en-US" sz="2800" dirty="0"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Alphabetic References: Guide Words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7720"/>
            <a:ext cx="10515600" cy="3722559"/>
          </a:xfrm>
        </p:spPr>
        <p:txBody>
          <a:bodyPr>
            <a:normAutofit/>
          </a:bodyPr>
          <a:lstStyle/>
          <a:p>
            <a:r>
              <a:rPr lang="en-US" sz="2800" dirty="0">
                <a:sym typeface="+mn-ea"/>
              </a:rPr>
              <a:t>Guide Words </a:t>
            </a:r>
            <a:r>
              <a:rPr lang="en-US" sz="2800" i="1" dirty="0">
                <a:sym typeface="+mn-ea"/>
              </a:rPr>
              <a:t>(Formats 21.3)</a:t>
            </a:r>
            <a:endParaRPr lang="en-US" sz="2800" dirty="0"/>
          </a:p>
          <a:p>
            <a:pPr lvl="1"/>
            <a:r>
              <a:rPr lang="en-US" sz="2800" i="1" dirty="0">
                <a:sym typeface="+mn-ea"/>
              </a:rPr>
              <a:t>Formats 21.3.1</a:t>
            </a:r>
            <a:r>
              <a:rPr lang="en-US" sz="2800" dirty="0">
                <a:sym typeface="+mn-ea"/>
              </a:rPr>
              <a:t>: Omit print guide words unless the text is teaching readers how to use guide words.</a:t>
            </a:r>
          </a:p>
          <a:p>
            <a:pPr lvl="1"/>
            <a:r>
              <a:rPr lang="en-US" sz="2800" i="1" dirty="0">
                <a:sym typeface="+mn-ea"/>
              </a:rPr>
              <a:t>Formats 21.3.2: </a:t>
            </a:r>
            <a:r>
              <a:rPr lang="en-US" sz="2800" dirty="0">
                <a:sym typeface="+mn-ea"/>
              </a:rPr>
              <a:t>Add braille page guide words to all alphabetic references except bibliographies.</a:t>
            </a:r>
            <a:r>
              <a:rPr lang="en-US" sz="2800" i="1" dirty="0">
                <a:sym typeface="+mn-ea"/>
              </a:rPr>
              <a:t> </a:t>
            </a:r>
            <a:r>
              <a:rPr lang="en-US" sz="2800" dirty="0">
                <a:sym typeface="+mn-ea"/>
              </a:rPr>
              <a:t>(agency discretion)</a:t>
            </a:r>
          </a:p>
          <a:p>
            <a:pPr lvl="1"/>
            <a:r>
              <a:rPr lang="en-US" sz="2800" dirty="0">
                <a:sym typeface="+mn-ea"/>
              </a:rPr>
              <a:t>Guide words will be generated by transcriber. (See examples in </a:t>
            </a:r>
            <a:r>
              <a:rPr lang="en-US" sz="2800" i="1" dirty="0">
                <a:sym typeface="+mn-ea"/>
              </a:rPr>
              <a:t>Formats </a:t>
            </a:r>
            <a:r>
              <a:rPr lang="en-US" sz="2800" dirty="0">
                <a:sym typeface="+mn-ea"/>
              </a:rPr>
              <a:t>manual.)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3C33DEC-D0EF-94FD-341A-90930E824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F650A-CEEA-71A7-FC3E-22F61547E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Setting Guide Words in Braille 2000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2C066-5769-0E3A-8260-822D2CBD0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720"/>
            <a:ext cx="10515600" cy="3722559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ym typeface="+mn-ea"/>
              </a:rPr>
              <a:t>Braille 2000 Generates Glossary Guide Words</a:t>
            </a:r>
          </a:p>
          <a:p>
            <a:r>
              <a:rPr lang="en-US" sz="3200" dirty="0">
                <a:sym typeface="+mn-ea"/>
              </a:rPr>
              <a:t>Do (alt d) &gt; Running Footer (o) &gt; (cell 1 guide words)</a:t>
            </a:r>
          </a:p>
          <a:p>
            <a:r>
              <a:rPr lang="en-US" sz="3200" dirty="0">
                <a:sym typeface="+mn-ea"/>
              </a:rPr>
              <a:t>Braille 2000 populates footer with first word(s) of first and last entries on page</a:t>
            </a:r>
          </a:p>
          <a:p>
            <a:r>
              <a:rPr lang="en-US" sz="3200" dirty="0">
                <a:sym typeface="+mn-ea"/>
              </a:rPr>
              <a:t>To change entry in footer, highlight the word(s)</a:t>
            </a:r>
          </a:p>
          <a:p>
            <a:r>
              <a:rPr lang="en-US" sz="3200" dirty="0">
                <a:sym typeface="+mn-ea"/>
              </a:rPr>
              <a:t>Do (alt d) &gt; Guide Word Text (w)</a:t>
            </a:r>
          </a:p>
          <a:p>
            <a:r>
              <a:rPr lang="en-US" sz="3200" dirty="0">
                <a:sym typeface="+mn-ea"/>
              </a:rPr>
              <a:t>Braille 2000 will change word(s) in footer; check and edit</a:t>
            </a:r>
          </a:p>
          <a:p>
            <a:endParaRPr lang="en-US" sz="2800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05820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9B8D430-07E7-F92A-9484-AFDF5E3CC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250D8-248B-E7DC-3C91-B839B0476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Setting Guide Words in Braille 2000 </a:t>
            </a:r>
            <a:r>
              <a:rPr lang="en-US" sz="4000" i="1" dirty="0"/>
              <a:t>(cont.)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FA194-739E-9C4F-3591-4BD7D1B1E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720"/>
            <a:ext cx="10515600" cy="3722559"/>
          </a:xfrm>
        </p:spPr>
        <p:txBody>
          <a:bodyPr>
            <a:normAutofit/>
          </a:bodyPr>
          <a:lstStyle/>
          <a:p>
            <a:r>
              <a:rPr lang="en-US" dirty="0"/>
              <a:t>To see a video of this setup and other tools, go to the YouTube channel Braille Tips</a:t>
            </a:r>
          </a:p>
          <a:p>
            <a:r>
              <a:rPr lang="en-US" dirty="0">
                <a:hlinkClick r:id="rId3"/>
              </a:rPr>
              <a:t>Braille2000 Generates Glossary Guide Words</a:t>
            </a:r>
            <a:endParaRPr lang="en-US" dirty="0"/>
          </a:p>
          <a:p>
            <a:r>
              <a:rPr lang="en-US" dirty="0">
                <a:sym typeface="+mn-ea"/>
              </a:rPr>
              <a:t>Shared with permission of Jonathan Powers</a:t>
            </a:r>
          </a:p>
          <a:p>
            <a:endParaRPr lang="en-US" sz="2800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7175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n-US" sz="4800" b="1" dirty="0"/>
              <a:t>Math</a:t>
            </a:r>
            <a:b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US" b="1" i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Math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9910"/>
          </a:xfrm>
        </p:spPr>
        <p:txBody>
          <a:bodyPr>
            <a:noAutofit/>
          </a:bodyPr>
          <a:lstStyle/>
          <a:p>
            <a:r>
              <a:rPr lang="en-US" sz="2800" dirty="0">
                <a:sym typeface="+mn-ea"/>
              </a:rPr>
              <a:t>Math ML</a:t>
            </a:r>
          </a:p>
          <a:p>
            <a:r>
              <a:rPr lang="en-US" sz="2800" dirty="0">
                <a:sym typeface="+mn-ea"/>
              </a:rPr>
              <a:t>BrailleBlaster to Braille 2000 conversion</a:t>
            </a:r>
          </a:p>
          <a:p>
            <a:r>
              <a:rPr lang="en-US" sz="2800" dirty="0">
                <a:sym typeface="+mn-ea"/>
              </a:rPr>
              <a:t>Braille 2000 direct import Version 2 depends on the file</a:t>
            </a:r>
          </a:p>
          <a:p>
            <a:r>
              <a:rPr lang="en-US" sz="2800" dirty="0">
                <a:sym typeface="+mn-ea"/>
              </a:rPr>
              <a:t>Braille 2000 Version 3 still in development</a:t>
            </a:r>
          </a:p>
          <a:p>
            <a:r>
              <a:rPr lang="en-US" dirty="0">
                <a:sym typeface="+mn-ea"/>
              </a:rPr>
              <a:t>Information as of July, 2026.</a:t>
            </a:r>
          </a:p>
          <a:p>
            <a:endParaRPr lang="en-US" sz="2800" dirty="0">
              <a:sym typeface="+mn-ea"/>
            </a:endParaRPr>
          </a:p>
          <a:p>
            <a:pPr marL="0" indent="0">
              <a:buNone/>
            </a:pPr>
            <a:endParaRPr lang="en-US" sz="2800" dirty="0">
              <a:sym typeface="+mn-ea"/>
            </a:endParaRPr>
          </a:p>
          <a:p>
            <a:pPr lvl="1"/>
            <a:endParaRPr lang="en-US" sz="2400" dirty="0">
              <a:sym typeface="+mn-ea"/>
            </a:endParaRPr>
          </a:p>
          <a:p>
            <a:endParaRPr lang="en-US" sz="2800" dirty="0"/>
          </a:p>
          <a:p>
            <a:pPr lvl="1"/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7014"/>
            <a:ext cx="10515600" cy="1102168"/>
          </a:xfrm>
        </p:spPr>
        <p:txBody>
          <a:bodyPr/>
          <a:lstStyle/>
          <a:p>
            <a:pPr algn="ctr"/>
            <a:r>
              <a:rPr lang="en-US" dirty="0"/>
              <a:t>Nemeth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5793"/>
            <a:ext cx="10515600" cy="4697851"/>
          </a:xfrm>
        </p:spPr>
        <p:txBody>
          <a:bodyPr>
            <a:noAutofit/>
          </a:bodyPr>
          <a:lstStyle/>
          <a:p>
            <a:r>
              <a:rPr lang="en-US" sz="3000" dirty="0">
                <a:sym typeface="+mn-ea"/>
              </a:rPr>
              <a:t>Current BrailleBlaster conversion for UEB with Nemeth shows some features:</a:t>
            </a:r>
          </a:p>
          <a:p>
            <a:pPr lvl="1"/>
            <a:r>
              <a:rPr lang="en-US" sz="3000" dirty="0">
                <a:sym typeface="+mn-ea"/>
              </a:rPr>
              <a:t>Fraction indicators </a:t>
            </a:r>
          </a:p>
          <a:p>
            <a:pPr lvl="1"/>
            <a:r>
              <a:rPr lang="en-US" sz="3000" dirty="0">
                <a:sym typeface="+mn-ea"/>
              </a:rPr>
              <a:t>Radical symbolization (for square and other roots)</a:t>
            </a:r>
          </a:p>
          <a:p>
            <a:pPr lvl="1"/>
            <a:r>
              <a:rPr lang="en-US" sz="3000" dirty="0">
                <a:sym typeface="+mn-ea"/>
              </a:rPr>
              <a:t>Nemeth switch indicators are present ; need to edit based on surrounding content</a:t>
            </a:r>
          </a:p>
          <a:p>
            <a:pPr lvl="1"/>
            <a:r>
              <a:rPr lang="en-US" sz="3000" dirty="0" err="1">
                <a:sym typeface="+mn-ea"/>
              </a:rPr>
              <a:t>BrailleBlaster</a:t>
            </a:r>
            <a:r>
              <a:rPr lang="en-US" sz="3000" dirty="0">
                <a:sym typeface="+mn-ea"/>
              </a:rPr>
              <a:t> still in development</a:t>
            </a:r>
          </a:p>
          <a:p>
            <a:pPr lvl="1"/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UEB Technical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9910"/>
          </a:xfrm>
        </p:spPr>
        <p:txBody>
          <a:bodyPr>
            <a:noAutofit/>
          </a:bodyPr>
          <a:lstStyle/>
          <a:p>
            <a:r>
              <a:rPr lang="en-US" sz="3200" dirty="0">
                <a:sym typeface="+mn-ea"/>
              </a:rPr>
              <a:t>Current BrailleBlaster to Braille 2000 conversion </a:t>
            </a:r>
          </a:p>
          <a:p>
            <a:r>
              <a:rPr lang="en-US" sz="3200" dirty="0">
                <a:sym typeface="+mn-ea"/>
              </a:rPr>
              <a:t>Current Braille 2000 conversion</a:t>
            </a:r>
          </a:p>
          <a:p>
            <a:r>
              <a:rPr lang="en-US" sz="3200" dirty="0">
                <a:sym typeface="+mn-ea"/>
              </a:rPr>
              <a:t>Sample elementary math</a:t>
            </a:r>
          </a:p>
          <a:p>
            <a:r>
              <a:rPr lang="en-US" sz="3200" dirty="0">
                <a:sym typeface="+mn-ea"/>
              </a:rPr>
              <a:t>Upper level math</a:t>
            </a:r>
          </a:p>
          <a:p>
            <a:endParaRPr lang="en-US" sz="2800" dirty="0">
              <a:sym typeface="+mn-ea"/>
            </a:endParaRPr>
          </a:p>
          <a:p>
            <a:pPr lvl="1"/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106A3-BC36-9C3E-A294-E95C909B5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DEMO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77350-8D82-50E0-C8AB-3F216102A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Alphabetic References</a:t>
            </a:r>
          </a:p>
          <a:p>
            <a:pPr lvl="1"/>
            <a:r>
              <a:rPr lang="en-US" sz="3600" dirty="0"/>
              <a:t>Glossary—pronunciation key, multilingual glossary, setting guide words</a:t>
            </a:r>
          </a:p>
          <a:p>
            <a:pPr lvl="1"/>
            <a:r>
              <a:rPr lang="en-US" sz="3600" dirty="0"/>
              <a:t>Index—nested list, setting guide words</a:t>
            </a:r>
          </a:p>
          <a:p>
            <a:r>
              <a:rPr lang="en-US" sz="3600" dirty="0"/>
              <a:t>Math/MathML</a:t>
            </a:r>
          </a:p>
          <a:p>
            <a:pPr lvl="1"/>
            <a:r>
              <a:rPr lang="en-US" sz="3600" dirty="0"/>
              <a:t>Nemeth</a:t>
            </a:r>
          </a:p>
          <a:p>
            <a:pPr lvl="1"/>
            <a:r>
              <a:rPr lang="en-US" sz="3600" dirty="0"/>
              <a:t>UEB Technical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77397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13AADD7-58C2-AF52-6392-EEA9AC73F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3FF9-A549-7D10-0916-244CF6076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F7B03-D628-6311-E17F-8D6AD1FC2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Alphabetic References</a:t>
            </a:r>
          </a:p>
          <a:p>
            <a:pPr lvl="1"/>
            <a:r>
              <a:rPr lang="en-US" sz="3600" dirty="0"/>
              <a:t>Glossary—pronunciation key, multilingual glossary, setting guide words</a:t>
            </a:r>
          </a:p>
          <a:p>
            <a:pPr lvl="1"/>
            <a:r>
              <a:rPr lang="en-US" sz="3600" dirty="0"/>
              <a:t>Index—nested list, setting guide words</a:t>
            </a:r>
          </a:p>
          <a:p>
            <a:r>
              <a:rPr lang="en-US" sz="3600" dirty="0"/>
              <a:t>Math/MathML</a:t>
            </a:r>
          </a:p>
          <a:p>
            <a:pPr lvl="1"/>
            <a:r>
              <a:rPr lang="en-US" sz="3600" dirty="0"/>
              <a:t>Nemeth</a:t>
            </a:r>
          </a:p>
          <a:p>
            <a:pPr lvl="1"/>
            <a:r>
              <a:rPr lang="en-US" sz="3600" dirty="0"/>
              <a:t>UEB Technical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1576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14195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rgbClr val="9E0000"/>
                </a:solidFill>
              </a:rPr>
              <a:t>Q&amp;A?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A7E1-6123-7E25-7B22-89D9FC29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5AED5-94AE-56E2-B041-5B07B13DA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b="1" dirty="0"/>
              <a:t>all sessions at 2pm Eastern</a:t>
            </a:r>
            <a:endParaRPr lang="en-US" dirty="0"/>
          </a:p>
          <a:p>
            <a:r>
              <a:rPr lang="en-US" dirty="0"/>
              <a:t>Session 6: </a:t>
            </a:r>
            <a:r>
              <a:rPr lang="en-US" dirty="0" err="1"/>
              <a:t>eBraille</a:t>
            </a:r>
            <a:r>
              <a:rPr lang="en-US" dirty="0"/>
              <a:t> conversion and Q&amp;A (Tuesday, July 21</a:t>
            </a:r>
            <a:r>
              <a:rPr lang="en-US" baseline="30000" dirty="0"/>
              <a:t>st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571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403F4-1599-C28B-61BC-F0F368C3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Survey</a:t>
            </a:r>
          </a:p>
        </p:txBody>
      </p:sp>
      <p:pic>
        <p:nvPicPr>
          <p:cNvPr id="7" name="Content Placeholder 6" descr="Exit survey QR code">
            <a:extLst>
              <a:ext uri="{FF2B5EF4-FFF2-40B4-BE49-F238E27FC236}">
                <a16:creationId xmlns:a16="http://schemas.microsoft.com/office/drawing/2014/main" id="{9C1A30F8-9DAC-26A0-2F70-125B447C63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5183" y="1638183"/>
            <a:ext cx="3581633" cy="358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337828"/>
      </p:ext>
    </p:extLst>
  </p:cSld>
  <p:clrMapOvr>
    <a:masterClrMapping/>
  </p:clrMapOvr>
</p:sld>
</file>

<file path=ppt/theme/theme1.xml><?xml version="1.0" encoding="utf-8"?>
<a:theme xmlns:a="http://schemas.openxmlformats.org/drawingml/2006/main" name="NIMAC PPT Templat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NIMAC PPT Template</Template>
  <TotalTime>4033</TotalTime>
  <Words>798</Words>
  <Application>Microsoft Office PowerPoint</Application>
  <PresentationFormat>Widescreen</PresentationFormat>
  <Paragraphs>105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Segoe UI</vt:lpstr>
      <vt:lpstr>NIMAC PPT Template</vt:lpstr>
      <vt:lpstr>Braille 2000: NIMAS Textbook Transcription from Start to Finish</vt:lpstr>
      <vt:lpstr>Braille 2000 Session 5: Alphabetic References  &amp; Math</vt:lpstr>
      <vt:lpstr>Day 5 Overview</vt:lpstr>
      <vt:lpstr>Learning Objectives</vt:lpstr>
      <vt:lpstr>Alphabetic References (Formats Section 21)</vt:lpstr>
      <vt:lpstr>Alphabetic References: Index</vt:lpstr>
      <vt:lpstr>Alphabetic References: Index Key</vt:lpstr>
      <vt:lpstr>Alphabetic References: Index Subentries</vt:lpstr>
      <vt:lpstr>Alphabetic References: Glossary</vt:lpstr>
      <vt:lpstr>Glossary (continued)</vt:lpstr>
      <vt:lpstr>Alphabetic References: Guide Words </vt:lpstr>
      <vt:lpstr>Setting Guide Words in Braille 2000</vt:lpstr>
      <vt:lpstr>Setting Guide Words in Braille 2000 (cont.)</vt:lpstr>
      <vt:lpstr>Math </vt:lpstr>
      <vt:lpstr>Math</vt:lpstr>
      <vt:lpstr>Nemeth</vt:lpstr>
      <vt:lpstr>UEB Technical</vt:lpstr>
      <vt:lpstr>DEMO Overview</vt:lpstr>
      <vt:lpstr>Recap</vt:lpstr>
      <vt:lpstr>Q&amp;A?</vt:lpstr>
      <vt:lpstr>Coming Up!</vt:lpstr>
      <vt:lpstr>Exit Survey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D. Jones</dc:creator>
  <cp:lastModifiedBy>Liz Schaller</cp:lastModifiedBy>
  <cp:revision>322</cp:revision>
  <dcterms:created xsi:type="dcterms:W3CDTF">2022-02-08T18:54:00Z</dcterms:created>
  <dcterms:modified xsi:type="dcterms:W3CDTF">2026-07-15T12:33:55Z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5BC57BBDBF934E92977C0D94068E36AA</vt:lpwstr>
  </property>
  <property fmtid="{D5CDD505-2E9C-101B-9397-08002B2CF9AE}" pid="3" name="KSOProductBuildVer">
    <vt:lpwstr>1033-11.2.0.11130</vt:lpwstr>
  </property>
</Properties>
</file>