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2" r:id="rId1"/>
  </p:sldMasterIdLst>
  <p:notesMasterIdLst>
    <p:notesMasterId r:id="rId27"/>
  </p:notesMasterIdLst>
  <p:sldIdLst>
    <p:sldId id="837" r:id="rId2"/>
    <p:sldId id="285" r:id="rId3"/>
    <p:sldId id="270" r:id="rId4"/>
    <p:sldId id="824" r:id="rId5"/>
    <p:sldId id="345" r:id="rId6"/>
    <p:sldId id="346" r:id="rId7"/>
    <p:sldId id="347" r:id="rId8"/>
    <p:sldId id="356" r:id="rId9"/>
    <p:sldId id="838" r:id="rId10"/>
    <p:sldId id="357" r:id="rId11"/>
    <p:sldId id="348" r:id="rId12"/>
    <p:sldId id="349" r:id="rId13"/>
    <p:sldId id="350" r:id="rId14"/>
    <p:sldId id="351" r:id="rId15"/>
    <p:sldId id="839" r:id="rId16"/>
    <p:sldId id="352" r:id="rId17"/>
    <p:sldId id="305" r:id="rId18"/>
    <p:sldId id="353" r:id="rId19"/>
    <p:sldId id="354" r:id="rId20"/>
    <p:sldId id="355" r:id="rId21"/>
    <p:sldId id="825" r:id="rId22"/>
    <p:sldId id="840" r:id="rId23"/>
    <p:sldId id="273" r:id="rId24"/>
    <p:sldId id="836" r:id="rId25"/>
    <p:sldId id="84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0000"/>
    <a:srgbClr val="1618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2" autoAdjust="0"/>
    <p:restoredTop sz="84047" autoAdjust="0"/>
  </p:normalViewPr>
  <p:slideViewPr>
    <p:cSldViewPr snapToGrid="0" snapToObjects="1">
      <p:cViewPr varScale="1">
        <p:scale>
          <a:sx n="69" d="100"/>
          <a:sy n="69" d="100"/>
        </p:scale>
        <p:origin x="11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89E7-3632-4912-9800-5F862EE2C4E5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85873-6867-442C-A38D-0EB10348D8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8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74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--Read slide.</a:t>
            </a:r>
          </a:p>
          <a:p>
            <a:r>
              <a:rPr lang="en-US" dirty="0"/>
              <a:t>--Braille 2000 also has some automatic emphasis removal when imported.</a:t>
            </a:r>
          </a:p>
          <a:p>
            <a:r>
              <a:rPr lang="en-US" dirty="0"/>
              <a:t>--The transcriber will still have to check this against the print copy.</a:t>
            </a:r>
          </a:p>
          <a:p>
            <a:r>
              <a:rPr lang="en-US" dirty="0"/>
              <a:t>--Types of emphasis can include bold, italics, underlining and script.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79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--Just read. Following slides show the tools</a:t>
            </a:r>
          </a:p>
        </p:txBody>
      </p:sp>
    </p:spTree>
    <p:extLst>
      <p:ext uri="{BB962C8B-B14F-4D97-AF65-F5344CB8AC3E}">
        <p14:creationId xmlns:p14="http://schemas.microsoft.com/office/powerpoint/2010/main" val="81045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EE2B-B538-116A-DF8D-5FBD24815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FFC1F-51E6-AD99-635D-091DD2DD55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F081D-01EA-B7D6-B4AA-D0CE6E6DAB6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--Open this menu with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+mn-ea"/>
              </a:rPr>
              <a:t>--</a:t>
            </a:r>
            <a:r>
              <a:rPr lang="en-US" dirty="0"/>
              <a:t>Adjust (Alt A)</a:t>
            </a:r>
            <a:r>
              <a:rPr lang="en-US" dirty="0">
                <a:sym typeface="Wingdings" panose="05000000000000000000" pitchFamily="2" charset="2"/>
              </a:rPr>
              <a:t>  Emphasis (E)   (Select from options in dialog box)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--I don’t use this tool as much. Global changes scare me, and they’re hard to undo.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09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4255F-DF22-48DE-4EA7-0A56BAABF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923834-4F78-ACA4-7219-2A16C7D107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81C4E-E7A0-9950-86FC-F30334E26B8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--I prefer to use these tools to adjust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typeforms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--Search &gt; Find  (direct entry) &gt; Replace with (direct entry) &gt; CHECK FOR HIGHLIGHTED AREA OR WHOLE FILE &gt; Replace from (Top, cursor, next) &gt; Replace all</a:t>
            </a:r>
          </a:p>
          <a:p>
            <a:r>
              <a:rPr lang="en-US" dirty="0"/>
              <a:t>NEXT SLIDE	</a:t>
            </a:r>
          </a:p>
        </p:txBody>
      </p:sp>
    </p:spTree>
    <p:extLst>
      <p:ext uri="{BB962C8B-B14F-4D97-AF65-F5344CB8AC3E}">
        <p14:creationId xmlns:p14="http://schemas.microsoft.com/office/powerpoint/2010/main" val="3879537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45952-C86A-8762-7B1C-543A2208B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2AAC7-348C-1876-DCA4-F5369087B2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57930-450F-751B-6352-93268F11E75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--Careful attention to “Highlighted” vs. “Whole File”. I try to check EVERY TIME. </a:t>
            </a:r>
            <a:r>
              <a:rPr lang="en-US" b="1" dirty="0">
                <a:sym typeface="+mn-ea"/>
              </a:rPr>
              <a:t>Braille 2000 will sometimes default to Whole File!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--DEMO later;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95019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33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--Refer to Formats </a:t>
            </a:r>
            <a:r>
              <a:rPr lang="en-US" dirty="0" err="1"/>
              <a:t>fpr</a:t>
            </a:r>
            <a:r>
              <a:rPr lang="en-US" dirty="0"/>
              <a:t> details</a:t>
            </a:r>
          </a:p>
          <a:p>
            <a:r>
              <a:rPr lang="en-US" dirty="0"/>
              <a:t>--TOC is a type of LIST format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3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--I used to set up Tables of Contents manually, until I started using Braille 2000 and learned this set-up tool.</a:t>
            </a:r>
          </a:p>
          <a:p>
            <a:r>
              <a:rPr lang="en-US" dirty="0"/>
              <a:t>--This saves me hours.</a:t>
            </a:r>
          </a:p>
          <a:p>
            <a:r>
              <a:rPr lang="en-US" dirty="0"/>
              <a:t>s--”Page numbers” here refers to page number in the TOC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12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--Read slide</a:t>
            </a:r>
          </a:p>
          <a:p>
            <a:r>
              <a:rPr lang="en-US" dirty="0"/>
              <a:t>-- For some reason, some NIMAS files import the TOC without space between the name of a lesson and the page number. I’ll show this later, and an easy edit.</a:t>
            </a:r>
          </a:p>
          <a:p>
            <a:r>
              <a:rPr lang="en-US" dirty="0"/>
              <a:t>--Because of vast differences in textbook design, including type forms--especially in TOCs--the NIMAS translated files have to be proofread and edited carefully.</a:t>
            </a:r>
          </a:p>
        </p:txBody>
      </p:sp>
    </p:spTree>
    <p:extLst>
      <p:ext uri="{BB962C8B-B14F-4D97-AF65-F5344CB8AC3E}">
        <p14:creationId xmlns:p14="http://schemas.microsoft.com/office/powerpoint/2010/main" val="3890758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6C2A-944A-6662-1BFC-877CAB6D3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DDA07-5008-C3A9-0FF3-0FD8F33928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554EA-D5C6-0FB0-8871-B682B72316E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--Jonathan shows the tools used here, as well as </a:t>
            </a:r>
          </a:p>
          <a:p>
            <a:pPr marL="228600" indent="-228600">
              <a:buAutoNum type="arabicParenBoth"/>
            </a:pPr>
            <a:r>
              <a:rPr lang="en-US" dirty="0"/>
              <a:t>how to remove the 6-cell indent where needed, and </a:t>
            </a:r>
          </a:p>
          <a:p>
            <a:pPr marL="228600" indent="-228600">
              <a:buAutoNum type="arabicParenBoth"/>
            </a:pPr>
            <a:r>
              <a:rPr lang="en-US" b="1" dirty="0"/>
              <a:t>how to format your TOC in Word.</a:t>
            </a:r>
          </a:p>
        </p:txBody>
      </p:sp>
    </p:spTree>
    <p:extLst>
      <p:ext uri="{BB962C8B-B14F-4D97-AF65-F5344CB8AC3E}">
        <p14:creationId xmlns:p14="http://schemas.microsoft.com/office/powerpoint/2010/main" val="1128323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--Explain “continuation numbers”. </a:t>
            </a:r>
          </a:p>
          <a:p>
            <a:r>
              <a:rPr lang="en-US" dirty="0"/>
              <a:t>--If the final print page in a volume uses more than one braille page, show the continuation number (e.g., page c145) for the final page on the Title Page.</a:t>
            </a:r>
          </a:p>
          <a:p>
            <a:r>
              <a:rPr lang="en-US" dirty="0"/>
              <a:t>--Sometimes in larger texts, where section headings are not always at the top of a print page, the beginning print number of a braille volume may need a continuation number.</a:t>
            </a:r>
          </a:p>
          <a:p>
            <a:r>
              <a:rPr lang="en-US" dirty="0"/>
              <a:t>--In the Table of Contents, show the continuation number for any relevant  section </a:t>
            </a:r>
          </a:p>
        </p:txBody>
      </p:sp>
    </p:spTree>
    <p:extLst>
      <p:ext uri="{BB962C8B-B14F-4D97-AF65-F5344CB8AC3E}">
        <p14:creationId xmlns:p14="http://schemas.microsoft.com/office/powerpoint/2010/main" val="4241206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--Two possible ways of doing this.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--I’ll demonstrate this </a:t>
            </a:r>
            <a:r>
              <a:rPr lang="en-US" i="1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later.s</a:t>
            </a:r>
            <a:endParaRPr lang="en-US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42743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89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3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94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D22E-6273-498B-E35D-35F9D209B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8F447-BBE2-A877-86D2-2BAAA2173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6B4B0-DEC8-591B-E44F-19DA5699F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80DE7-ED35-6E64-3B4E-33D4910C2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68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2648E-129D-9808-0025-FFCDF804A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B8CEB-60F9-CCF5-EF3E-867560DA7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ECA19D-0527-06CE-3A6B-774C1B8D4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E7940-3215-1152-BB79-DD32E96D1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52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0B3171-40FA-5683-CB26-D356F40375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3447DF-DDF3-667B-D07C-9B81438DE91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046BAF-5C64-C9DE-B6D4-C55E18F8877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CD5069-3414-A651-F11D-1E6FB3929B7E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8F2F98-53F6-B262-1C91-CCEB6C758D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C17338-D3ED-46AA-6BA1-8D6852550B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A45FA0-C399-F4D1-8C93-C412A541DA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8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4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22C3CC-13D7-E69A-770A-31C43D17BFE0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B3ECE8-BEC1-2E7C-7819-45F1C37AC2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0E8094-E540-3312-1F46-C2BCE1B82C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8E5F15-ED26-B468-8B2D-6088C1D673A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3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09D8B2-4433-9354-C2CD-59E2B1FCFFB5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FB3205-13B2-DC52-9051-07995B25C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1162AF-8F3C-5F48-5DCE-2AD2C86663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2AC453-3764-7564-FCF5-BAA3C46C28C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8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5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6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7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44379"/>
            <a:ext cx="12192000" cy="70023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3361" y="6201036"/>
            <a:ext cx="1499287" cy="485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61" y="6124350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2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54" r:id="rId11"/>
    <p:sldLayoutId id="2147483656" r:id="rId12"/>
    <p:sldLayoutId id="214748365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0uxirRSnT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33" y="576262"/>
            <a:ext cx="11436263" cy="2054643"/>
          </a:xfrm>
        </p:spPr>
        <p:txBody>
          <a:bodyPr>
            <a:normAutofit/>
          </a:bodyPr>
          <a:lstStyle/>
          <a:p>
            <a:r>
              <a:rPr lang="en-US" b="1" dirty="0"/>
              <a:t>Braille 2000: NIMAS Textbook Transcription from Start to Finish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FDD53-9C21-315D-71A9-76528E8A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71537"/>
            <a:ext cx="10515600" cy="3045169"/>
          </a:xfrm>
        </p:spPr>
        <p:txBody>
          <a:bodyPr anchor="b">
            <a:normAutofit/>
          </a:bodyPr>
          <a:lstStyle/>
          <a:p>
            <a:pPr fontAlgn="base"/>
            <a:r>
              <a:rPr lang="en-US" b="1" dirty="0">
                <a:solidFill>
                  <a:srgbClr val="161893"/>
                </a:solidFill>
              </a:rPr>
              <a:t>all sessions at 2pm Eastern</a:t>
            </a:r>
            <a:endParaRPr lang="en-US" dirty="0">
              <a:solidFill>
                <a:srgbClr val="161893"/>
              </a:solidFill>
            </a:endParaRPr>
          </a:p>
          <a:p>
            <a:endParaRPr lang="en-US" dirty="0">
              <a:solidFill>
                <a:srgbClr val="161893"/>
              </a:solidFill>
            </a:endParaRPr>
          </a:p>
          <a:p>
            <a:r>
              <a:rPr lang="en-US" dirty="0">
                <a:solidFill>
                  <a:srgbClr val="161893"/>
                </a:solidFill>
              </a:rPr>
              <a:t>Session 4: Editing and Formatting: Headings, tables, and speed braille keys (Tuesday, July 7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5: Math and alphabetic references (Tuesday, July 14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 </a:t>
            </a:r>
          </a:p>
          <a:p>
            <a:r>
              <a:rPr lang="en-US" dirty="0">
                <a:solidFill>
                  <a:srgbClr val="161893"/>
                </a:solidFill>
              </a:rPr>
              <a:t>Session 6: </a:t>
            </a:r>
            <a:r>
              <a:rPr lang="en-US" dirty="0" err="1">
                <a:solidFill>
                  <a:srgbClr val="161893"/>
                </a:solidFill>
              </a:rPr>
              <a:t>eBraille</a:t>
            </a:r>
            <a:r>
              <a:rPr lang="en-US" dirty="0">
                <a:solidFill>
                  <a:srgbClr val="161893"/>
                </a:solidFill>
              </a:rPr>
              <a:t> conversion and Q&amp;A (Tuesday, July 21</a:t>
            </a:r>
            <a:r>
              <a:rPr lang="en-US" baseline="30000" dirty="0">
                <a:solidFill>
                  <a:srgbClr val="161893"/>
                </a:solidFill>
              </a:rPr>
              <a:t>st</a:t>
            </a:r>
            <a:r>
              <a:rPr lang="en-US" dirty="0">
                <a:solidFill>
                  <a:srgbClr val="161893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0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Braille 2000 Session 3: Editing &amp; Formatting: </a:t>
            </a:r>
            <a:r>
              <a:rPr lang="en-US" dirty="0" err="1"/>
              <a:t>Typeforms</a:t>
            </a:r>
            <a:r>
              <a:rPr lang="en-US" dirty="0"/>
              <a:t>, Lists, TOCs</a:t>
            </a:r>
          </a:p>
        </p:txBody>
      </p:sp>
      <p:pic>
        <p:nvPicPr>
          <p:cNvPr id="5" name="Picture 4" descr="Braille 2000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5039519"/>
            <a:ext cx="1219200" cy="1219200"/>
          </a:xfrm>
          <a:prstGeom prst="rect">
            <a:avLst/>
          </a:prstGeom>
        </p:spPr>
      </p:pic>
      <p:pic>
        <p:nvPicPr>
          <p:cNvPr id="4" name="Picture 3" descr="NIMAC logo">
            <a:extLst>
              <a:ext uri="{FF2B5EF4-FFF2-40B4-BE49-F238E27FC236}">
                <a16:creationId xmlns:a16="http://schemas.microsoft.com/office/drawing/2014/main" id="{8D0EECED-B252-44E9-6F9C-C2DD3ED1B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912" y="284956"/>
            <a:ext cx="4448175" cy="1533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Day 3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Slides: </a:t>
            </a:r>
          </a:p>
          <a:p>
            <a:pPr marL="457200" lvl="1" indent="0">
              <a:buNone/>
            </a:pPr>
            <a:r>
              <a:rPr lang="en-US" sz="3200" dirty="0"/>
              <a:t>Explore Braille 2000 features for editing and formatting:</a:t>
            </a:r>
          </a:p>
          <a:p>
            <a:pPr lvl="1"/>
            <a:r>
              <a:rPr lang="en-US" sz="3200" dirty="0" err="1"/>
              <a:t>Typeforms</a:t>
            </a:r>
            <a:endParaRPr lang="en-US" sz="3200" dirty="0"/>
          </a:p>
          <a:p>
            <a:pPr lvl="1"/>
            <a:r>
              <a:rPr lang="en-US" sz="3200" dirty="0"/>
              <a:t>Lists</a:t>
            </a:r>
          </a:p>
          <a:p>
            <a:pPr lvl="1"/>
            <a:r>
              <a:rPr lang="en-US" sz="3200" dirty="0"/>
              <a:t>Table of Contents</a:t>
            </a:r>
          </a:p>
          <a:p>
            <a:pPr lvl="1"/>
            <a:r>
              <a:rPr lang="en-US" sz="3200" dirty="0"/>
              <a:t>Search and Edit</a:t>
            </a:r>
          </a:p>
          <a:p>
            <a:pPr lvl="1"/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392AA-1A79-D6D5-B677-FC7F7E8966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Demo:</a:t>
            </a:r>
          </a:p>
          <a:p>
            <a:pPr marL="457200" lvl="1" indent="0">
              <a:buNone/>
            </a:pPr>
            <a:r>
              <a:rPr lang="en-US" sz="3200" dirty="0"/>
              <a:t>Explore Braille 2000 features for editing and formatting:</a:t>
            </a:r>
          </a:p>
          <a:p>
            <a:pPr lvl="1"/>
            <a:r>
              <a:rPr lang="en-US" sz="3200" dirty="0" err="1"/>
              <a:t>Typeforms</a:t>
            </a:r>
            <a:endParaRPr lang="en-US" sz="3200" dirty="0"/>
          </a:p>
          <a:p>
            <a:pPr lvl="1"/>
            <a:r>
              <a:rPr lang="en-US" sz="3200" dirty="0"/>
              <a:t>Lists</a:t>
            </a:r>
          </a:p>
          <a:p>
            <a:pPr lvl="1"/>
            <a:r>
              <a:rPr lang="en-US" sz="3200" dirty="0"/>
              <a:t>Table of Contents</a:t>
            </a:r>
          </a:p>
          <a:p>
            <a:pPr lvl="1"/>
            <a:r>
              <a:rPr lang="en-US" sz="3200" dirty="0"/>
              <a:t>Search and Edit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how to use Braille 2000 Search and Replace features to edit </a:t>
            </a:r>
            <a:r>
              <a:rPr lang="en-US" dirty="0" err="1"/>
              <a:t>typeforms</a:t>
            </a:r>
            <a:r>
              <a:rPr lang="en-US" dirty="0"/>
              <a:t> in NIMAS files</a:t>
            </a:r>
          </a:p>
          <a:p>
            <a:r>
              <a:rPr lang="en-US" dirty="0"/>
              <a:t>Learn how to use Braille 2000 to edit lists from NIMAS files</a:t>
            </a:r>
          </a:p>
          <a:p>
            <a:r>
              <a:rPr lang="en-US" dirty="0"/>
              <a:t>Learn how to edit a NIMAS file to create a Table of Contents in Braille 2000 </a:t>
            </a:r>
          </a:p>
          <a:p>
            <a:pPr marL="0" indent="0">
              <a:buNone/>
            </a:pPr>
            <a:br>
              <a:rPr lang="en-US" dirty="0">
                <a:highlight>
                  <a:srgbClr val="FFFF00"/>
                </a:highlight>
              </a:rPr>
            </a:b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/>
              <a:t>Typeforms</a:t>
            </a:r>
          </a:p>
        </p:txBody>
      </p:sp>
    </p:spTree>
    <p:extLst>
      <p:ext uri="{BB962C8B-B14F-4D97-AF65-F5344CB8AC3E}">
        <p14:creationId xmlns:p14="http://schemas.microsoft.com/office/powerpoint/2010/main" val="218341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Adjusting Typeforms 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Typeforms</a:t>
            </a:r>
            <a:r>
              <a:rPr lang="en-US" dirty="0"/>
              <a:t> in NIMAS reflect print design, and they may need to be edited to align to </a:t>
            </a:r>
            <a:r>
              <a:rPr lang="en-US" i="1" dirty="0"/>
              <a:t>Formats </a:t>
            </a:r>
            <a:r>
              <a:rPr lang="en-US" dirty="0"/>
              <a:t>requirements</a:t>
            </a:r>
            <a:r>
              <a:rPr lang="en-US" i="1" dirty="0"/>
              <a:t>.</a:t>
            </a:r>
            <a:endParaRPr lang="en-US" dirty="0"/>
          </a:p>
          <a:p>
            <a:r>
              <a:rPr lang="en-US" dirty="0" err="1"/>
              <a:t>BrailleBlaster</a:t>
            </a:r>
            <a:r>
              <a:rPr lang="en-US" dirty="0"/>
              <a:t> conversion allows some initial all-file conversions:	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Remove All Emphasis from Headings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Remove Emphasis from List Prefixes</a:t>
            </a:r>
          </a:p>
          <a:p>
            <a:pPr lvl="1"/>
            <a:r>
              <a:rPr lang="en-US" sz="2800" dirty="0">
                <a:sym typeface="+mn-ea"/>
              </a:rPr>
              <a:t>Remove emphasis from Alphabetic Reference Entry Words.</a:t>
            </a:r>
            <a:endParaRPr lang="en-US" dirty="0"/>
          </a:p>
          <a:p>
            <a:r>
              <a:rPr lang="en-US" dirty="0"/>
              <a:t>Demonstrated on Day 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80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629" y="365125"/>
            <a:ext cx="11496908" cy="1325563"/>
          </a:xfrm>
        </p:spPr>
        <p:txBody>
          <a:bodyPr/>
          <a:lstStyle/>
          <a:p>
            <a:pPr algn="ctr"/>
            <a:r>
              <a:rPr lang="en-US" dirty="0"/>
              <a:t>Adjusting </a:t>
            </a:r>
            <a:r>
              <a:rPr lang="en-US" dirty="0" err="1"/>
              <a:t>Typeforms</a:t>
            </a:r>
            <a:r>
              <a:rPr lang="en-US" dirty="0"/>
              <a:t> in Braille 2000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ym typeface="+mn-ea"/>
              </a:rPr>
              <a:t>Adjust Emphasis tool</a:t>
            </a:r>
          </a:p>
          <a:p>
            <a:pPr lvl="1"/>
            <a:r>
              <a:rPr lang="en-US" dirty="0"/>
              <a:t>Adjust (Alt A)</a:t>
            </a:r>
            <a:r>
              <a:rPr lang="en-US" dirty="0">
                <a:sym typeface="Wingdings" panose="05000000000000000000" pitchFamily="2" charset="2"/>
              </a:rPr>
              <a:t>  Emphasis (E)   (Select from options in dialog box)</a:t>
            </a:r>
          </a:p>
          <a:p>
            <a:r>
              <a:rPr lang="en-US" sz="2800" dirty="0">
                <a:sym typeface="+mn-ea"/>
              </a:rPr>
              <a:t>In-file editing options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Single entry manual edit</a:t>
            </a:r>
          </a:p>
          <a:p>
            <a:pPr lvl="1"/>
            <a:r>
              <a:rPr lang="en-US" sz="2800" dirty="0">
                <a:sym typeface="+mn-ea"/>
              </a:rPr>
              <a:t>Search &amp; Replace</a:t>
            </a:r>
          </a:p>
          <a:p>
            <a:pPr lvl="1"/>
            <a:r>
              <a:rPr lang="en-US" sz="2800" dirty="0">
                <a:sym typeface="+mn-ea"/>
              </a:rPr>
              <a:t>Partial or global file edit </a:t>
            </a:r>
          </a:p>
        </p:txBody>
      </p:sp>
    </p:spTree>
    <p:extLst>
      <p:ext uri="{BB962C8B-B14F-4D97-AF65-F5344CB8AC3E}">
        <p14:creationId xmlns:p14="http://schemas.microsoft.com/office/powerpoint/2010/main" val="211192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66ACA0-44AA-2F43-AD8B-F0C08C9B1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2BE96-1554-D70C-021D-3772C4AA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Adjust Emphasis Tool in Braille 2000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6AEF-9289-0F81-589D-ACE3ACE6D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  (Select from Apply To)</a:t>
            </a:r>
          </a:p>
        </p:txBody>
      </p:sp>
      <p:pic>
        <p:nvPicPr>
          <p:cNvPr id="5" name="Picture 4" descr="Screenshot of Change Emphasis tool">
            <a:extLst>
              <a:ext uri="{FF2B5EF4-FFF2-40B4-BE49-F238E27FC236}">
                <a16:creationId xmlns:a16="http://schemas.microsoft.com/office/drawing/2014/main" id="{F9CD132C-528F-8A3F-A564-B982E1238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90" y="2510853"/>
            <a:ext cx="6049219" cy="3172268"/>
          </a:xfrm>
          <a:prstGeom prst="rect">
            <a:avLst/>
          </a:prstGeom>
        </p:spPr>
      </p:pic>
      <p:pic>
        <p:nvPicPr>
          <p:cNvPr id="7" name="Picture 6" descr="Screenshot of Change Emphasiss tool for highlighted text">
            <a:extLst>
              <a:ext uri="{FF2B5EF4-FFF2-40B4-BE49-F238E27FC236}">
                <a16:creationId xmlns:a16="http://schemas.microsoft.com/office/drawing/2014/main" id="{F317D850-F4B4-23C9-606C-FDA141B4A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669" y="2443385"/>
            <a:ext cx="5992061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81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2D2847-1DAA-6F1E-3F81-C2F2DA893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5D59F-5D9A-9549-3481-EDE4883A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Adjusting </a:t>
            </a:r>
            <a:r>
              <a:rPr lang="en-US" dirty="0" err="1"/>
              <a:t>Typeforms</a:t>
            </a:r>
            <a:r>
              <a:rPr lang="en-US" dirty="0"/>
              <a:t> Manually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42933-7625-CE40-4B56-F7266934B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ym typeface="+mn-ea"/>
              </a:rPr>
              <a:t>In-file editing</a:t>
            </a:r>
          </a:p>
          <a:p>
            <a:pPr lvl="1"/>
            <a:r>
              <a:rPr lang="en-US" sz="2800" dirty="0">
                <a:sym typeface="+mn-ea"/>
              </a:rPr>
              <a:t>Individual entries—do manually</a:t>
            </a:r>
          </a:p>
          <a:p>
            <a:pPr lvl="1"/>
            <a:r>
              <a:rPr lang="en-US" sz="2800" dirty="0">
                <a:sym typeface="+mn-ea"/>
              </a:rPr>
              <a:t>Select/Highlight text portions</a:t>
            </a:r>
          </a:p>
          <a:p>
            <a:pPr lvl="1"/>
            <a:r>
              <a:rPr lang="en-US" sz="2800" dirty="0">
                <a:sym typeface="+mn-ea"/>
              </a:rPr>
              <a:t>Use Search, Find &amp; Replace </a:t>
            </a:r>
            <a:endParaRPr lang="en-US" sz="2800" dirty="0"/>
          </a:p>
          <a:p>
            <a:r>
              <a:rPr lang="en-US" dirty="0"/>
              <a:t>Search &gt; Find (direct entry) &gt; Replace with (direct entry) &gt; </a:t>
            </a:r>
          </a:p>
          <a:p>
            <a:r>
              <a:rPr lang="en-US" dirty="0"/>
              <a:t>CHECK FOR “HIGHLIGHTED AREA: OR “WHOLE FILE” &gt;</a:t>
            </a:r>
          </a:p>
          <a:p>
            <a:r>
              <a:rPr lang="en-US" dirty="0"/>
              <a:t>Replace from (Top, cursor, next) &gt; Replace all</a:t>
            </a:r>
          </a:p>
        </p:txBody>
      </p:sp>
    </p:spTree>
    <p:extLst>
      <p:ext uri="{BB962C8B-B14F-4D97-AF65-F5344CB8AC3E}">
        <p14:creationId xmlns:p14="http://schemas.microsoft.com/office/powerpoint/2010/main" val="391694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FD3FDC-0E76-370E-418C-2CC1C010E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3F43D-E697-2864-E7AB-CF246A49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        File Adjustment in Braille 2000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73A96-D2BC-C541-7E9C-15EF841323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(Alt S) &gt; (Find) F</a:t>
            </a:r>
          </a:p>
          <a:p>
            <a:r>
              <a:rPr lang="en-US" dirty="0"/>
              <a:t>Direct entry</a:t>
            </a:r>
          </a:p>
          <a:p>
            <a:r>
              <a:rPr lang="en-US" dirty="0"/>
              <a:t>Replace (Alt R)</a:t>
            </a:r>
          </a:p>
          <a:p>
            <a:r>
              <a:rPr lang="en-US" dirty="0"/>
              <a:t>Direct entry</a:t>
            </a:r>
          </a:p>
          <a:p>
            <a:r>
              <a:rPr lang="en-US" dirty="0"/>
              <a:t>Choose Top or Cursor</a:t>
            </a:r>
          </a:p>
          <a:p>
            <a:r>
              <a:rPr lang="en-US" dirty="0"/>
              <a:t>Check “Search in” box</a:t>
            </a:r>
          </a:p>
          <a:p>
            <a:endParaRPr lang="en-US" dirty="0"/>
          </a:p>
        </p:txBody>
      </p:sp>
      <p:pic>
        <p:nvPicPr>
          <p:cNvPr id="11" name="Picture 10" descr="Screenshot of Search box with find and replace options circled">
            <a:extLst>
              <a:ext uri="{FF2B5EF4-FFF2-40B4-BE49-F238E27FC236}">
                <a16:creationId xmlns:a16="http://schemas.microsoft.com/office/drawing/2014/main" id="{CB3445A5-4A4E-E615-45DA-96E1F1EA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904" y="1317501"/>
            <a:ext cx="5400796" cy="48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1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/>
              <a:t>Table of Contents</a:t>
            </a:r>
            <a:br>
              <a:rPr lang="en-US" b="1" dirty="0"/>
            </a:br>
            <a:r>
              <a:rPr lang="en-US" b="1" dirty="0"/>
              <a:t>(</a:t>
            </a:r>
            <a:r>
              <a:rPr lang="en-US" b="1" i="1" dirty="0"/>
              <a:t>Formats 2.10)</a:t>
            </a:r>
          </a:p>
        </p:txBody>
      </p:sp>
    </p:spTree>
    <p:extLst>
      <p:ext uri="{BB962C8B-B14F-4D97-AF65-F5344CB8AC3E}">
        <p14:creationId xmlns:p14="http://schemas.microsoft.com/office/powerpoint/2010/main" val="818559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Formats: Table of Contents 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0665" dirty="0"/>
              <a:t>Pagination: TOC begins on braille page p1</a:t>
            </a:r>
          </a:p>
          <a:p>
            <a:r>
              <a:rPr lang="en-US" sz="10665" dirty="0">
                <a:sym typeface="+mn-ea"/>
              </a:rPr>
              <a:t>Set up entire TOC in first volume (</a:t>
            </a:r>
            <a:r>
              <a:rPr lang="en-US" sz="10665" i="1" dirty="0">
                <a:sym typeface="+mn-ea"/>
              </a:rPr>
              <a:t>Formats 2.10.2d</a:t>
            </a:r>
            <a:r>
              <a:rPr lang="en-US" sz="10665" dirty="0">
                <a:sym typeface="+mn-ea"/>
              </a:rPr>
              <a:t>)</a:t>
            </a:r>
            <a:endParaRPr lang="en-US" sz="10665" dirty="0"/>
          </a:p>
          <a:p>
            <a:r>
              <a:rPr lang="en-US" sz="10665" dirty="0">
                <a:sym typeface="+mn-ea"/>
              </a:rPr>
              <a:t>Headings (Edit NIMAS import according to </a:t>
            </a:r>
            <a:r>
              <a:rPr lang="en-US" sz="10665" i="1" dirty="0">
                <a:sym typeface="+mn-ea"/>
              </a:rPr>
              <a:t>Formats 2.10</a:t>
            </a:r>
            <a:r>
              <a:rPr lang="en-US" sz="10665" dirty="0">
                <a:sym typeface="+mn-ea"/>
              </a:rPr>
              <a:t>)</a:t>
            </a:r>
          </a:p>
          <a:p>
            <a:pPr lvl="1"/>
            <a:r>
              <a:rPr lang="en-US" sz="10665" dirty="0">
                <a:sym typeface="+mn-ea"/>
              </a:rPr>
              <a:t>Center print contents heading (e.g., TOC)</a:t>
            </a:r>
            <a:endParaRPr lang="en-US" sz="10665" dirty="0"/>
          </a:p>
          <a:p>
            <a:pPr lvl="1"/>
            <a:r>
              <a:rPr lang="en-US" sz="10665" dirty="0">
                <a:sym typeface="+mn-ea"/>
              </a:rPr>
              <a:t>Volume 1 (in transcriber’s note indicators); no blank line</a:t>
            </a:r>
            <a:endParaRPr lang="en-US" sz="10665" dirty="0"/>
          </a:p>
          <a:p>
            <a:pPr lvl="1"/>
            <a:r>
              <a:rPr lang="en-US" sz="10665" dirty="0">
                <a:sym typeface="+mn-ea"/>
              </a:rPr>
              <a:t>Other Volumes (in transcriber’s note indicators)</a:t>
            </a:r>
            <a:endParaRPr lang="en-US" sz="10665" dirty="0"/>
          </a:p>
          <a:p>
            <a:pPr lvl="1"/>
            <a:r>
              <a:rPr lang="en-US" sz="10665" dirty="0">
                <a:sym typeface="+mn-ea"/>
              </a:rPr>
              <a:t>Identifiers in cell 1, following blank line (</a:t>
            </a:r>
            <a:r>
              <a:rPr lang="en-US" sz="10665" i="1" dirty="0">
                <a:sym typeface="+mn-ea"/>
              </a:rPr>
              <a:t>2.10g</a:t>
            </a:r>
            <a:r>
              <a:rPr lang="en-US" sz="10665" dirty="0">
                <a:sym typeface="+mn-ea"/>
              </a:rPr>
              <a:t>)</a:t>
            </a:r>
          </a:p>
          <a:p>
            <a:pPr lvl="1"/>
            <a:r>
              <a:rPr lang="en-US" sz="10665" dirty="0">
                <a:sym typeface="+mn-ea"/>
              </a:rPr>
              <a:t>Nested list format</a:t>
            </a:r>
            <a:r>
              <a:rPr lang="en-US" sz="10665" dirty="0"/>
              <a:t> (</a:t>
            </a:r>
            <a:r>
              <a:rPr lang="en-US" sz="10665" i="1" dirty="0"/>
              <a:t>2.10.6</a:t>
            </a:r>
            <a:r>
              <a:rPr lang="en-US" sz="10665" dirty="0"/>
              <a:t>)</a:t>
            </a:r>
            <a:endParaRPr lang="en-US" sz="10665" dirty="0">
              <a:sym typeface="+mn-ea"/>
            </a:endParaRPr>
          </a:p>
          <a:p>
            <a:r>
              <a:rPr lang="en-US" sz="10665" dirty="0">
                <a:sym typeface="+mn-ea"/>
              </a:rPr>
              <a:t>No entries on lines 1 or 25, because of page numbers</a:t>
            </a:r>
            <a:endParaRPr lang="en-US" sz="10665" dirty="0"/>
          </a:p>
          <a:p>
            <a:pPr lv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30359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Setting Up Table of Contents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Page Numbers (</a:t>
            </a:r>
            <a:r>
              <a:rPr lang="en-US" i="1" dirty="0"/>
              <a:t>2.10.7</a:t>
            </a:r>
            <a:r>
              <a:rPr lang="en-US" dirty="0"/>
              <a:t>): Braille 2000 adds guide dots between entry and page number; retains 6 cell distance between text and margin; keeps line 25 blank. </a:t>
            </a:r>
          </a:p>
          <a:p>
            <a:r>
              <a:rPr lang="en-US" dirty="0"/>
              <a:t>Important to check/proofread</a:t>
            </a:r>
          </a:p>
          <a:p>
            <a:r>
              <a:rPr lang="en-US" dirty="0"/>
              <a:t>Sidebars and other displayed material in TOC (</a:t>
            </a:r>
            <a:r>
              <a:rPr lang="en-US" i="1" dirty="0"/>
              <a:t>Formats 2.10.2i; 2.10.7b</a:t>
            </a:r>
            <a:r>
              <a:rPr lang="en-US" dirty="0"/>
              <a:t>): Retain six cell right margin; do this manually in Braille 2000</a:t>
            </a:r>
          </a:p>
          <a:p>
            <a:r>
              <a:rPr lang="en-US" dirty="0"/>
              <a:t>Retain capitalization and font attributes in TOC (</a:t>
            </a:r>
            <a:r>
              <a:rPr lang="en-US" i="1" dirty="0"/>
              <a:t>Formats 2.10.8</a:t>
            </a:r>
            <a:r>
              <a:rPr lang="en-US" dirty="0"/>
              <a:t>)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92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/>
          <a:lstStyle/>
          <a:p>
            <a:pPr algn="ctr"/>
            <a:r>
              <a:rPr lang="en-US" dirty="0"/>
              <a:t>Setting Up Table of Contents </a:t>
            </a:r>
            <a:r>
              <a:rPr lang="en-US" sz="2800" i="1" dirty="0"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4775"/>
            <a:ext cx="10515600" cy="417322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/>
              <a:t>Pre-editing saves time</a:t>
            </a:r>
          </a:p>
          <a:p>
            <a:pPr lvl="1"/>
            <a:r>
              <a:rPr lang="en-US" sz="11200" dirty="0">
                <a:sym typeface="+mn-ea"/>
              </a:rPr>
              <a:t>Spacing of numbers</a:t>
            </a:r>
          </a:p>
          <a:p>
            <a:pPr lvl="1"/>
            <a:r>
              <a:rPr lang="en-US" sz="11200" dirty="0">
                <a:sym typeface="+mn-ea"/>
              </a:rPr>
              <a:t>Check numbers when lesson number precedes another number.</a:t>
            </a:r>
            <a:endParaRPr lang="en-US" sz="11200" dirty="0"/>
          </a:p>
          <a:p>
            <a:r>
              <a:rPr lang="en-US" sz="11200" dirty="0"/>
              <a:t>Highlight portion to convert.</a:t>
            </a:r>
          </a:p>
          <a:p>
            <a:r>
              <a:rPr lang="en-US" sz="11200" dirty="0">
                <a:sym typeface="+mn-ea"/>
              </a:rPr>
              <a:t>Do (Alt D) </a:t>
            </a:r>
            <a:r>
              <a:rPr lang="en-US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1200" dirty="0">
                <a:sym typeface="+mn-ea"/>
              </a:rPr>
              <a:t>Line number (L)</a:t>
            </a:r>
            <a:r>
              <a:rPr lang="en-US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(Select With guide dots)   </a:t>
            </a:r>
            <a:r>
              <a:rPr lang="en-US" sz="11200" dirty="0">
                <a:sym typeface="+mn-ea"/>
              </a:rPr>
              <a:t>Auto-contents (C) </a:t>
            </a:r>
            <a:r>
              <a:rPr lang="en-US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1200" dirty="0">
                <a:sym typeface="+mn-ea"/>
              </a:rPr>
              <a:t>(select options) </a:t>
            </a:r>
            <a:r>
              <a:rPr lang="en-US" sz="11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1200" dirty="0">
                <a:sym typeface="+mn-ea"/>
              </a:rPr>
              <a:t>OK/Enter</a:t>
            </a:r>
          </a:p>
          <a:p>
            <a:r>
              <a:rPr lang="en-US" sz="11200" dirty="0">
                <a:sym typeface="+mn-ea"/>
              </a:rPr>
              <a:t>Check braille copy carefully. The conversion is a great time-saver, but it doesn’t perfectly catch every print division.</a:t>
            </a:r>
          </a:p>
          <a:p>
            <a:endParaRPr lang="en-US" sz="960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58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ADD1BC-1606-D665-DBBD-009D3970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2747C-91A1-FB52-2D62-94A607F2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715"/>
          </a:xfrm>
        </p:spPr>
        <p:txBody>
          <a:bodyPr/>
          <a:lstStyle/>
          <a:p>
            <a:pPr algn="ctr"/>
            <a:r>
              <a:rPr lang="en-US" dirty="0"/>
              <a:t>Table of Contents in Braille 2000 Video</a:t>
            </a:r>
            <a:endParaRPr lang="en-US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76DB6-8A87-7DF8-80C1-459D6E4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4775"/>
            <a:ext cx="10515600" cy="4173220"/>
          </a:xfrm>
        </p:spPr>
        <p:txBody>
          <a:bodyPr>
            <a:normAutofit/>
          </a:bodyPr>
          <a:lstStyle/>
          <a:p>
            <a:r>
              <a:rPr lang="en-US" sz="3200" dirty="0"/>
              <a:t>To see a video of this setup and other tools, go to the YouTube channel Braille Tips</a:t>
            </a:r>
          </a:p>
          <a:p>
            <a:r>
              <a:rPr lang="en-US" sz="3200" dirty="0">
                <a:hlinkClick r:id="rId3"/>
              </a:rPr>
              <a:t>Braille2000 Tip - Contents and 6 cell indent</a:t>
            </a:r>
            <a:endParaRPr lang="en-US" sz="3200" dirty="0"/>
          </a:p>
          <a:p>
            <a:r>
              <a:rPr lang="en-US" sz="3200" dirty="0"/>
              <a:t>Shared with permission of Jonathan Powers</a:t>
            </a:r>
          </a:p>
          <a:p>
            <a:endParaRPr lang="en-US" sz="11200" dirty="0">
              <a:sym typeface="+mn-ea"/>
            </a:endParaRPr>
          </a:p>
          <a:p>
            <a:endParaRPr lang="en-US" sz="960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7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Using Table of Contents to Divide Volumes</a:t>
            </a:r>
            <a:endParaRPr lang="en-US" sz="2800" i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ym typeface="+mn-ea"/>
              </a:rPr>
              <a:t>Volume division 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Divide volumes between chapters or sections.</a:t>
            </a:r>
          </a:p>
          <a:p>
            <a:pPr lvl="1"/>
            <a:r>
              <a:rPr lang="en-US" sz="2800" dirty="0">
                <a:sym typeface="+mn-ea"/>
              </a:rPr>
              <a:t>Use Table of Contents to help decide where to end volume.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On title page, use continuation numbers where relevant.</a:t>
            </a:r>
          </a:p>
          <a:p>
            <a:pPr lvl="2"/>
            <a:r>
              <a:rPr lang="en-US" sz="2800" dirty="0">
                <a:sym typeface="+mn-ea"/>
              </a:rPr>
              <a:t>Print text--where print layout begins a new section on the same print page as the previous section</a:t>
            </a:r>
          </a:p>
          <a:p>
            <a:pPr lvl="2"/>
            <a:r>
              <a:rPr lang="en-US" sz="2800" dirty="0"/>
              <a:t>For continuation of a print page within the TOC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54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Setting Up Subsequent Volume(s)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09910"/>
          </a:xfrm>
        </p:spPr>
        <p:txBody>
          <a:bodyPr>
            <a:noAutofit/>
          </a:bodyPr>
          <a:lstStyle/>
          <a:p>
            <a:r>
              <a:rPr lang="en-US" sz="2800" dirty="0">
                <a:sym typeface="+mn-ea"/>
              </a:rPr>
              <a:t>Subsequent volumes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Copy and paste OR</a:t>
            </a:r>
            <a:endParaRPr lang="en-US" sz="2800" dirty="0"/>
          </a:p>
          <a:p>
            <a:pPr lvl="1"/>
            <a:r>
              <a:rPr lang="en-US" sz="2800" dirty="0">
                <a:sym typeface="+mn-ea"/>
              </a:rPr>
              <a:t>Save (file) As (new volume name); edit volume and page numbers.</a:t>
            </a:r>
            <a:endParaRPr lang="en-US" sz="2800" dirty="0"/>
          </a:p>
          <a:p>
            <a:r>
              <a:rPr lang="en-US" sz="2800" dirty="0">
                <a:sym typeface="+mn-ea"/>
              </a:rPr>
              <a:t>When copying from finished file in the same work:</a:t>
            </a:r>
          </a:p>
          <a:p>
            <a:pPr lvl="1"/>
            <a:r>
              <a:rPr lang="en-US" sz="2800" dirty="0">
                <a:sym typeface="+mn-ea"/>
              </a:rPr>
              <a:t>Edit to reflect new file information (Volume #, Section names, page numbers)</a:t>
            </a:r>
          </a:p>
          <a:p>
            <a:pPr lvl="1"/>
            <a:r>
              <a:rPr lang="en-US" sz="2800" dirty="0">
                <a:sym typeface="+mn-ea"/>
              </a:rPr>
              <a:t>Edit Table of Contents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172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/>
              <a:t>Lists</a:t>
            </a:r>
            <a:br>
              <a:rPr lang="en-US" b="1" dirty="0"/>
            </a:br>
            <a:r>
              <a:rPr lang="en-US" b="1" i="1" dirty="0"/>
              <a:t>(Formats Section 8)</a:t>
            </a:r>
          </a:p>
        </p:txBody>
      </p:sp>
    </p:spTree>
    <p:extLst>
      <p:ext uri="{BB962C8B-B14F-4D97-AF65-F5344CB8AC3E}">
        <p14:creationId xmlns:p14="http://schemas.microsoft.com/office/powerpoint/2010/main" val="1952828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62355"/>
          </a:xfrm>
        </p:spPr>
        <p:txBody>
          <a:bodyPr/>
          <a:lstStyle/>
          <a:p>
            <a:pPr algn="ctr"/>
            <a:r>
              <a:rPr lang="en-US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2355"/>
            <a:ext cx="10515600" cy="4700492"/>
          </a:xfrm>
        </p:spPr>
        <p:txBody>
          <a:bodyPr>
            <a:noAutofit/>
          </a:bodyPr>
          <a:lstStyle/>
          <a:p>
            <a:r>
              <a:rPr lang="en-US" i="1" dirty="0"/>
              <a:t>Formats 8.1.1:</a:t>
            </a:r>
            <a:r>
              <a:rPr lang="en-US" dirty="0"/>
              <a:t> Lists can be a series of words, phrases, or sentences.  ... A list may be preceded by a heading.</a:t>
            </a:r>
          </a:p>
          <a:p>
            <a:r>
              <a:rPr lang="en-US" dirty="0"/>
              <a:t>Types of lists: </a:t>
            </a:r>
          </a:p>
          <a:p>
            <a:pPr lvl="1"/>
            <a:r>
              <a:rPr lang="en-US" sz="2800" dirty="0"/>
              <a:t>simple (embedded, vertical, columns) lists</a:t>
            </a:r>
          </a:p>
          <a:p>
            <a:pPr lvl="1"/>
            <a:r>
              <a:rPr lang="en-US" sz="2800" dirty="0"/>
              <a:t>nested lists</a:t>
            </a:r>
          </a:p>
          <a:p>
            <a:pPr lvl="1"/>
            <a:r>
              <a:rPr lang="en-US" sz="2800" dirty="0"/>
              <a:t>bulleted lists</a:t>
            </a:r>
          </a:p>
          <a:p>
            <a:pPr lvl="1"/>
            <a:r>
              <a:rPr lang="en-US" sz="2800" dirty="0"/>
              <a:t>outlines</a:t>
            </a:r>
          </a:p>
          <a:p>
            <a:pPr lvl="1"/>
            <a:r>
              <a:rPr lang="en-US" sz="2800" dirty="0"/>
              <a:t>annotated lists </a:t>
            </a:r>
          </a:p>
          <a:p>
            <a:r>
              <a:rPr lang="en-US" dirty="0"/>
              <a:t>See </a:t>
            </a:r>
            <a:r>
              <a:rPr lang="en-US" i="1" dirty="0"/>
              <a:t>Formats 8 </a:t>
            </a:r>
            <a:r>
              <a:rPr lang="en-US" dirty="0"/>
              <a:t>for explanations and samples.</a:t>
            </a:r>
          </a:p>
          <a:p>
            <a:r>
              <a:rPr lang="en-US" dirty="0"/>
              <a:t>The TOC is an example of a list.</a:t>
            </a:r>
          </a:p>
        </p:txBody>
      </p:sp>
    </p:spTree>
    <p:extLst>
      <p:ext uri="{BB962C8B-B14F-4D97-AF65-F5344CB8AC3E}">
        <p14:creationId xmlns:p14="http://schemas.microsoft.com/office/powerpoint/2010/main" val="3811713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73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Lists </a:t>
            </a:r>
            <a:r>
              <a:rPr lang="en-US" sz="2800" i="1" dirty="0"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446"/>
            <a:ext cx="10515600" cy="40402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NIMAS translation converts lists as in print.</a:t>
            </a:r>
          </a:p>
          <a:p>
            <a:r>
              <a:rPr lang="en-US" dirty="0"/>
              <a:t>Some need for transcriber to edit:</a:t>
            </a:r>
          </a:p>
          <a:p>
            <a:pPr lvl="1"/>
            <a:r>
              <a:rPr lang="en-US" sz="2800" dirty="0"/>
              <a:t>List prefixes may be in bold type, based on print appearance.</a:t>
            </a:r>
          </a:p>
          <a:p>
            <a:pPr lvl="1"/>
            <a:r>
              <a:rPr lang="en-US" sz="2800" dirty="0"/>
              <a:t>Bullets are not always converted in NIMAS file and may need to be added in braille.</a:t>
            </a:r>
          </a:p>
          <a:p>
            <a:pPr lvl="1"/>
            <a:r>
              <a:rPr lang="en-US" sz="2800" dirty="0"/>
              <a:t>Numeric and/or alphabetic identifiers are not always converted in NIMAS file and may need to be added (e.g., numbers of exercises).</a:t>
            </a:r>
          </a:p>
          <a:p>
            <a:pPr lvl="1"/>
            <a:r>
              <a:rPr lang="en-US" sz="2800" dirty="0"/>
              <a:t>Note: If print layout shows a list in columns, transcriber may need to move items or simply do direct entry.</a:t>
            </a:r>
          </a:p>
        </p:txBody>
      </p:sp>
    </p:spTree>
    <p:extLst>
      <p:ext uri="{BB962C8B-B14F-4D97-AF65-F5344CB8AC3E}">
        <p14:creationId xmlns:p14="http://schemas.microsoft.com/office/powerpoint/2010/main" val="2606977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06A3-BC36-9C3E-A294-E95C909B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DEMO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77350-8D82-50E0-C8AB-3F216102A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Explore Braille 2000 features for editing and formatting:</a:t>
            </a:r>
          </a:p>
          <a:p>
            <a:pPr lvl="1"/>
            <a:r>
              <a:rPr lang="en-US" sz="3200" dirty="0" err="1"/>
              <a:t>Typeforms</a:t>
            </a:r>
            <a:endParaRPr lang="en-US" sz="3200" dirty="0"/>
          </a:p>
          <a:p>
            <a:pPr lvl="1"/>
            <a:r>
              <a:rPr lang="en-US" sz="3200" dirty="0"/>
              <a:t>Lists</a:t>
            </a:r>
          </a:p>
          <a:p>
            <a:pPr lvl="1"/>
            <a:r>
              <a:rPr lang="en-US" sz="3200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1877397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AADD7-58C2-AF52-6392-EEA9AC73F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3FF9-A549-7D10-0916-244CF607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F7B03-D628-6311-E17F-8D6AD1FC2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Explore Braille 2000 features for editing and formatting:</a:t>
            </a:r>
          </a:p>
          <a:p>
            <a:pPr lvl="1"/>
            <a:r>
              <a:rPr lang="en-US" sz="3200" dirty="0" err="1"/>
              <a:t>Typeforms</a:t>
            </a:r>
            <a:endParaRPr lang="en-US" sz="3200" dirty="0"/>
          </a:p>
          <a:p>
            <a:pPr lvl="1"/>
            <a:r>
              <a:rPr lang="en-US" sz="3200" dirty="0"/>
              <a:t>Lists</a:t>
            </a:r>
          </a:p>
          <a:p>
            <a:pPr lvl="1"/>
            <a:r>
              <a:rPr lang="en-US" sz="3200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3941576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419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9E0000"/>
                </a:solidFill>
              </a:rPr>
              <a:t>Q&amp;A?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7E1-6123-7E25-7B22-89D9FC29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AED5-94AE-56E2-B041-5B07B13DA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all sessions at 2pm Eastern</a:t>
            </a:r>
            <a:endParaRPr lang="en-US" dirty="0"/>
          </a:p>
          <a:p>
            <a:r>
              <a:rPr lang="en-US" dirty="0"/>
              <a:t>Session 4: Editing and Formatting: Headings, tables, and speed braille keys (Tuesday, July 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and alphabetic references (Tuesday, July 14</a:t>
            </a:r>
            <a:r>
              <a:rPr lang="en-US" baseline="30000" dirty="0"/>
              <a:t>th</a:t>
            </a:r>
            <a:r>
              <a:rPr lang="en-US" dirty="0"/>
              <a:t>) 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conversion and Q&amp;A (Tuesday, July 21</a:t>
            </a:r>
            <a:r>
              <a:rPr lang="en-US" baseline="30000" dirty="0"/>
              <a:t>st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71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B83121-75F7-07C9-3168-B76207DEF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3BECC-490E-01B7-AF89-AA2506E4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Exit Survey</a:t>
            </a:r>
          </a:p>
        </p:txBody>
      </p:sp>
      <p:pic>
        <p:nvPicPr>
          <p:cNvPr id="5" name="Content Placeholder 4" descr="Exit survey QR code">
            <a:extLst>
              <a:ext uri="{FF2B5EF4-FFF2-40B4-BE49-F238E27FC236}">
                <a16:creationId xmlns:a16="http://schemas.microsoft.com/office/drawing/2014/main" id="{79A7637D-745E-AF7B-EBF0-C418923C7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16658" y="1690688"/>
            <a:ext cx="3958683" cy="395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45412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1909</TotalTime>
  <Words>1504</Words>
  <Application>Microsoft Office PowerPoint</Application>
  <PresentationFormat>Widescreen</PresentationFormat>
  <Paragraphs>175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Segoe UI</vt:lpstr>
      <vt:lpstr>Wingdings</vt:lpstr>
      <vt:lpstr>NIMAC PPT Template</vt:lpstr>
      <vt:lpstr>Braille 2000: NIMAS Textbook Transcription from Start to Finish</vt:lpstr>
      <vt:lpstr>Braille 2000 Session 3: Editing &amp; Formatting: Typeforms, Lists, TOCs</vt:lpstr>
      <vt:lpstr>Day 3 Overview</vt:lpstr>
      <vt:lpstr>Learning Objectives</vt:lpstr>
      <vt:lpstr>Typeforms</vt:lpstr>
      <vt:lpstr>Adjusting Typeforms </vt:lpstr>
      <vt:lpstr>Adjusting Typeforms in Braille 2000</vt:lpstr>
      <vt:lpstr>Adjust Emphasis Tool in Braille 2000</vt:lpstr>
      <vt:lpstr>Adjusting Typeforms Manually</vt:lpstr>
      <vt:lpstr>        File Adjustment in Braille 2000</vt:lpstr>
      <vt:lpstr>Table of Contents (Formats 2.10)</vt:lpstr>
      <vt:lpstr>Formats: Table of Contents </vt:lpstr>
      <vt:lpstr>Setting Up Table of Contents</vt:lpstr>
      <vt:lpstr>Setting Up Table of Contents (continued)</vt:lpstr>
      <vt:lpstr>Table of Contents in Braille 2000 Video</vt:lpstr>
      <vt:lpstr>Using Table of Contents to Divide Volumes</vt:lpstr>
      <vt:lpstr>Setting Up Subsequent Volume(s)</vt:lpstr>
      <vt:lpstr>Lists (Formats Section 8)</vt:lpstr>
      <vt:lpstr>Lists</vt:lpstr>
      <vt:lpstr>Lists (continued)</vt:lpstr>
      <vt:lpstr>DEMO Overview</vt:lpstr>
      <vt:lpstr>Recap</vt:lpstr>
      <vt:lpstr>Q&amp;A?</vt:lpstr>
      <vt:lpstr>Coming Up!</vt:lpstr>
      <vt:lpstr>Exit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D. Jones</dc:creator>
  <cp:lastModifiedBy>Liz Schaller</cp:lastModifiedBy>
  <cp:revision>350</cp:revision>
  <dcterms:created xsi:type="dcterms:W3CDTF">2022-02-08T18:54:00Z</dcterms:created>
  <dcterms:modified xsi:type="dcterms:W3CDTF">2026-06-26T12:32:41Z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F60DA7B00EC94402B78A705C17802E79</vt:lpwstr>
  </property>
  <property fmtid="{D5CDD505-2E9C-101B-9397-08002B2CF9AE}" pid="3" name="KSOProductBuildVer">
    <vt:lpwstr>1033-11.2.0.11130</vt:lpwstr>
  </property>
</Properties>
</file>