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1.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notesMasterIdLst>
    <p:notesMasterId r:id="rId72"/>
  </p:notesMasterIdLst>
  <p:sldIdLst>
    <p:sldId id="256" r:id="rId2"/>
    <p:sldId id="748" r:id="rId3"/>
    <p:sldId id="657" r:id="rId4"/>
    <p:sldId id="751" r:id="rId5"/>
    <p:sldId id="753" r:id="rId6"/>
    <p:sldId id="638" r:id="rId7"/>
    <p:sldId id="639" r:id="rId8"/>
    <p:sldId id="756" r:id="rId9"/>
    <p:sldId id="752" r:id="rId10"/>
    <p:sldId id="755" r:id="rId11"/>
    <p:sldId id="554" r:id="rId12"/>
    <p:sldId id="629" r:id="rId13"/>
    <p:sldId id="670" r:id="rId14"/>
    <p:sldId id="658" r:id="rId15"/>
    <p:sldId id="720" r:id="rId16"/>
    <p:sldId id="719" r:id="rId17"/>
    <p:sldId id="741" r:id="rId18"/>
    <p:sldId id="723" r:id="rId19"/>
    <p:sldId id="718" r:id="rId20"/>
    <p:sldId id="724" r:id="rId21"/>
    <p:sldId id="728" r:id="rId22"/>
    <p:sldId id="725" r:id="rId23"/>
    <p:sldId id="726" r:id="rId24"/>
    <p:sldId id="727" r:id="rId25"/>
    <p:sldId id="743" r:id="rId26"/>
    <p:sldId id="744" r:id="rId27"/>
    <p:sldId id="721" r:id="rId28"/>
    <p:sldId id="722" r:id="rId29"/>
    <p:sldId id="662" r:id="rId30"/>
    <p:sldId id="740" r:id="rId31"/>
    <p:sldId id="729" r:id="rId32"/>
    <p:sldId id="730" r:id="rId33"/>
    <p:sldId id="731" r:id="rId34"/>
    <p:sldId id="732" r:id="rId35"/>
    <p:sldId id="745" r:id="rId36"/>
    <p:sldId id="710" r:id="rId37"/>
    <p:sldId id="708" r:id="rId38"/>
    <p:sldId id="709" r:id="rId39"/>
    <p:sldId id="695" r:id="rId40"/>
    <p:sldId id="704" r:id="rId41"/>
    <p:sldId id="705" r:id="rId42"/>
    <p:sldId id="712" r:id="rId43"/>
    <p:sldId id="707" r:id="rId44"/>
    <p:sldId id="696" r:id="rId45"/>
    <p:sldId id="713" r:id="rId46"/>
    <p:sldId id="714" r:id="rId47"/>
    <p:sldId id="698" r:id="rId48"/>
    <p:sldId id="702" r:id="rId49"/>
    <p:sldId id="699" r:id="rId50"/>
    <p:sldId id="715" r:id="rId51"/>
    <p:sldId id="746" r:id="rId52"/>
    <p:sldId id="700" r:id="rId53"/>
    <p:sldId id="716" r:id="rId54"/>
    <p:sldId id="637" r:id="rId55"/>
    <p:sldId id="683" r:id="rId56"/>
    <p:sldId id="530" r:id="rId57"/>
    <p:sldId id="625" r:id="rId58"/>
    <p:sldId id="626" r:id="rId59"/>
    <p:sldId id="631" r:id="rId60"/>
    <p:sldId id="747" r:id="rId61"/>
    <p:sldId id="733" r:id="rId62"/>
    <p:sldId id="582" r:id="rId63"/>
    <p:sldId id="575" r:id="rId64"/>
    <p:sldId id="525" r:id="rId65"/>
    <p:sldId id="562" r:id="rId66"/>
    <p:sldId id="688" r:id="rId67"/>
    <p:sldId id="656" r:id="rId68"/>
    <p:sldId id="749" r:id="rId69"/>
    <p:sldId id="259" r:id="rId70"/>
    <p:sldId id="750" r:id="rId7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ED4BB57-ABFA-D9B9-2191-245B76C458B4}" name="Liz Schaller" initials="LS" userId="S::eschaller@aph.org::30b29885-92e7-4225-8e13-87a497eb2d2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61893"/>
    <a:srgbClr val="E50C2D"/>
    <a:srgbClr val="9E0000"/>
    <a:srgbClr val="1BE92F"/>
    <a:srgbClr val="08093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31" autoAdjust="0"/>
    <p:restoredTop sz="94626"/>
  </p:normalViewPr>
  <p:slideViewPr>
    <p:cSldViewPr snapToGrid="0">
      <p:cViewPr varScale="1">
        <p:scale>
          <a:sx n="78" d="100"/>
          <a:sy n="78" d="100"/>
        </p:scale>
        <p:origin x="648"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microsoft.com/office/2018/10/relationships/authors" Target="author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2193396332675368"/>
          <c:y val="1.7044804975204782E-2"/>
          <c:w val="0.47398085790506245"/>
          <c:h val="0.94320375813876312"/>
        </c:manualLayout>
      </c:layout>
      <c:barChart>
        <c:barDir val="bar"/>
        <c:grouping val="clustered"/>
        <c:varyColors val="0"/>
        <c:ser>
          <c:idx val="0"/>
          <c:order val="0"/>
          <c:tx>
            <c:strRef>
              <c:f>Sheet1!$B$1</c:f>
              <c:strCache>
                <c:ptCount val="1"/>
                <c:pt idx="0">
                  <c:v>Series 1</c:v>
                </c:pt>
              </c:strCache>
            </c:strRef>
          </c:tx>
          <c:spPr>
            <a:solidFill>
              <a:srgbClr val="2263A0"/>
            </a:solidFill>
            <a:ln>
              <a:noFill/>
            </a:ln>
            <a:effectLst/>
          </c:spPr>
          <c:invertIfNegative val="0"/>
          <c:dPt>
            <c:idx val="10"/>
            <c:invertIfNegative val="0"/>
            <c:bubble3D val="0"/>
            <c:spPr>
              <a:solidFill>
                <a:srgbClr val="2263A0"/>
              </a:solidFill>
              <a:ln>
                <a:noFill/>
              </a:ln>
              <a:effectLst/>
            </c:spPr>
            <c:extLst>
              <c:ext xmlns:c16="http://schemas.microsoft.com/office/drawing/2014/chart" uri="{C3380CC4-5D6E-409C-BE32-E72D297353CC}">
                <c16:uniqueId val="{00000001-78AB-446E-8679-4AA25138FF12}"/>
              </c:ext>
            </c:extLst>
          </c:dPt>
          <c:dPt>
            <c:idx val="11"/>
            <c:invertIfNegative val="0"/>
            <c:bubble3D val="0"/>
            <c:spPr>
              <a:solidFill>
                <a:srgbClr val="2263A0"/>
              </a:solidFill>
              <a:ln>
                <a:noFill/>
              </a:ln>
              <a:effectLst/>
            </c:spPr>
            <c:extLst>
              <c:ext xmlns:c16="http://schemas.microsoft.com/office/drawing/2014/chart" uri="{C3380CC4-5D6E-409C-BE32-E72D297353CC}">
                <c16:uniqueId val="{00000003-78AB-446E-8679-4AA25138FF12}"/>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Other</c:v>
                </c:pt>
                <c:pt idx="1">
                  <c:v>Supports positive relationships among students with print disabilities and their peers</c:v>
                </c:pt>
                <c:pt idx="2">
                  <c:v>Reduces stigma associated with print disabilities</c:v>
                </c:pt>
                <c:pt idx="3">
                  <c:v>Facilitates ownership of learning among students with print disabilities</c:v>
                </c:pt>
                <c:pt idx="4">
                  <c:v>Facilitates academic achievement among students with print disabilities</c:v>
                </c:pt>
                <c:pt idx="5">
                  <c:v>Supports the psychological well-being of students with print disabilities</c:v>
                </c:pt>
                <c:pt idx="6">
                  <c:v>Promotes active learning among students with print disabilities</c:v>
                </c:pt>
                <c:pt idx="7">
                  <c:v>Promotes independence among students with print disabilities</c:v>
                </c:pt>
                <c:pt idx="8">
                  <c:v>Promotes equitable access to instructional materials</c:v>
                </c:pt>
              </c:strCache>
            </c:strRef>
          </c:cat>
          <c:val>
            <c:numRef>
              <c:f>Sheet1!$B$2:$B$10</c:f>
              <c:numCache>
                <c:formatCode>0%</c:formatCode>
                <c:ptCount val="9"/>
                <c:pt idx="0">
                  <c:v>4.4699999999999997E-2</c:v>
                </c:pt>
                <c:pt idx="1">
                  <c:v>0.67</c:v>
                </c:pt>
                <c:pt idx="2">
                  <c:v>0.68689999999999996</c:v>
                </c:pt>
                <c:pt idx="3">
                  <c:v>0.75080000000000002</c:v>
                </c:pt>
                <c:pt idx="4">
                  <c:v>0.85</c:v>
                </c:pt>
                <c:pt idx="5">
                  <c:v>0.85</c:v>
                </c:pt>
                <c:pt idx="6">
                  <c:v>0.91</c:v>
                </c:pt>
                <c:pt idx="7">
                  <c:v>0.91</c:v>
                </c:pt>
                <c:pt idx="8">
                  <c:v>0.92969999999999997</c:v>
                </c:pt>
              </c:numCache>
            </c:numRef>
          </c:val>
          <c:extLst>
            <c:ext xmlns:c16="http://schemas.microsoft.com/office/drawing/2014/chart" uri="{C3380CC4-5D6E-409C-BE32-E72D297353CC}">
              <c16:uniqueId val="{00000004-78AB-446E-8679-4AA25138FF12}"/>
            </c:ext>
          </c:extLst>
        </c:ser>
        <c:dLbls>
          <c:dLblPos val="inEnd"/>
          <c:showLegendKey val="0"/>
          <c:showVal val="1"/>
          <c:showCatName val="0"/>
          <c:showSerName val="0"/>
          <c:showPercent val="0"/>
          <c:showBubbleSize val="0"/>
        </c:dLbls>
        <c:gapWidth val="100"/>
        <c:axId val="1268204576"/>
        <c:axId val="1268204992"/>
      </c:barChart>
      <c:catAx>
        <c:axId val="12682045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mn-lt"/>
                <a:ea typeface="+mn-ea"/>
                <a:cs typeface="+mn-cs"/>
              </a:defRPr>
            </a:pPr>
            <a:endParaRPr lang="en-US"/>
          </a:p>
        </c:txPr>
        <c:crossAx val="1268204992"/>
        <c:crosses val="autoZero"/>
        <c:auto val="1"/>
        <c:lblAlgn val="ctr"/>
        <c:lblOffset val="100"/>
        <c:noMultiLvlLbl val="0"/>
      </c:catAx>
      <c:valAx>
        <c:axId val="1268204992"/>
        <c:scaling>
          <c:orientation val="minMax"/>
        </c:scaling>
        <c:delete val="1"/>
        <c:axPos val="b"/>
        <c:numFmt formatCode="0%" sourceLinked="1"/>
        <c:majorTickMark val="none"/>
        <c:minorTickMark val="none"/>
        <c:tickLblPos val="nextTo"/>
        <c:crossAx val="126820457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6683417177019537"/>
          <c:y val="1.7044804975204782E-2"/>
          <c:w val="0.50682883846539006"/>
          <c:h val="0.98295515294490943"/>
        </c:manualLayout>
      </c:layout>
      <c:barChart>
        <c:barDir val="bar"/>
        <c:grouping val="clustered"/>
        <c:varyColors val="0"/>
        <c:ser>
          <c:idx val="0"/>
          <c:order val="0"/>
          <c:tx>
            <c:strRef>
              <c:f>Sheet1!$B$1</c:f>
              <c:strCache>
                <c:ptCount val="1"/>
                <c:pt idx="0">
                  <c:v>Series 1</c:v>
                </c:pt>
              </c:strCache>
            </c:strRef>
          </c:tx>
          <c:spPr>
            <a:solidFill>
              <a:srgbClr val="2263A0"/>
            </a:solidFill>
            <a:ln>
              <a:noFill/>
            </a:ln>
            <a:effectLst/>
          </c:spPr>
          <c:invertIfNegative val="0"/>
          <c:dPt>
            <c:idx val="10"/>
            <c:invertIfNegative val="0"/>
            <c:bubble3D val="0"/>
            <c:spPr>
              <a:solidFill>
                <a:srgbClr val="2263A0"/>
              </a:solidFill>
              <a:ln>
                <a:noFill/>
              </a:ln>
              <a:effectLst/>
            </c:spPr>
            <c:extLst>
              <c:ext xmlns:c16="http://schemas.microsoft.com/office/drawing/2014/chart" uri="{C3380CC4-5D6E-409C-BE32-E72D297353CC}">
                <c16:uniqueId val="{00000001-FD92-41F8-93A2-54BB261279A2}"/>
              </c:ext>
            </c:extLst>
          </c:dPt>
          <c:dPt>
            <c:idx val="11"/>
            <c:invertIfNegative val="0"/>
            <c:bubble3D val="0"/>
            <c:spPr>
              <a:solidFill>
                <a:srgbClr val="2263A0"/>
              </a:solidFill>
              <a:ln>
                <a:noFill/>
              </a:ln>
              <a:effectLst/>
            </c:spPr>
            <c:extLst>
              <c:ext xmlns:c16="http://schemas.microsoft.com/office/drawing/2014/chart" uri="{C3380CC4-5D6E-409C-BE32-E72D297353CC}">
                <c16:uniqueId val="{00000003-FD92-41F8-93A2-54BB261279A2}"/>
              </c:ext>
            </c:extLst>
          </c:dPt>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Other</c:v>
                </c:pt>
                <c:pt idx="1">
                  <c:v>Publishers hold vendors to a timeline for NIMAS conversion</c:v>
                </c:pt>
                <c:pt idx="2">
                  <c:v>NIMAC staff providing effective and timely technical assistance</c:v>
                </c:pt>
                <c:pt idx="3">
                  <c:v>When accessible formats need to be produced for the first time, the NIMAS file is already available in the NIMAC system</c:v>
                </c:pt>
                <c:pt idx="4">
                  <c:v>Publishers submit NIMAS files to the NIMAC system before they are needed by students</c:v>
                </c:pt>
              </c:strCache>
            </c:strRef>
          </c:cat>
          <c:val>
            <c:numRef>
              <c:f>Sheet1!$B$2:$B$6</c:f>
              <c:numCache>
                <c:formatCode>0%</c:formatCode>
                <c:ptCount val="5"/>
                <c:pt idx="0">
                  <c:v>5.6599999999999998E-2</c:v>
                </c:pt>
                <c:pt idx="1">
                  <c:v>0.47170000000000001</c:v>
                </c:pt>
                <c:pt idx="2">
                  <c:v>0.67920000000000003</c:v>
                </c:pt>
                <c:pt idx="3">
                  <c:v>0.73580000000000001</c:v>
                </c:pt>
                <c:pt idx="4">
                  <c:v>0.83020000000000005</c:v>
                </c:pt>
              </c:numCache>
            </c:numRef>
          </c:val>
          <c:extLst>
            <c:ext xmlns:c16="http://schemas.microsoft.com/office/drawing/2014/chart" uri="{C3380CC4-5D6E-409C-BE32-E72D297353CC}">
              <c16:uniqueId val="{00000004-FD92-41F8-93A2-54BB261279A2}"/>
            </c:ext>
          </c:extLst>
        </c:ser>
        <c:dLbls>
          <c:dLblPos val="outEnd"/>
          <c:showLegendKey val="0"/>
          <c:showVal val="1"/>
          <c:showCatName val="0"/>
          <c:showSerName val="0"/>
          <c:showPercent val="0"/>
          <c:showBubbleSize val="0"/>
        </c:dLbls>
        <c:gapWidth val="100"/>
        <c:axId val="1268204576"/>
        <c:axId val="1268204992"/>
      </c:barChart>
      <c:catAx>
        <c:axId val="12682045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mn-lt"/>
                <a:ea typeface="+mn-ea"/>
                <a:cs typeface="+mn-cs"/>
              </a:defRPr>
            </a:pPr>
            <a:endParaRPr lang="en-US"/>
          </a:p>
        </c:txPr>
        <c:crossAx val="1268204992"/>
        <c:crosses val="autoZero"/>
        <c:auto val="1"/>
        <c:lblAlgn val="ctr"/>
        <c:lblOffset val="100"/>
        <c:noMultiLvlLbl val="0"/>
      </c:catAx>
      <c:valAx>
        <c:axId val="1268204992"/>
        <c:scaling>
          <c:orientation val="minMax"/>
        </c:scaling>
        <c:delete val="1"/>
        <c:axPos val="b"/>
        <c:numFmt formatCode="0%" sourceLinked="1"/>
        <c:majorTickMark val="none"/>
        <c:minorTickMark val="none"/>
        <c:tickLblPos val="nextTo"/>
        <c:crossAx val="126820457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0459611652227481"/>
          <c:y val="2.7188539682968402E-2"/>
          <c:w val="0.42048579856116541"/>
          <c:h val="0.94951896021573634"/>
        </c:manualLayout>
      </c:layout>
      <c:pieChart>
        <c:varyColors val="1"/>
        <c:ser>
          <c:idx val="0"/>
          <c:order val="0"/>
          <c:tx>
            <c:strRef>
              <c:f>Sheet1!$B$1</c:f>
              <c:strCache>
                <c:ptCount val="1"/>
                <c:pt idx="0">
                  <c:v>Agreement</c:v>
                </c:pt>
              </c:strCache>
            </c:strRef>
          </c:tx>
          <c:dPt>
            <c:idx val="0"/>
            <c:bubble3D val="0"/>
            <c:spPr>
              <a:solidFill>
                <a:srgbClr val="DCEAF7">
                  <a:alpha val="84706"/>
                </a:srgbClr>
              </a:solidFill>
              <a:ln w="19050">
                <a:solidFill>
                  <a:schemeClr val="lt1"/>
                </a:solidFill>
              </a:ln>
              <a:effectLst/>
            </c:spPr>
            <c:extLst>
              <c:ext xmlns:c16="http://schemas.microsoft.com/office/drawing/2014/chart" uri="{C3380CC4-5D6E-409C-BE32-E72D297353CC}">
                <c16:uniqueId val="{00000001-01B1-455B-ADC8-EBC03CBACB77}"/>
              </c:ext>
            </c:extLst>
          </c:dPt>
          <c:dPt>
            <c:idx val="1"/>
            <c:bubble3D val="0"/>
            <c:spPr>
              <a:solidFill>
                <a:srgbClr val="4E95D9"/>
              </a:solidFill>
              <a:ln w="19050">
                <a:solidFill>
                  <a:schemeClr val="lt1"/>
                </a:solidFill>
              </a:ln>
              <a:effectLst/>
            </c:spPr>
            <c:extLst>
              <c:ext xmlns:c16="http://schemas.microsoft.com/office/drawing/2014/chart" uri="{C3380CC4-5D6E-409C-BE32-E72D297353CC}">
                <c16:uniqueId val="{00000003-01B1-455B-ADC8-EBC03CBACB77}"/>
              </c:ext>
            </c:extLst>
          </c:dPt>
          <c:dPt>
            <c:idx val="2"/>
            <c:bubble3D val="0"/>
            <c:spPr>
              <a:solidFill>
                <a:srgbClr val="215F9A"/>
              </a:solidFill>
              <a:ln w="19050">
                <a:solidFill>
                  <a:schemeClr val="lt1"/>
                </a:solidFill>
              </a:ln>
              <a:effectLst/>
            </c:spPr>
            <c:extLst>
              <c:ext xmlns:c16="http://schemas.microsoft.com/office/drawing/2014/chart" uri="{C3380CC4-5D6E-409C-BE32-E72D297353CC}">
                <c16:uniqueId val="{00000005-01B1-455B-ADC8-EBC03CBACB77}"/>
              </c:ext>
            </c:extLst>
          </c:dPt>
          <c:dPt>
            <c:idx val="3"/>
            <c:bubble3D val="0"/>
            <c:spPr>
              <a:solidFill>
                <a:srgbClr val="163E64"/>
              </a:solidFill>
              <a:ln w="19050">
                <a:solidFill>
                  <a:schemeClr val="lt1"/>
                </a:solidFill>
              </a:ln>
              <a:effectLst/>
            </c:spPr>
            <c:extLst>
              <c:ext xmlns:c16="http://schemas.microsoft.com/office/drawing/2014/chart" uri="{C3380CC4-5D6E-409C-BE32-E72D297353CC}">
                <c16:uniqueId val="{00000007-01B1-455B-ADC8-EBC03CBACB77}"/>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01B1-455B-ADC8-EBC03CBACB77}"/>
              </c:ext>
            </c:extLst>
          </c:dPt>
          <c:dLbls>
            <c:dLbl>
              <c:idx val="0"/>
              <c:layout>
                <c:manualLayout>
                  <c:x val="-1.0076736692080234E-2"/>
                  <c:y val="0.16563481512862838"/>
                </c:manualLayout>
              </c:layout>
              <c:tx>
                <c:rich>
                  <a:bodyPr rot="0" spcFirstLastPara="1" vertOverflow="ellipsis" vert="horz" wrap="square" lIns="38100" tIns="19050" rIns="38100" bIns="19050" anchor="ctr" anchorCtr="1">
                    <a:noAutofit/>
                  </a:bodyPr>
                  <a:lstStyle/>
                  <a:p>
                    <a:pPr>
                      <a:defRPr sz="1800" b="1" i="0" u="none" strike="noStrike" kern="1200" baseline="0">
                        <a:solidFill>
                          <a:schemeClr val="tx1"/>
                        </a:solidFill>
                        <a:latin typeface="+mn-lt"/>
                        <a:ea typeface="+mn-ea"/>
                        <a:cs typeface="Calibri" panose="020F0502020204030204" pitchFamily="34" charset="0"/>
                      </a:defRPr>
                    </a:pPr>
                    <a:fld id="{60EC07AE-CCB1-450C-84EF-381BDBA41743}" type="CATEGORYNAME">
                      <a:rPr lang="en-US" sz="1800">
                        <a:solidFill>
                          <a:schemeClr val="tx1"/>
                        </a:solidFill>
                        <a:latin typeface="+mn-lt"/>
                      </a:rPr>
                      <a:pPr>
                        <a:defRPr sz="1800" b="1">
                          <a:solidFill>
                            <a:schemeClr val="tx1"/>
                          </a:solidFill>
                          <a:cs typeface="Calibri" panose="020F0502020204030204" pitchFamily="34" charset="0"/>
                        </a:defRPr>
                      </a:pPr>
                      <a:t>[CATEGORY NAME]</a:t>
                    </a:fld>
                    <a:r>
                      <a:rPr lang="en-US" sz="1800" baseline="0">
                        <a:solidFill>
                          <a:schemeClr val="tx1"/>
                        </a:solidFill>
                        <a:latin typeface="+mn-lt"/>
                      </a:rPr>
                      <a:t>
</a:t>
                    </a:r>
                    <a:fld id="{9FCC1CCD-F5BD-4D65-A1F5-94E5EC6F2E2A}" type="PERCENTAGE">
                      <a:rPr lang="en-US" sz="1800" baseline="0">
                        <a:solidFill>
                          <a:schemeClr val="tx1"/>
                        </a:solidFill>
                        <a:latin typeface="+mn-lt"/>
                      </a:rPr>
                      <a:pPr>
                        <a:defRPr sz="1800" b="1">
                          <a:solidFill>
                            <a:schemeClr val="tx1"/>
                          </a:solidFill>
                          <a:cs typeface="Calibri" panose="020F0502020204030204" pitchFamily="34" charset="0"/>
                        </a:defRPr>
                      </a:pPr>
                      <a:t>[PERCENTAGE]</a:t>
                    </a:fld>
                    <a:endParaRPr lang="en-US" sz="1800" baseline="0">
                      <a:solidFill>
                        <a:schemeClr val="tx1"/>
                      </a:solidFill>
                      <a:latin typeface="+mn-lt"/>
                    </a:endParaRPr>
                  </a:p>
                </c:rich>
              </c:tx>
              <c:spPr>
                <a:noFill/>
                <a:ln>
                  <a:noFill/>
                </a:ln>
                <a:effectLst/>
              </c:spPr>
              <c:txPr>
                <a:bodyPr rot="0" spcFirstLastPara="1" vertOverflow="ellipsis" vert="horz" wrap="square" lIns="38100" tIns="19050" rIns="38100" bIns="19050" anchor="ctr" anchorCtr="1">
                  <a:noAutofit/>
                </a:bodyPr>
                <a:lstStyle/>
                <a:p>
                  <a:pPr>
                    <a:defRPr sz="1800" b="1" i="0" u="none" strike="noStrike" kern="1200" baseline="0">
                      <a:solidFill>
                        <a:schemeClr val="tx1"/>
                      </a:solidFill>
                      <a:latin typeface="+mn-lt"/>
                      <a:ea typeface="+mn-ea"/>
                      <a:cs typeface="Calibri" panose="020F0502020204030204" pitchFamily="34" charset="0"/>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0.22371825325587924"/>
                      <c:h val="0.22830905877025109"/>
                    </c:manualLayout>
                  </c15:layout>
                  <c15:dlblFieldTable/>
                  <c15:showDataLabelsRange val="0"/>
                </c:ext>
                <c:ext xmlns:c16="http://schemas.microsoft.com/office/drawing/2014/chart" uri="{C3380CC4-5D6E-409C-BE32-E72D297353CC}">
                  <c16:uniqueId val="{00000001-01B1-455B-ADC8-EBC03CBACB77}"/>
                </c:ext>
              </c:extLst>
            </c:dLbl>
            <c:dLbl>
              <c:idx val="1"/>
              <c:layout>
                <c:manualLayout>
                  <c:x val="6.1036331719456494E-4"/>
                  <c:y val="-2.2870211549456832E-2"/>
                </c:manualLayout>
              </c:layout>
              <c:tx>
                <c:rich>
                  <a:bodyPr rot="0" spcFirstLastPara="1" vertOverflow="ellipsis" vert="horz" wrap="square" lIns="38100" tIns="19050" rIns="38100" bIns="19050" anchor="ctr" anchorCtr="1">
                    <a:noAutofit/>
                  </a:bodyPr>
                  <a:lstStyle/>
                  <a:p>
                    <a:pPr>
                      <a:defRPr sz="1800" b="1" i="0" u="none" strike="noStrike" kern="1200" baseline="0">
                        <a:solidFill>
                          <a:sysClr val="windowText" lastClr="000000"/>
                        </a:solidFill>
                        <a:latin typeface="+mn-lt"/>
                        <a:ea typeface="+mn-ea"/>
                        <a:cs typeface="Calibri" panose="020F0502020204030204" pitchFamily="34" charset="0"/>
                      </a:defRPr>
                    </a:pPr>
                    <a:fld id="{9C704956-3D66-479E-A771-CB88A5C2A4C6}" type="CATEGORYNAME">
                      <a:rPr lang="en-US" sz="1800">
                        <a:solidFill>
                          <a:sysClr val="windowText" lastClr="000000"/>
                        </a:solidFill>
                        <a:latin typeface="+mn-lt"/>
                      </a:rPr>
                      <a:pPr>
                        <a:defRPr sz="1800" b="1">
                          <a:solidFill>
                            <a:sysClr val="windowText" lastClr="000000"/>
                          </a:solidFill>
                          <a:cs typeface="Calibri" panose="020F0502020204030204" pitchFamily="34" charset="0"/>
                        </a:defRPr>
                      </a:pPr>
                      <a:t>[CATEGORY NAME]</a:t>
                    </a:fld>
                    <a:r>
                      <a:rPr lang="en-US" sz="1800" baseline="0">
                        <a:solidFill>
                          <a:sysClr val="windowText" lastClr="000000"/>
                        </a:solidFill>
                        <a:latin typeface="+mn-lt"/>
                      </a:rPr>
                      <a:t>
</a:t>
                    </a:r>
                    <a:fld id="{7B132DC3-E187-49A1-A4FD-E27180FB3CB4}" type="PERCENTAGE">
                      <a:rPr lang="en-US" sz="1800" baseline="0">
                        <a:solidFill>
                          <a:sysClr val="windowText" lastClr="000000"/>
                        </a:solidFill>
                        <a:latin typeface="+mn-lt"/>
                      </a:rPr>
                      <a:pPr>
                        <a:defRPr sz="1800" b="1">
                          <a:solidFill>
                            <a:sysClr val="windowText" lastClr="000000"/>
                          </a:solidFill>
                          <a:cs typeface="Calibri" panose="020F0502020204030204" pitchFamily="34" charset="0"/>
                        </a:defRPr>
                      </a:pPr>
                      <a:t>[PERCENTAGE]</a:t>
                    </a:fld>
                    <a:endParaRPr lang="en-US" sz="1800" baseline="0">
                      <a:solidFill>
                        <a:sysClr val="windowText" lastClr="000000"/>
                      </a:solidFill>
                      <a:latin typeface="+mn-lt"/>
                    </a:endParaRPr>
                  </a:p>
                </c:rich>
              </c:tx>
              <c:spPr>
                <a:noFill/>
                <a:ln>
                  <a:noFill/>
                </a:ln>
                <a:effectLst/>
              </c:spPr>
              <c:txPr>
                <a:bodyPr rot="0" spcFirstLastPara="1" vertOverflow="ellipsis" vert="horz" wrap="square" lIns="38100" tIns="19050" rIns="38100" bIns="19050" anchor="ctr" anchorCtr="1">
                  <a:noAutofit/>
                </a:bodyPr>
                <a:lstStyle/>
                <a:p>
                  <a:pPr>
                    <a:defRPr sz="1800" b="1" i="0" u="none" strike="noStrike" kern="1200" baseline="0">
                      <a:solidFill>
                        <a:sysClr val="windowText" lastClr="000000"/>
                      </a:solidFill>
                      <a:latin typeface="+mn-lt"/>
                      <a:ea typeface="+mn-ea"/>
                      <a:cs typeface="Calibri" panose="020F0502020204030204" pitchFamily="34" charset="0"/>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0.13331073446327685"/>
                      <c:h val="0.30794739851343628"/>
                    </c:manualLayout>
                  </c15:layout>
                  <c15:dlblFieldTable/>
                  <c15:showDataLabelsRange val="0"/>
                </c:ext>
                <c:ext xmlns:c16="http://schemas.microsoft.com/office/drawing/2014/chart" uri="{C3380CC4-5D6E-409C-BE32-E72D297353CC}">
                  <c16:uniqueId val="{00000003-01B1-455B-ADC8-EBC03CBACB77}"/>
                </c:ext>
              </c:extLst>
            </c:dLbl>
            <c:dLbl>
              <c:idx val="2"/>
              <c:layout>
                <c:manualLayout>
                  <c:x val="9.1658567365748483E-2"/>
                  <c:y val="0.12578616352201258"/>
                </c:manualLayout>
              </c:layout>
              <c:tx>
                <c:rich>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mn-lt"/>
                        <a:ea typeface="+mn-ea"/>
                        <a:cs typeface="Calibri" panose="020F0502020204030204" pitchFamily="34" charset="0"/>
                      </a:defRPr>
                    </a:pPr>
                    <a:fld id="{DE812037-EBE3-4F2A-8ED1-1024D81F0AF4}" type="CATEGORYNAME">
                      <a:rPr lang="en-US" sz="1800">
                        <a:solidFill>
                          <a:schemeClr val="bg1"/>
                        </a:solidFill>
                        <a:latin typeface="Aptos" panose="020B0004020202020204" pitchFamily="34" charset="0"/>
                      </a:rPr>
                      <a:pPr>
                        <a:defRPr sz="1800" b="1">
                          <a:solidFill>
                            <a:schemeClr val="bg1"/>
                          </a:solidFill>
                          <a:cs typeface="Calibri" panose="020F0502020204030204" pitchFamily="34" charset="0"/>
                        </a:defRPr>
                      </a:pPr>
                      <a:t>[CATEGORY NAME]</a:t>
                    </a:fld>
                    <a:r>
                      <a:rPr lang="en-US" sz="1800" baseline="0">
                        <a:solidFill>
                          <a:schemeClr val="bg1"/>
                        </a:solidFill>
                        <a:latin typeface="Aptos" panose="020B0004020202020204" pitchFamily="34" charset="0"/>
                      </a:rPr>
                      <a:t>
</a:t>
                    </a:r>
                    <a:fld id="{B8553DCE-ABFA-48C4-83AC-E11F6F9F3A97}" type="PERCENTAGE">
                      <a:rPr lang="en-US" sz="1800" baseline="0">
                        <a:solidFill>
                          <a:schemeClr val="bg1"/>
                        </a:solidFill>
                        <a:latin typeface="Aptos" panose="020B0004020202020204" pitchFamily="34" charset="0"/>
                      </a:rPr>
                      <a:pPr>
                        <a:defRPr sz="1800" b="1">
                          <a:solidFill>
                            <a:schemeClr val="bg1"/>
                          </a:solidFill>
                          <a:cs typeface="Calibri" panose="020F0502020204030204" pitchFamily="34" charset="0"/>
                        </a:defRPr>
                      </a:pPr>
                      <a:t>[PERCENTAGE]</a:t>
                    </a:fld>
                    <a:endParaRPr lang="en-US" sz="1800" baseline="0">
                      <a:solidFill>
                        <a:schemeClr val="bg1"/>
                      </a:solidFill>
                      <a:latin typeface="Aptos" panose="020B0004020202020204" pitchFamily="34" charset="0"/>
                    </a:endParaRPr>
                  </a:p>
                </c:rich>
              </c:tx>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mn-lt"/>
                      <a:ea typeface="+mn-ea"/>
                      <a:cs typeface="Calibri" panose="020F0502020204030204" pitchFamily="34" charset="0"/>
                    </a:defRPr>
                  </a:pPr>
                  <a:endParaRPr lang="en-US"/>
                </a:p>
              </c:txPr>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01B1-455B-ADC8-EBC03CBACB77}"/>
                </c:ext>
              </c:extLst>
            </c:dLbl>
            <c:dLbl>
              <c:idx val="3"/>
              <c:layout>
                <c:manualLayout>
                  <c:x val="-0.10989971976746235"/>
                  <c:y val="-0.31642854616218796"/>
                </c:manualLayout>
              </c:layout>
              <c:spPr>
                <a:noFill/>
                <a:ln>
                  <a:noFill/>
                </a:ln>
                <a:effectLst/>
              </c:spPr>
              <c:txPr>
                <a:bodyPr rot="0" spcFirstLastPara="1" vertOverflow="ellipsis" vert="horz" wrap="square" lIns="38100" tIns="19050" rIns="38100" bIns="19050" anchor="ctr" anchorCtr="1">
                  <a:noAutofit/>
                </a:bodyPr>
                <a:lstStyle/>
                <a:p>
                  <a:pPr>
                    <a:defRPr sz="1800" b="1" i="0" u="none" strike="noStrike" kern="1200" baseline="0">
                      <a:solidFill>
                        <a:schemeClr val="bg1"/>
                      </a:solidFill>
                      <a:latin typeface="+mn-lt"/>
                      <a:ea typeface="+mn-ea"/>
                      <a:cs typeface="Calibri" panose="020F0502020204030204" pitchFamily="34" charset="0"/>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0.13729589696236957"/>
                      <c:h val="0.34724672402962614"/>
                    </c:manualLayout>
                  </c15:layout>
                </c:ext>
                <c:ext xmlns:c16="http://schemas.microsoft.com/office/drawing/2014/chart" uri="{C3380CC4-5D6E-409C-BE32-E72D297353CC}">
                  <c16:uniqueId val="{00000007-01B1-455B-ADC8-EBC03CBACB77}"/>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solidFill>
                    <a:latin typeface="+mn-lt"/>
                    <a:ea typeface="+mn-ea"/>
                    <a:cs typeface="Calibri" panose="020F0502020204030204" pitchFamily="34" charset="0"/>
                  </a:defRPr>
                </a:pPr>
                <a:endParaRPr lang="en-US"/>
              </a:p>
            </c:txPr>
            <c:dLblPos val="ctr"/>
            <c:showLegendKey val="0"/>
            <c:showVal val="0"/>
            <c:showCatName val="1"/>
            <c:showSerName val="0"/>
            <c:showPercent val="1"/>
            <c:showBubbleSize val="0"/>
            <c:showLeaderLines val="1"/>
            <c:leaderLines>
              <c:spPr>
                <a:ln w="6350" cap="flat" cmpd="sng" algn="ctr">
                  <a:solidFill>
                    <a:sysClr val="windowText" lastClr="000000"/>
                  </a:solidFill>
                  <a:prstDash val="solid"/>
                  <a:miter lim="800000"/>
                </a:ln>
                <a:effectLst/>
              </c:spPr>
            </c:leaderLines>
            <c:extLst>
              <c:ext xmlns:c15="http://schemas.microsoft.com/office/drawing/2012/chart" uri="{CE6537A1-D6FC-4f65-9D91-7224C49458BB}"/>
            </c:extLst>
          </c:dLbls>
          <c:cat>
            <c:strRef>
              <c:f>Sheet1!$A$2:$A$5</c:f>
              <c:strCache>
                <c:ptCount val="4"/>
                <c:pt idx="0">
                  <c:v>Strongly Disagree</c:v>
                </c:pt>
                <c:pt idx="1">
                  <c:v>Disagree</c:v>
                </c:pt>
                <c:pt idx="2">
                  <c:v>Agree</c:v>
                </c:pt>
                <c:pt idx="3">
                  <c:v>Strongly Agree</c:v>
                </c:pt>
              </c:strCache>
            </c:strRef>
          </c:cat>
          <c:val>
            <c:numRef>
              <c:f>Sheet1!$B$2:$B$5</c:f>
              <c:numCache>
                <c:formatCode>0%</c:formatCode>
                <c:ptCount val="4"/>
                <c:pt idx="0">
                  <c:v>0.04</c:v>
                </c:pt>
                <c:pt idx="1">
                  <c:v>0.02</c:v>
                </c:pt>
                <c:pt idx="2">
                  <c:v>0.32</c:v>
                </c:pt>
                <c:pt idx="3">
                  <c:v>0.62</c:v>
                </c:pt>
              </c:numCache>
            </c:numRef>
          </c:val>
          <c:extLst>
            <c:ext xmlns:c16="http://schemas.microsoft.com/office/drawing/2014/chart" uri="{C3380CC4-5D6E-409C-BE32-E72D297353CC}">
              <c16:uniqueId val="{0000000A-01B1-455B-ADC8-EBC03CBACB77}"/>
            </c:ext>
          </c:extLst>
        </c:ser>
        <c:dLbls>
          <c:showLegendKey val="0"/>
          <c:showVal val="0"/>
          <c:showCatName val="1"/>
          <c:showSerName val="0"/>
          <c:showPercent val="1"/>
          <c:showBubbleSize val="0"/>
          <c:showLeaderLines val="1"/>
        </c:dLbls>
        <c:firstSliceAng val="247"/>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B491A0-DCB8-4815-BB0B-1E0B5289D5CB}" type="datetimeFigureOut">
              <a:rPr lang="en-US" smtClean="0"/>
              <a:t>7/22/2026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ABDDE3-3A2B-41CB-8E09-29963AE633C4}" type="slidenum">
              <a:rPr lang="en-US" smtClean="0"/>
              <a:t>‹#›</a:t>
            </a:fld>
            <a:endParaRPr lang="en-US"/>
          </a:p>
        </p:txBody>
      </p:sp>
    </p:spTree>
    <p:extLst>
      <p:ext uri="{BB962C8B-B14F-4D97-AF65-F5344CB8AC3E}">
        <p14:creationId xmlns:p14="http://schemas.microsoft.com/office/powerpoint/2010/main" val="24001900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ChangeArrowheads="1" noTextEdit="1"/>
          </p:cNvSpPr>
          <p:nvPr>
            <p:ph type="sldImg"/>
          </p:nvPr>
        </p:nvSpPr>
        <p:spPr>
          <a:xfrm>
            <a:off x="406400" y="696913"/>
            <a:ext cx="6197600" cy="3486150"/>
          </a:xfrm>
          <a:ln/>
        </p:spPr>
      </p:sp>
      <p:sp>
        <p:nvSpPr>
          <p:cNvPr id="61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61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Tahoma" panose="020B0604030504040204" pitchFamily="34" charset="0"/>
                <a:cs typeface="Arial" panose="020B0604020202020204" pitchFamily="34" charset="0"/>
              </a:defRPr>
            </a:lvl1pPr>
            <a:lvl2pPr marL="742950" indent="-285750" defTabSz="930275">
              <a:defRPr>
                <a:solidFill>
                  <a:schemeClr val="tx1"/>
                </a:solidFill>
                <a:latin typeface="Tahoma" panose="020B0604030504040204" pitchFamily="34" charset="0"/>
                <a:cs typeface="Arial" panose="020B0604020202020204" pitchFamily="34" charset="0"/>
              </a:defRPr>
            </a:lvl2pPr>
            <a:lvl3pPr marL="1143000" indent="-228600" defTabSz="930275">
              <a:defRPr>
                <a:solidFill>
                  <a:schemeClr val="tx1"/>
                </a:solidFill>
                <a:latin typeface="Tahoma" panose="020B0604030504040204" pitchFamily="34" charset="0"/>
                <a:cs typeface="Arial" panose="020B0604020202020204" pitchFamily="34" charset="0"/>
              </a:defRPr>
            </a:lvl3pPr>
            <a:lvl4pPr marL="1600200" indent="-228600" defTabSz="930275">
              <a:defRPr>
                <a:solidFill>
                  <a:schemeClr val="tx1"/>
                </a:solidFill>
                <a:latin typeface="Tahoma" panose="020B0604030504040204" pitchFamily="34" charset="0"/>
                <a:cs typeface="Arial" panose="020B0604020202020204" pitchFamily="34" charset="0"/>
              </a:defRPr>
            </a:lvl4pPr>
            <a:lvl5pPr marL="2057400" indent="-228600" defTabSz="930275">
              <a:defRPr>
                <a:solidFill>
                  <a:schemeClr val="tx1"/>
                </a:solidFill>
                <a:latin typeface="Tahoma" panose="020B0604030504040204" pitchFamily="34" charset="0"/>
                <a:cs typeface="Arial" panose="020B0604020202020204" pitchFamily="34" charset="0"/>
              </a:defRPr>
            </a:lvl5pPr>
            <a:lvl6pPr marL="2514600" indent="-228600" defTabSz="93027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defTabSz="93027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defTabSz="93027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defTabSz="93027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4AFEDB3B-F0F3-41DB-B0BC-86249690D699}" type="slidenum">
              <a:rPr lang="en-US" altLang="en-US">
                <a:latin typeface="Arial" panose="020B0604020202020204" pitchFamily="34" charset="0"/>
              </a:rPr>
              <a:pPr/>
              <a:t>3</a:t>
            </a:fld>
            <a:endParaRPr lang="en-US" altLang="en-US" dirty="0">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B5289FFC-69F3-483C-B35E-C429157F390F}" type="slidenum">
              <a:rPr lang="en-US" altLang="en-US" smtClean="0"/>
              <a:pPr>
                <a:defRPr/>
              </a:pPr>
              <a:t>65</a:t>
            </a:fld>
            <a:endParaRPr lang="en-US" altLang="en-US" dirty="0"/>
          </a:p>
        </p:txBody>
      </p:sp>
    </p:spTree>
    <p:extLst>
      <p:ext uri="{BB962C8B-B14F-4D97-AF65-F5344CB8AC3E}">
        <p14:creationId xmlns:p14="http://schemas.microsoft.com/office/powerpoint/2010/main" val="34686456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89D50A47-24E3-4E95-A3C1-C6227467A7F9}"/>
              </a:ext>
            </a:extLst>
          </p:cNvPr>
          <p:cNvSpPr>
            <a:spLocks noGrp="1" noRot="1" noChangeAspect="1" noChangeArrowheads="1" noTextEdit="1"/>
          </p:cNvSpPr>
          <p:nvPr>
            <p:ph type="sldImg"/>
          </p:nvPr>
        </p:nvSpPr>
        <p:spPr>
          <a:xfrm>
            <a:off x="406400" y="696913"/>
            <a:ext cx="6197600" cy="3486150"/>
          </a:xfrm>
          <a:ln/>
        </p:spPr>
      </p:sp>
      <p:sp>
        <p:nvSpPr>
          <p:cNvPr id="35843" name="Notes Placeholder 2">
            <a:extLst>
              <a:ext uri="{FF2B5EF4-FFF2-40B4-BE49-F238E27FC236}">
                <a16:creationId xmlns:a16="http://schemas.microsoft.com/office/drawing/2014/main" id="{6A481814-C2DF-495F-A5C0-D2A40121A01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35844" name="Slide Number Placeholder 3">
            <a:extLst>
              <a:ext uri="{FF2B5EF4-FFF2-40B4-BE49-F238E27FC236}">
                <a16:creationId xmlns:a16="http://schemas.microsoft.com/office/drawing/2014/main" id="{C4B691CA-87BC-4218-9628-39BC292765E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Tahoma" panose="020B0604030504040204" pitchFamily="34" charset="0"/>
                <a:cs typeface="Arial" panose="020B0604020202020204" pitchFamily="34" charset="0"/>
              </a:defRPr>
            </a:lvl1pPr>
            <a:lvl2pPr marL="742950" indent="-285750" defTabSz="930275">
              <a:defRPr>
                <a:solidFill>
                  <a:schemeClr val="tx1"/>
                </a:solidFill>
                <a:latin typeface="Tahoma" panose="020B0604030504040204" pitchFamily="34" charset="0"/>
                <a:cs typeface="Arial" panose="020B0604020202020204" pitchFamily="34" charset="0"/>
              </a:defRPr>
            </a:lvl2pPr>
            <a:lvl3pPr marL="1143000" indent="-228600" defTabSz="930275">
              <a:defRPr>
                <a:solidFill>
                  <a:schemeClr val="tx1"/>
                </a:solidFill>
                <a:latin typeface="Tahoma" panose="020B0604030504040204" pitchFamily="34" charset="0"/>
                <a:cs typeface="Arial" panose="020B0604020202020204" pitchFamily="34" charset="0"/>
              </a:defRPr>
            </a:lvl3pPr>
            <a:lvl4pPr marL="1600200" indent="-228600" defTabSz="930275">
              <a:defRPr>
                <a:solidFill>
                  <a:schemeClr val="tx1"/>
                </a:solidFill>
                <a:latin typeface="Tahoma" panose="020B0604030504040204" pitchFamily="34" charset="0"/>
                <a:cs typeface="Arial" panose="020B0604020202020204" pitchFamily="34" charset="0"/>
              </a:defRPr>
            </a:lvl4pPr>
            <a:lvl5pPr marL="2057400" indent="-228600" defTabSz="930275">
              <a:defRPr>
                <a:solidFill>
                  <a:schemeClr val="tx1"/>
                </a:solidFill>
                <a:latin typeface="Tahoma" panose="020B0604030504040204" pitchFamily="34" charset="0"/>
                <a:cs typeface="Arial" panose="020B0604020202020204" pitchFamily="34" charset="0"/>
              </a:defRPr>
            </a:lvl5pPr>
            <a:lvl6pPr marL="2514600" indent="-228600" defTabSz="93027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defTabSz="93027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defTabSz="93027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defTabSz="93027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84DCA2DF-673F-4549-A042-4B21A4D9D0AE}" type="slidenum">
              <a:rPr lang="en-US" altLang="en-US">
                <a:latin typeface="Arial" panose="020B0604020202020204" pitchFamily="34" charset="0"/>
              </a:rPr>
              <a:pPr/>
              <a:t>67</a:t>
            </a:fld>
            <a:endParaRPr lang="en-US" altLang="en-US" dirty="0">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B5289FFC-69F3-483C-B35E-C429157F390F}" type="slidenum">
              <a:rPr lang="en-US" altLang="en-US" smtClean="0"/>
              <a:pPr>
                <a:defRPr/>
              </a:pPr>
              <a:t>14</a:t>
            </a:fld>
            <a:endParaRPr lang="en-US" altLang="en-US" dirty="0"/>
          </a:p>
        </p:txBody>
      </p:sp>
    </p:spTree>
    <p:extLst>
      <p:ext uri="{BB962C8B-B14F-4D97-AF65-F5344CB8AC3E}">
        <p14:creationId xmlns:p14="http://schemas.microsoft.com/office/powerpoint/2010/main" val="2828466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B5289FFC-69F3-483C-B35E-C429157F390F}" type="slidenum">
              <a:rPr lang="en-US" altLang="en-US" smtClean="0"/>
              <a:pPr>
                <a:defRPr/>
              </a:pPr>
              <a:t>15</a:t>
            </a:fld>
            <a:endParaRPr lang="en-US" altLang="en-US" dirty="0"/>
          </a:p>
        </p:txBody>
      </p:sp>
    </p:spTree>
    <p:extLst>
      <p:ext uri="{BB962C8B-B14F-4D97-AF65-F5344CB8AC3E}">
        <p14:creationId xmlns:p14="http://schemas.microsoft.com/office/powerpoint/2010/main" val="12524160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B5289FFC-69F3-483C-B35E-C429157F390F}" type="slidenum">
              <a:rPr lang="en-US" altLang="en-US" smtClean="0"/>
              <a:pPr>
                <a:defRPr/>
              </a:pPr>
              <a:t>16</a:t>
            </a:fld>
            <a:endParaRPr lang="en-US" altLang="en-US" dirty="0"/>
          </a:p>
        </p:txBody>
      </p:sp>
    </p:spTree>
    <p:extLst>
      <p:ext uri="{BB962C8B-B14F-4D97-AF65-F5344CB8AC3E}">
        <p14:creationId xmlns:p14="http://schemas.microsoft.com/office/powerpoint/2010/main" val="36823629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B5289FFC-69F3-483C-B35E-C429157F390F}" type="slidenum">
              <a:rPr lang="en-US" altLang="en-US" smtClean="0"/>
              <a:pPr>
                <a:defRPr/>
              </a:pPr>
              <a:t>17</a:t>
            </a:fld>
            <a:endParaRPr lang="en-US" altLang="en-US" dirty="0"/>
          </a:p>
        </p:txBody>
      </p:sp>
    </p:spTree>
    <p:extLst>
      <p:ext uri="{BB962C8B-B14F-4D97-AF65-F5344CB8AC3E}">
        <p14:creationId xmlns:p14="http://schemas.microsoft.com/office/powerpoint/2010/main" val="9712172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B5289FFC-69F3-483C-B35E-C429157F390F}" type="slidenum">
              <a:rPr lang="en-US" altLang="en-US" smtClean="0"/>
              <a:pPr>
                <a:defRPr/>
              </a:pPr>
              <a:t>37</a:t>
            </a:fld>
            <a:endParaRPr lang="en-US" altLang="en-US" dirty="0"/>
          </a:p>
        </p:txBody>
      </p:sp>
    </p:spTree>
    <p:extLst>
      <p:ext uri="{BB962C8B-B14F-4D97-AF65-F5344CB8AC3E}">
        <p14:creationId xmlns:p14="http://schemas.microsoft.com/office/powerpoint/2010/main" val="51585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B5289FFC-69F3-483C-B35E-C429157F390F}" type="slidenum">
              <a:rPr lang="en-US" altLang="en-US" smtClean="0"/>
              <a:pPr>
                <a:defRPr/>
              </a:pPr>
              <a:t>40</a:t>
            </a:fld>
            <a:endParaRPr lang="en-US" altLang="en-US" dirty="0"/>
          </a:p>
        </p:txBody>
      </p:sp>
    </p:spTree>
    <p:extLst>
      <p:ext uri="{BB962C8B-B14F-4D97-AF65-F5344CB8AC3E}">
        <p14:creationId xmlns:p14="http://schemas.microsoft.com/office/powerpoint/2010/main" val="26271516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ChangeArrowheads="1" noTextEdit="1"/>
          </p:cNvSpPr>
          <p:nvPr>
            <p:ph type="sldImg"/>
          </p:nvPr>
        </p:nvSpPr>
        <p:spPr>
          <a:xfrm>
            <a:off x="406400" y="696913"/>
            <a:ext cx="6197600" cy="3486150"/>
          </a:xfrm>
          <a:ln/>
        </p:spPr>
      </p:sp>
      <p:sp>
        <p:nvSpPr>
          <p:cNvPr id="74755" name="Notes Placeholder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74756" name="Slide Number Placeholder 3"/>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Tahoma" panose="020B0604030504040204" pitchFamily="34" charset="0"/>
                <a:cs typeface="Arial" panose="020B0604020202020204" pitchFamily="34" charset="0"/>
              </a:defRPr>
            </a:lvl1pPr>
            <a:lvl2pPr marL="742950" indent="-285750" defTabSz="930275">
              <a:defRPr>
                <a:solidFill>
                  <a:schemeClr val="tx1"/>
                </a:solidFill>
                <a:latin typeface="Tahoma" panose="020B0604030504040204" pitchFamily="34" charset="0"/>
                <a:cs typeface="Arial" panose="020B0604020202020204" pitchFamily="34" charset="0"/>
              </a:defRPr>
            </a:lvl2pPr>
            <a:lvl3pPr marL="1143000" indent="-228600" defTabSz="930275">
              <a:defRPr>
                <a:solidFill>
                  <a:schemeClr val="tx1"/>
                </a:solidFill>
                <a:latin typeface="Tahoma" panose="020B0604030504040204" pitchFamily="34" charset="0"/>
                <a:cs typeface="Arial" panose="020B0604020202020204" pitchFamily="34" charset="0"/>
              </a:defRPr>
            </a:lvl3pPr>
            <a:lvl4pPr marL="1600200" indent="-228600" defTabSz="930275">
              <a:defRPr>
                <a:solidFill>
                  <a:schemeClr val="tx1"/>
                </a:solidFill>
                <a:latin typeface="Tahoma" panose="020B0604030504040204" pitchFamily="34" charset="0"/>
                <a:cs typeface="Arial" panose="020B0604020202020204" pitchFamily="34" charset="0"/>
              </a:defRPr>
            </a:lvl4pPr>
            <a:lvl5pPr marL="2057400" indent="-228600" defTabSz="930275">
              <a:defRPr>
                <a:solidFill>
                  <a:schemeClr val="tx1"/>
                </a:solidFill>
                <a:latin typeface="Tahoma" panose="020B0604030504040204" pitchFamily="34" charset="0"/>
                <a:cs typeface="Arial" panose="020B0604020202020204" pitchFamily="34" charset="0"/>
              </a:defRPr>
            </a:lvl5pPr>
            <a:lvl6pPr marL="2514600" indent="-228600" defTabSz="93027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defTabSz="93027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defTabSz="93027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defTabSz="93027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F4340C55-BFE1-4C53-AAD8-F4338671AB94}" type="slidenum">
              <a:rPr lang="en-US" altLang="en-US">
                <a:latin typeface="Arial" panose="020B0604020202020204" pitchFamily="34" charset="0"/>
              </a:rPr>
              <a:pPr/>
              <a:t>59</a:t>
            </a:fld>
            <a:endParaRPr lang="en-US" altLang="en-US" dirty="0">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ChangeArrowheads="1" noTextEdit="1"/>
          </p:cNvSpPr>
          <p:nvPr>
            <p:ph type="sldImg"/>
          </p:nvPr>
        </p:nvSpPr>
        <p:spPr>
          <a:xfrm>
            <a:off x="406400" y="696913"/>
            <a:ext cx="6197600" cy="3486150"/>
          </a:xfrm>
          <a:ln/>
        </p:spPr>
      </p:sp>
      <p:sp>
        <p:nvSpPr>
          <p:cNvPr id="63491" name="Notes Placeholder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63492" name="Slide Number Placeholder 3"/>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Tahoma" panose="020B0604030504040204" pitchFamily="34" charset="0"/>
                <a:cs typeface="Arial" panose="020B0604020202020204" pitchFamily="34" charset="0"/>
              </a:defRPr>
            </a:lvl1pPr>
            <a:lvl2pPr marL="742950" indent="-285750" defTabSz="930275">
              <a:defRPr>
                <a:solidFill>
                  <a:schemeClr val="tx1"/>
                </a:solidFill>
                <a:latin typeface="Tahoma" panose="020B0604030504040204" pitchFamily="34" charset="0"/>
                <a:cs typeface="Arial" panose="020B0604020202020204" pitchFamily="34" charset="0"/>
              </a:defRPr>
            </a:lvl2pPr>
            <a:lvl3pPr marL="1143000" indent="-228600" defTabSz="930275">
              <a:defRPr>
                <a:solidFill>
                  <a:schemeClr val="tx1"/>
                </a:solidFill>
                <a:latin typeface="Tahoma" panose="020B0604030504040204" pitchFamily="34" charset="0"/>
                <a:cs typeface="Arial" panose="020B0604020202020204" pitchFamily="34" charset="0"/>
              </a:defRPr>
            </a:lvl3pPr>
            <a:lvl4pPr marL="1600200" indent="-228600" defTabSz="930275">
              <a:defRPr>
                <a:solidFill>
                  <a:schemeClr val="tx1"/>
                </a:solidFill>
                <a:latin typeface="Tahoma" panose="020B0604030504040204" pitchFamily="34" charset="0"/>
                <a:cs typeface="Arial" panose="020B0604020202020204" pitchFamily="34" charset="0"/>
              </a:defRPr>
            </a:lvl4pPr>
            <a:lvl5pPr marL="2057400" indent="-228600" defTabSz="930275">
              <a:defRPr>
                <a:solidFill>
                  <a:schemeClr val="tx1"/>
                </a:solidFill>
                <a:latin typeface="Tahoma" panose="020B0604030504040204" pitchFamily="34" charset="0"/>
                <a:cs typeface="Arial" panose="020B0604020202020204" pitchFamily="34" charset="0"/>
              </a:defRPr>
            </a:lvl5pPr>
            <a:lvl6pPr marL="2514600" indent="-228600" defTabSz="93027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defTabSz="93027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defTabSz="93027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defTabSz="93027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3328ADC6-DF4D-41A3-A01F-07D0F4ACAC22}" type="slidenum">
              <a:rPr lang="en-US" altLang="en-US">
                <a:latin typeface="Arial" panose="020B0604020202020204" pitchFamily="34" charset="0"/>
              </a:rPr>
              <a:pPr/>
              <a:t>63</a:t>
            </a:fld>
            <a:endParaRPr lang="en-US" altLang="en-US" dirty="0">
              <a:latin typeface="Arial" panose="020B0604020202020204" pitchFamily="34" charset="0"/>
            </a:endParaRPr>
          </a:p>
        </p:txBody>
      </p:sp>
    </p:spTree>
    <p:extLst>
      <p:ext uri="{BB962C8B-B14F-4D97-AF65-F5344CB8AC3E}">
        <p14:creationId xmlns:p14="http://schemas.microsoft.com/office/powerpoint/2010/main" val="13440225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mailto:eschaller@aph.org" TargetMode="External"/><Relationship Id="rId2" Type="http://schemas.openxmlformats.org/officeDocument/2006/relationships/hyperlink" Target="mailto:ngaines@aph.org" TargetMode="External"/><Relationship Id="rId1" Type="http://schemas.openxmlformats.org/officeDocument/2006/relationships/slideMaster" Target="../slideMasters/slideMaster1.xml"/><Relationship Id="rId4" Type="http://schemas.openxmlformats.org/officeDocument/2006/relationships/image" Target="../media/image1.jpe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CFBBBC-B247-CBD1-6A56-A913449832AE}"/>
              </a:ext>
            </a:extLst>
          </p:cNvPr>
          <p:cNvSpPr>
            <a:spLocks noGrp="1"/>
          </p:cNvSpPr>
          <p:nvPr>
            <p:ph type="ctrTitle"/>
          </p:nvPr>
        </p:nvSpPr>
        <p:spPr>
          <a:xfrm>
            <a:off x="1524000" y="1122363"/>
            <a:ext cx="9144000" cy="2387600"/>
          </a:xfrm>
        </p:spPr>
        <p:txBody>
          <a:bodyPr anchor="b"/>
          <a:lstStyle>
            <a:lvl1pPr algn="ctr">
              <a:defRPr sz="6000">
                <a:solidFill>
                  <a:srgbClr val="161893"/>
                </a:solidFill>
              </a:defRPr>
            </a:lvl1pPr>
          </a:lstStyle>
          <a:p>
            <a:r>
              <a:rPr lang="en-US" dirty="0"/>
              <a:t>Click to edit Master title style</a:t>
            </a:r>
          </a:p>
        </p:txBody>
      </p:sp>
      <p:sp>
        <p:nvSpPr>
          <p:cNvPr id="3" name="Subtitle 2">
            <a:extLst>
              <a:ext uri="{FF2B5EF4-FFF2-40B4-BE49-F238E27FC236}">
                <a16:creationId xmlns:a16="http://schemas.microsoft.com/office/drawing/2014/main" id="{80E33209-4BD9-3B4A-A94A-8E0F6C411B13}"/>
              </a:ext>
            </a:extLst>
          </p:cNvPr>
          <p:cNvSpPr>
            <a:spLocks noGrp="1"/>
          </p:cNvSpPr>
          <p:nvPr>
            <p:ph type="subTitle" idx="1" hasCustomPrompt="1"/>
          </p:nvPr>
        </p:nvSpPr>
        <p:spPr>
          <a:xfrm>
            <a:off x="1524000" y="3602038"/>
            <a:ext cx="9144000" cy="1655762"/>
          </a:xfrm>
        </p:spPr>
        <p:txBody>
          <a:bodyPr/>
          <a:lstStyle>
            <a:lvl1pPr marL="0" indent="0" algn="l">
              <a:buNone/>
              <a:defRPr sz="1800" u="none">
                <a:solidFill>
                  <a:srgbClr val="E50C2D"/>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lgn="l" rtl="0" fontAlgn="base"/>
            <a:r>
              <a:rPr lang="en-US" sz="1800" b="0" i="0" u="none" strike="noStrike" dirty="0">
                <a:solidFill>
                  <a:srgbClr val="000099"/>
                </a:solidFill>
                <a:effectLst/>
                <a:highlight>
                  <a:srgbClr val="F5F5F5"/>
                </a:highlight>
                <a:latin typeface="Arial" panose="020B0604020202020204" pitchFamily="34" charset="0"/>
              </a:rPr>
              <a:t>Nicole Gaines</a:t>
            </a:r>
            <a:r>
              <a:rPr lang="en-US" sz="1800" b="0" i="0" dirty="0">
                <a:solidFill>
                  <a:srgbClr val="000099"/>
                </a:solidFill>
                <a:effectLst/>
                <a:highlight>
                  <a:srgbClr val="F5F5F5"/>
                </a:highlight>
                <a:latin typeface="Arial" panose="020B0604020202020204" pitchFamily="34" charset="0"/>
              </a:rPr>
              <a:t>​</a:t>
            </a:r>
            <a:endParaRPr lang="en-US" b="0" i="0" dirty="0">
              <a:solidFill>
                <a:srgbClr val="000099"/>
              </a:solidFill>
              <a:effectLst/>
              <a:highlight>
                <a:srgbClr val="F5F5F5"/>
              </a:highlight>
              <a:latin typeface="Segoe UI" panose="020B0502040204020203" pitchFamily="34" charset="0"/>
            </a:endParaRPr>
          </a:p>
          <a:p>
            <a:pPr algn="l" rtl="0" fontAlgn="base"/>
            <a:r>
              <a:rPr lang="en-US" sz="1800" b="0" i="0" u="sng" strike="noStrike" dirty="0">
                <a:solidFill>
                  <a:srgbClr val="009999"/>
                </a:solidFill>
                <a:effectLst/>
                <a:highlight>
                  <a:srgbClr val="F5F5F5"/>
                </a:highlight>
                <a:latin typeface="Arial" panose="020B0604020202020204" pitchFamily="34" charset="0"/>
                <a:hlinkClick r:id="rId2">
                  <a:extLst>
                    <a:ext uri="{A12FA001-AC4F-418D-AE19-62706E023703}">
                      <ahyp:hlinkClr xmlns:ahyp="http://schemas.microsoft.com/office/drawing/2018/hyperlinkcolor" val="tx"/>
                    </a:ext>
                  </a:extLst>
                </a:hlinkClick>
              </a:rPr>
              <a:t>ngaines@aph.org</a:t>
            </a:r>
            <a:r>
              <a:rPr lang="en-US" sz="1800" b="0" i="0" dirty="0">
                <a:solidFill>
                  <a:srgbClr val="000099"/>
                </a:solidFill>
                <a:effectLst/>
                <a:highlight>
                  <a:srgbClr val="F5F5F5"/>
                </a:highlight>
                <a:latin typeface="Arial" panose="020B0604020202020204" pitchFamily="34" charset="0"/>
              </a:rPr>
              <a:t>​</a:t>
            </a:r>
            <a:endParaRPr lang="en-US" b="0" i="0" dirty="0">
              <a:solidFill>
                <a:srgbClr val="000099"/>
              </a:solidFill>
              <a:effectLst/>
              <a:highlight>
                <a:srgbClr val="F5F5F5"/>
              </a:highlight>
              <a:latin typeface="Segoe UI" panose="020B0502040204020203" pitchFamily="34" charset="0"/>
            </a:endParaRPr>
          </a:p>
          <a:p>
            <a:pPr algn="l" rtl="0" fontAlgn="base"/>
            <a:r>
              <a:rPr lang="en-US" sz="1800" b="0" i="0" dirty="0">
                <a:solidFill>
                  <a:srgbClr val="000099"/>
                </a:solidFill>
                <a:effectLst/>
                <a:highlight>
                  <a:srgbClr val="F5F5F5"/>
                </a:highlight>
                <a:latin typeface="Arial" panose="020B0604020202020204" pitchFamily="34" charset="0"/>
              </a:rPr>
              <a:t>​</a:t>
            </a:r>
            <a:endParaRPr lang="en-US" b="0" i="0" dirty="0">
              <a:solidFill>
                <a:srgbClr val="000099"/>
              </a:solidFill>
              <a:effectLst/>
              <a:highlight>
                <a:srgbClr val="F5F5F5"/>
              </a:highlight>
              <a:latin typeface="Segoe UI" panose="020B0502040204020203" pitchFamily="34" charset="0"/>
            </a:endParaRPr>
          </a:p>
          <a:p>
            <a:pPr algn="l" rtl="0" fontAlgn="base"/>
            <a:r>
              <a:rPr lang="en-US" sz="1800" b="0" i="0" u="none" strike="noStrike" dirty="0">
                <a:solidFill>
                  <a:srgbClr val="000099"/>
                </a:solidFill>
                <a:effectLst/>
                <a:highlight>
                  <a:srgbClr val="F5F5F5"/>
                </a:highlight>
                <a:latin typeface="Arial" panose="020B0604020202020204" pitchFamily="34" charset="0"/>
              </a:rPr>
              <a:t>Liz Schaller</a:t>
            </a:r>
            <a:r>
              <a:rPr lang="en-US" sz="1800" b="0" i="0" dirty="0">
                <a:solidFill>
                  <a:srgbClr val="000099"/>
                </a:solidFill>
                <a:effectLst/>
                <a:highlight>
                  <a:srgbClr val="F5F5F5"/>
                </a:highlight>
                <a:latin typeface="Arial" panose="020B0604020202020204" pitchFamily="34" charset="0"/>
              </a:rPr>
              <a:t>​</a:t>
            </a:r>
            <a:endParaRPr lang="en-US" b="0" i="0" dirty="0">
              <a:solidFill>
                <a:srgbClr val="000099"/>
              </a:solidFill>
              <a:effectLst/>
              <a:highlight>
                <a:srgbClr val="F5F5F5"/>
              </a:highlight>
              <a:latin typeface="Segoe UI" panose="020B0502040204020203" pitchFamily="34" charset="0"/>
            </a:endParaRPr>
          </a:p>
          <a:p>
            <a:pPr algn="l" rtl="0" fontAlgn="base"/>
            <a:r>
              <a:rPr lang="en-US" sz="1800" b="0" i="0" u="sng" strike="noStrike" dirty="0">
                <a:solidFill>
                  <a:srgbClr val="009999"/>
                </a:solidFill>
                <a:effectLst/>
                <a:highlight>
                  <a:srgbClr val="F5F5F5"/>
                </a:highlight>
                <a:latin typeface="Arial" panose="020B0604020202020204" pitchFamily="34" charset="0"/>
                <a:hlinkClick r:id="rId3"/>
              </a:rPr>
              <a:t>eschaller@aph.org</a:t>
            </a:r>
            <a:r>
              <a:rPr lang="en-US" sz="1800" b="0" i="0" dirty="0">
                <a:solidFill>
                  <a:srgbClr val="000099"/>
                </a:solidFill>
                <a:effectLst/>
                <a:highlight>
                  <a:srgbClr val="F5F5F5"/>
                </a:highlight>
                <a:latin typeface="Arial" panose="020B0604020202020204" pitchFamily="34" charset="0"/>
              </a:rPr>
              <a:t>​</a:t>
            </a:r>
          </a:p>
          <a:p>
            <a:pPr algn="l" rtl="0" fontAlgn="base"/>
            <a:endParaRPr lang="en-US" sz="1800" b="0" i="0" dirty="0">
              <a:solidFill>
                <a:srgbClr val="000099"/>
              </a:solidFill>
              <a:effectLst/>
              <a:highlight>
                <a:srgbClr val="F5F5F5"/>
              </a:highlight>
              <a:latin typeface="Arial" panose="020B0604020202020204" pitchFamily="34" charset="0"/>
            </a:endParaRPr>
          </a:p>
          <a:p>
            <a:pPr algn="l" rtl="0" fontAlgn="base"/>
            <a:r>
              <a:rPr lang="en-US" sz="1800" b="0" i="0" dirty="0">
                <a:solidFill>
                  <a:srgbClr val="000099"/>
                </a:solidFill>
                <a:effectLst/>
                <a:highlight>
                  <a:srgbClr val="F5F5F5"/>
                </a:highlight>
                <a:latin typeface="Arial" panose="020B0604020202020204" pitchFamily="34" charset="0"/>
              </a:rPr>
              <a:t>Alexa Miller</a:t>
            </a:r>
          </a:p>
          <a:p>
            <a:pPr algn="l" rtl="0" fontAlgn="base"/>
            <a:r>
              <a:rPr lang="en-US" b="0" i="0" dirty="0">
                <a:solidFill>
                  <a:srgbClr val="000099"/>
                </a:solidFill>
                <a:effectLst/>
                <a:highlight>
                  <a:srgbClr val="F5F5F5"/>
                </a:highlight>
                <a:latin typeface="Segoe UI" panose="020B0502040204020203" pitchFamily="34" charset="0"/>
              </a:rPr>
              <a:t>amiller@aph.org</a:t>
            </a:r>
          </a:p>
          <a:p>
            <a:pPr algn="l" rtl="0" fontAlgn="base"/>
            <a:r>
              <a:rPr lang="en-US" sz="1800" b="0" i="0" dirty="0">
                <a:solidFill>
                  <a:srgbClr val="000099"/>
                </a:solidFill>
                <a:effectLst/>
                <a:highlight>
                  <a:srgbClr val="F5F5F5"/>
                </a:highlight>
                <a:latin typeface="Arial" panose="020B0604020202020204" pitchFamily="34" charset="0"/>
              </a:rPr>
              <a:t>​</a:t>
            </a:r>
            <a:endParaRPr lang="en-US" b="0" i="0" dirty="0">
              <a:solidFill>
                <a:srgbClr val="000099"/>
              </a:solidFill>
              <a:effectLst/>
              <a:highlight>
                <a:srgbClr val="F5F5F5"/>
              </a:highlight>
              <a:latin typeface="Segoe UI" panose="020B0502040204020203" pitchFamily="34" charset="0"/>
            </a:endParaRPr>
          </a:p>
          <a:p>
            <a:pPr algn="l" rtl="0" fontAlgn="base"/>
            <a:r>
              <a:rPr lang="en-US" sz="1800" b="0" i="0" u="none" strike="noStrike" dirty="0">
                <a:solidFill>
                  <a:srgbClr val="000099"/>
                </a:solidFill>
                <a:effectLst/>
                <a:highlight>
                  <a:srgbClr val="F5F5F5"/>
                </a:highlight>
                <a:latin typeface="Arial" panose="020B0604020202020204" pitchFamily="34" charset="0"/>
              </a:rPr>
              <a:t>Month Year</a:t>
            </a:r>
            <a:endParaRPr lang="en-US" b="0" i="0" dirty="0">
              <a:solidFill>
                <a:srgbClr val="000099"/>
              </a:solidFill>
              <a:effectLst/>
              <a:highlight>
                <a:srgbClr val="F5F5F5"/>
              </a:highlight>
              <a:latin typeface="Segoe UI" panose="020B0502040204020203" pitchFamily="34" charset="0"/>
            </a:endParaRPr>
          </a:p>
        </p:txBody>
      </p:sp>
      <p:sp>
        <p:nvSpPr>
          <p:cNvPr id="4" name="Date Placeholder 3">
            <a:extLst>
              <a:ext uri="{FF2B5EF4-FFF2-40B4-BE49-F238E27FC236}">
                <a16:creationId xmlns:a16="http://schemas.microsoft.com/office/drawing/2014/main" id="{DCFCEE0F-6741-BB2E-7A05-0529D43B95A4}"/>
              </a:ext>
            </a:extLst>
          </p:cNvPr>
          <p:cNvSpPr>
            <a:spLocks noGrp="1"/>
          </p:cNvSpPr>
          <p:nvPr>
            <p:ph type="dt" sz="half" idx="10"/>
          </p:nvPr>
        </p:nvSpPr>
        <p:spPr/>
        <p:txBody>
          <a:bodyPr/>
          <a:lstStyle/>
          <a:p>
            <a:fld id="{EBC19CB4-9DF4-48AC-AB5D-AD6BF645C0C6}" type="datetimeFigureOut">
              <a:rPr lang="en-US" smtClean="0"/>
              <a:t>7/22/2026</a:t>
            </a:fld>
            <a:endParaRPr lang="en-US" dirty="0"/>
          </a:p>
        </p:txBody>
      </p:sp>
      <p:sp>
        <p:nvSpPr>
          <p:cNvPr id="5" name="Footer Placeholder 4">
            <a:extLst>
              <a:ext uri="{FF2B5EF4-FFF2-40B4-BE49-F238E27FC236}">
                <a16:creationId xmlns:a16="http://schemas.microsoft.com/office/drawing/2014/main" id="{BDB55B04-5FB8-34BE-E90E-C23ABA602ED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52FDA8-D2DE-9AA4-F721-8C53D35CE83C}"/>
              </a:ext>
            </a:extLst>
          </p:cNvPr>
          <p:cNvSpPr>
            <a:spLocks noGrp="1"/>
          </p:cNvSpPr>
          <p:nvPr>
            <p:ph type="sldNum" sz="quarter" idx="12"/>
          </p:nvPr>
        </p:nvSpPr>
        <p:spPr/>
        <p:txBody>
          <a:bodyPr/>
          <a:lstStyle/>
          <a:p>
            <a:fld id="{B4363868-D09D-4054-B18C-91E09A986060}" type="slidenum">
              <a:rPr lang="en-US" smtClean="0"/>
              <a:t>‹#›</a:t>
            </a:fld>
            <a:endParaRPr lang="en-US"/>
          </a:p>
        </p:txBody>
      </p:sp>
      <p:pic>
        <p:nvPicPr>
          <p:cNvPr id="2052" name="Picture 4" descr="A red and blue rectangular sign&#10;&#10;Description automatically generated">
            <a:extLst>
              <a:ext uri="{FF2B5EF4-FFF2-40B4-BE49-F238E27FC236}">
                <a16:creationId xmlns:a16="http://schemas.microsoft.com/office/drawing/2014/main" id="{FF599613-35A1-7945-2F56-A16D9806F74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438525" y="360363"/>
            <a:ext cx="5314950" cy="152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549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02898D-5EC0-455E-3521-317AC32CE581}"/>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B228720C-4F5C-8A12-5153-42D062173B6E}"/>
              </a:ext>
            </a:extLst>
          </p:cNvPr>
          <p:cNvSpPr>
            <a:spLocks noGrp="1"/>
          </p:cNvSpPr>
          <p:nvPr>
            <p:ph idx="1"/>
          </p:nvPr>
        </p:nvSpPr>
        <p:spPr/>
        <p:txBody>
          <a:bodyPr/>
          <a:lstStyle>
            <a:lvl1pPr>
              <a:defRPr>
                <a:solidFill>
                  <a:srgbClr val="161893"/>
                </a:solidFill>
              </a:defRPr>
            </a:lvl1pPr>
            <a:lvl2pPr>
              <a:defRPr>
                <a:solidFill>
                  <a:srgbClr val="161893"/>
                </a:solidFill>
              </a:defRPr>
            </a:lvl2pPr>
            <a:lvl3pPr>
              <a:defRPr>
                <a:solidFill>
                  <a:srgbClr val="161893"/>
                </a:solidFill>
              </a:defRPr>
            </a:lvl3pPr>
            <a:lvl4pPr>
              <a:defRPr>
                <a:solidFill>
                  <a:srgbClr val="161893"/>
                </a:solidFill>
              </a:defRPr>
            </a:lvl4pPr>
            <a:lvl5pPr>
              <a:defRPr>
                <a:solidFill>
                  <a:srgbClr val="16189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7EFC17F-080D-7ED6-ED30-F8FE073260EE}"/>
              </a:ext>
            </a:extLst>
          </p:cNvPr>
          <p:cNvSpPr>
            <a:spLocks noGrp="1"/>
          </p:cNvSpPr>
          <p:nvPr>
            <p:ph type="dt" sz="half" idx="10"/>
          </p:nvPr>
        </p:nvSpPr>
        <p:spPr/>
        <p:txBody>
          <a:bodyPr/>
          <a:lstStyle/>
          <a:p>
            <a:fld id="{EBC19CB4-9DF4-48AC-AB5D-AD6BF645C0C6}" type="datetimeFigureOut">
              <a:rPr lang="en-US" smtClean="0"/>
              <a:t>7/22/2026</a:t>
            </a:fld>
            <a:endParaRPr lang="en-US"/>
          </a:p>
        </p:txBody>
      </p:sp>
      <p:sp>
        <p:nvSpPr>
          <p:cNvPr id="5" name="Footer Placeholder 4">
            <a:extLst>
              <a:ext uri="{FF2B5EF4-FFF2-40B4-BE49-F238E27FC236}">
                <a16:creationId xmlns:a16="http://schemas.microsoft.com/office/drawing/2014/main" id="{8B8EADBE-149C-3257-F24D-38014155A5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996114-B0BC-ABC2-55F4-F113D09AC742}"/>
              </a:ext>
            </a:extLst>
          </p:cNvPr>
          <p:cNvSpPr>
            <a:spLocks noGrp="1"/>
          </p:cNvSpPr>
          <p:nvPr>
            <p:ph type="sldNum" sz="quarter" idx="12"/>
          </p:nvPr>
        </p:nvSpPr>
        <p:spPr/>
        <p:txBody>
          <a:bodyPr/>
          <a:lstStyle/>
          <a:p>
            <a:fld id="{B4363868-D09D-4054-B18C-91E09A986060}" type="slidenum">
              <a:rPr lang="en-US" smtClean="0"/>
              <a:t>‹#›</a:t>
            </a:fld>
            <a:endParaRPr lang="en-US"/>
          </a:p>
        </p:txBody>
      </p:sp>
      <p:pic>
        <p:nvPicPr>
          <p:cNvPr id="7" name="Picture 6">
            <a:extLst>
              <a:ext uri="{FF2B5EF4-FFF2-40B4-BE49-F238E27FC236}">
                <a16:creationId xmlns:a16="http://schemas.microsoft.com/office/drawing/2014/main" id="{7F43547F-F4D9-440D-D98D-F65B6EAE2FD0}"/>
              </a:ext>
            </a:extLst>
          </p:cNvPr>
          <p:cNvPicPr>
            <a:picLocks noChangeAspect="1"/>
          </p:cNvPicPr>
          <p:nvPr userDrawn="1"/>
        </p:nvPicPr>
        <p:blipFill>
          <a:blip r:embed="rId2"/>
          <a:stretch>
            <a:fillRect/>
          </a:stretch>
        </p:blipFill>
        <p:spPr>
          <a:xfrm>
            <a:off x="10335491" y="6298891"/>
            <a:ext cx="1789868" cy="513150"/>
          </a:xfrm>
          <a:prstGeom prst="rect">
            <a:avLst/>
          </a:prstGeom>
        </p:spPr>
      </p:pic>
    </p:spTree>
    <p:extLst>
      <p:ext uri="{BB962C8B-B14F-4D97-AF65-F5344CB8AC3E}">
        <p14:creationId xmlns:p14="http://schemas.microsoft.com/office/powerpoint/2010/main" val="3211034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893617-5A7C-FEE1-1743-7F98BD98A25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A3E4AFC-A782-B9FD-C192-A41DB471779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6E020BA-BF95-591F-C58A-9CD47D4C72A4}"/>
              </a:ext>
            </a:extLst>
          </p:cNvPr>
          <p:cNvSpPr>
            <a:spLocks noGrp="1"/>
          </p:cNvSpPr>
          <p:nvPr>
            <p:ph type="dt" sz="half" idx="10"/>
          </p:nvPr>
        </p:nvSpPr>
        <p:spPr/>
        <p:txBody>
          <a:bodyPr/>
          <a:lstStyle/>
          <a:p>
            <a:fld id="{EBC19CB4-9DF4-48AC-AB5D-AD6BF645C0C6}" type="datetimeFigureOut">
              <a:rPr lang="en-US" smtClean="0"/>
              <a:t>7/22/2026</a:t>
            </a:fld>
            <a:endParaRPr lang="en-US"/>
          </a:p>
        </p:txBody>
      </p:sp>
      <p:sp>
        <p:nvSpPr>
          <p:cNvPr id="5" name="Footer Placeholder 4">
            <a:extLst>
              <a:ext uri="{FF2B5EF4-FFF2-40B4-BE49-F238E27FC236}">
                <a16:creationId xmlns:a16="http://schemas.microsoft.com/office/drawing/2014/main" id="{F0C541E1-BAD6-2082-C169-6A01DBAEAE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47BBB9E-3CA2-73FE-27D4-2EBD4C846E03}"/>
              </a:ext>
            </a:extLst>
          </p:cNvPr>
          <p:cNvSpPr>
            <a:spLocks noGrp="1"/>
          </p:cNvSpPr>
          <p:nvPr>
            <p:ph type="sldNum" sz="quarter" idx="12"/>
          </p:nvPr>
        </p:nvSpPr>
        <p:spPr/>
        <p:txBody>
          <a:bodyPr/>
          <a:lstStyle/>
          <a:p>
            <a:fld id="{B4363868-D09D-4054-B18C-91E09A986060}" type="slidenum">
              <a:rPr lang="en-US" smtClean="0"/>
              <a:t>‹#›</a:t>
            </a:fld>
            <a:endParaRPr lang="en-US"/>
          </a:p>
        </p:txBody>
      </p:sp>
    </p:spTree>
    <p:extLst>
      <p:ext uri="{BB962C8B-B14F-4D97-AF65-F5344CB8AC3E}">
        <p14:creationId xmlns:p14="http://schemas.microsoft.com/office/powerpoint/2010/main" val="17944795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17EF1-1095-F694-883F-E264B9FA0F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00AE81C-BD24-B8A4-479A-32A61B82682E}"/>
              </a:ext>
            </a:extLst>
          </p:cNvPr>
          <p:cNvSpPr>
            <a:spLocks noGrp="1"/>
          </p:cNvSpPr>
          <p:nvPr>
            <p:ph sz="half" idx="1"/>
          </p:nvPr>
        </p:nvSpPr>
        <p:spPr>
          <a:xfrm>
            <a:off x="838200" y="1825625"/>
            <a:ext cx="5181600" cy="4351338"/>
          </a:xfrm>
        </p:spPr>
        <p:txBody>
          <a:bodyPr/>
          <a:lstStyle>
            <a:lvl1pPr>
              <a:defRPr>
                <a:solidFill>
                  <a:srgbClr val="161893"/>
                </a:solidFill>
              </a:defRPr>
            </a:lvl1pPr>
            <a:lvl2pPr>
              <a:defRPr>
                <a:solidFill>
                  <a:srgbClr val="161893"/>
                </a:solidFill>
              </a:defRPr>
            </a:lvl2pPr>
            <a:lvl3pPr>
              <a:defRPr>
                <a:solidFill>
                  <a:srgbClr val="161893"/>
                </a:solidFill>
              </a:defRPr>
            </a:lvl3pPr>
            <a:lvl4pPr>
              <a:defRPr>
                <a:solidFill>
                  <a:srgbClr val="161893"/>
                </a:solidFill>
              </a:defRPr>
            </a:lvl4pPr>
            <a:lvl5pPr>
              <a:defRPr>
                <a:solidFill>
                  <a:srgbClr val="16189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393D0D43-2C6C-2B49-DA13-4483093C352D}"/>
              </a:ext>
            </a:extLst>
          </p:cNvPr>
          <p:cNvSpPr>
            <a:spLocks noGrp="1"/>
          </p:cNvSpPr>
          <p:nvPr>
            <p:ph sz="half" idx="2"/>
          </p:nvPr>
        </p:nvSpPr>
        <p:spPr>
          <a:xfrm>
            <a:off x="6172200" y="1825625"/>
            <a:ext cx="5181600" cy="4351338"/>
          </a:xfrm>
        </p:spPr>
        <p:txBody>
          <a:bodyPr/>
          <a:lstStyle>
            <a:lvl1pPr>
              <a:defRPr>
                <a:solidFill>
                  <a:srgbClr val="161893"/>
                </a:solidFill>
              </a:defRPr>
            </a:lvl1pPr>
            <a:lvl2pPr>
              <a:defRPr>
                <a:solidFill>
                  <a:srgbClr val="161893"/>
                </a:solidFill>
              </a:defRPr>
            </a:lvl2pPr>
            <a:lvl3pPr>
              <a:defRPr>
                <a:solidFill>
                  <a:srgbClr val="161893"/>
                </a:solidFill>
              </a:defRPr>
            </a:lvl3pPr>
            <a:lvl4pPr>
              <a:defRPr>
                <a:solidFill>
                  <a:srgbClr val="161893"/>
                </a:solidFill>
              </a:defRPr>
            </a:lvl4pPr>
            <a:lvl5pPr>
              <a:defRPr>
                <a:solidFill>
                  <a:srgbClr val="16189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34185E10-B417-6A50-00A7-8385D8D471C5}"/>
              </a:ext>
            </a:extLst>
          </p:cNvPr>
          <p:cNvSpPr>
            <a:spLocks noGrp="1"/>
          </p:cNvSpPr>
          <p:nvPr>
            <p:ph type="dt" sz="half" idx="10"/>
          </p:nvPr>
        </p:nvSpPr>
        <p:spPr/>
        <p:txBody>
          <a:bodyPr/>
          <a:lstStyle/>
          <a:p>
            <a:fld id="{EBC19CB4-9DF4-48AC-AB5D-AD6BF645C0C6}" type="datetimeFigureOut">
              <a:rPr lang="en-US" smtClean="0"/>
              <a:t>7/22/2026</a:t>
            </a:fld>
            <a:endParaRPr lang="en-US"/>
          </a:p>
        </p:txBody>
      </p:sp>
      <p:sp>
        <p:nvSpPr>
          <p:cNvPr id="6" name="Footer Placeholder 5">
            <a:extLst>
              <a:ext uri="{FF2B5EF4-FFF2-40B4-BE49-F238E27FC236}">
                <a16:creationId xmlns:a16="http://schemas.microsoft.com/office/drawing/2014/main" id="{DB9F97B3-6FAE-4A4C-E466-01723AABEA5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6596240-B771-881F-7D21-8DC0BB20E889}"/>
              </a:ext>
            </a:extLst>
          </p:cNvPr>
          <p:cNvSpPr>
            <a:spLocks noGrp="1"/>
          </p:cNvSpPr>
          <p:nvPr>
            <p:ph type="sldNum" sz="quarter" idx="12"/>
          </p:nvPr>
        </p:nvSpPr>
        <p:spPr/>
        <p:txBody>
          <a:bodyPr/>
          <a:lstStyle/>
          <a:p>
            <a:fld id="{B4363868-D09D-4054-B18C-91E09A986060}" type="slidenum">
              <a:rPr lang="en-US" smtClean="0"/>
              <a:t>‹#›</a:t>
            </a:fld>
            <a:endParaRPr lang="en-US"/>
          </a:p>
        </p:txBody>
      </p:sp>
      <p:pic>
        <p:nvPicPr>
          <p:cNvPr id="8" name="Picture 7">
            <a:extLst>
              <a:ext uri="{FF2B5EF4-FFF2-40B4-BE49-F238E27FC236}">
                <a16:creationId xmlns:a16="http://schemas.microsoft.com/office/drawing/2014/main" id="{34060574-2CA0-CA00-3C27-EC0ED9BAC9E8}"/>
              </a:ext>
            </a:extLst>
          </p:cNvPr>
          <p:cNvPicPr>
            <a:picLocks noChangeAspect="1"/>
          </p:cNvPicPr>
          <p:nvPr userDrawn="1"/>
        </p:nvPicPr>
        <p:blipFill>
          <a:blip r:embed="rId2"/>
          <a:stretch>
            <a:fillRect/>
          </a:stretch>
        </p:blipFill>
        <p:spPr>
          <a:xfrm>
            <a:off x="10104582" y="6205562"/>
            <a:ext cx="2004291" cy="574625"/>
          </a:xfrm>
          <a:prstGeom prst="rect">
            <a:avLst/>
          </a:prstGeom>
        </p:spPr>
      </p:pic>
    </p:spTree>
    <p:extLst>
      <p:ext uri="{BB962C8B-B14F-4D97-AF65-F5344CB8AC3E}">
        <p14:creationId xmlns:p14="http://schemas.microsoft.com/office/powerpoint/2010/main" val="980702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3AB00-6B4D-40A4-C9F7-9BE388EE77C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0B50BB0-1787-4856-0B09-CC61F2D9FEB9}"/>
              </a:ext>
            </a:extLst>
          </p:cNvPr>
          <p:cNvSpPr>
            <a:spLocks noGrp="1"/>
          </p:cNvSpPr>
          <p:nvPr>
            <p:ph type="body" idx="1"/>
          </p:nvPr>
        </p:nvSpPr>
        <p:spPr>
          <a:xfrm>
            <a:off x="839788" y="1681163"/>
            <a:ext cx="5157787" cy="823912"/>
          </a:xfrm>
        </p:spPr>
        <p:txBody>
          <a:bodyPr anchor="b"/>
          <a:lstStyle>
            <a:lvl1pPr marL="0" indent="0">
              <a:buNone/>
              <a:defRPr sz="2400" b="1">
                <a:solidFill>
                  <a:srgbClr val="16189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9FDBCA5D-922C-0CDD-FEC8-B1595A6A7B66}"/>
              </a:ext>
            </a:extLst>
          </p:cNvPr>
          <p:cNvSpPr>
            <a:spLocks noGrp="1"/>
          </p:cNvSpPr>
          <p:nvPr>
            <p:ph sz="half" idx="2"/>
          </p:nvPr>
        </p:nvSpPr>
        <p:spPr>
          <a:xfrm>
            <a:off x="839788" y="2505075"/>
            <a:ext cx="5157787" cy="3684588"/>
          </a:xfrm>
        </p:spPr>
        <p:txBody>
          <a:bodyPr/>
          <a:lstStyle>
            <a:lvl1pPr>
              <a:defRPr>
                <a:solidFill>
                  <a:srgbClr val="161893"/>
                </a:solidFill>
              </a:defRPr>
            </a:lvl1pPr>
            <a:lvl2pPr>
              <a:defRPr>
                <a:solidFill>
                  <a:srgbClr val="161893"/>
                </a:solidFill>
              </a:defRPr>
            </a:lvl2pPr>
            <a:lvl3pPr>
              <a:defRPr>
                <a:solidFill>
                  <a:srgbClr val="161893"/>
                </a:solidFill>
              </a:defRPr>
            </a:lvl3pPr>
            <a:lvl4pPr>
              <a:defRPr>
                <a:solidFill>
                  <a:srgbClr val="161893"/>
                </a:solidFill>
              </a:defRPr>
            </a:lvl4pPr>
            <a:lvl5pPr>
              <a:defRPr>
                <a:solidFill>
                  <a:srgbClr val="16189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B9EB25F3-B761-0FB6-3062-FA89A5DAAC42}"/>
              </a:ext>
            </a:extLst>
          </p:cNvPr>
          <p:cNvSpPr>
            <a:spLocks noGrp="1"/>
          </p:cNvSpPr>
          <p:nvPr>
            <p:ph type="body" sz="quarter" idx="3"/>
          </p:nvPr>
        </p:nvSpPr>
        <p:spPr>
          <a:xfrm>
            <a:off x="6172200" y="1681163"/>
            <a:ext cx="5183188" cy="823912"/>
          </a:xfrm>
        </p:spPr>
        <p:txBody>
          <a:bodyPr anchor="b"/>
          <a:lstStyle>
            <a:lvl1pPr marL="0" indent="0">
              <a:buNone/>
              <a:defRPr sz="2400" b="1">
                <a:solidFill>
                  <a:srgbClr val="16189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9F5290B4-05CA-D260-41D3-9928D9D3A23E}"/>
              </a:ext>
            </a:extLst>
          </p:cNvPr>
          <p:cNvSpPr>
            <a:spLocks noGrp="1"/>
          </p:cNvSpPr>
          <p:nvPr>
            <p:ph sz="quarter" idx="4"/>
          </p:nvPr>
        </p:nvSpPr>
        <p:spPr>
          <a:xfrm>
            <a:off x="6172200" y="2505075"/>
            <a:ext cx="5183188" cy="3684588"/>
          </a:xfrm>
        </p:spPr>
        <p:txBody>
          <a:bodyPr/>
          <a:lstStyle>
            <a:lvl1pPr>
              <a:defRPr>
                <a:solidFill>
                  <a:srgbClr val="161893"/>
                </a:solidFill>
              </a:defRPr>
            </a:lvl1pPr>
            <a:lvl2pPr>
              <a:defRPr>
                <a:solidFill>
                  <a:srgbClr val="161893"/>
                </a:solidFill>
              </a:defRPr>
            </a:lvl2pPr>
            <a:lvl3pPr>
              <a:defRPr>
                <a:solidFill>
                  <a:srgbClr val="161893"/>
                </a:solidFill>
              </a:defRPr>
            </a:lvl3pPr>
            <a:lvl4pPr>
              <a:defRPr>
                <a:solidFill>
                  <a:srgbClr val="161893"/>
                </a:solidFill>
              </a:defRPr>
            </a:lvl4pPr>
            <a:lvl5pPr>
              <a:defRPr>
                <a:solidFill>
                  <a:srgbClr val="16189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2E33A626-CF2E-AC72-A1D7-3C7D3CFFD936}"/>
              </a:ext>
            </a:extLst>
          </p:cNvPr>
          <p:cNvSpPr>
            <a:spLocks noGrp="1"/>
          </p:cNvSpPr>
          <p:nvPr>
            <p:ph type="dt" sz="half" idx="10"/>
          </p:nvPr>
        </p:nvSpPr>
        <p:spPr/>
        <p:txBody>
          <a:bodyPr/>
          <a:lstStyle/>
          <a:p>
            <a:fld id="{EBC19CB4-9DF4-48AC-AB5D-AD6BF645C0C6}" type="datetimeFigureOut">
              <a:rPr lang="en-US" smtClean="0"/>
              <a:t>7/22/2026</a:t>
            </a:fld>
            <a:endParaRPr lang="en-US"/>
          </a:p>
        </p:txBody>
      </p:sp>
      <p:sp>
        <p:nvSpPr>
          <p:cNvPr id="8" name="Footer Placeholder 7">
            <a:extLst>
              <a:ext uri="{FF2B5EF4-FFF2-40B4-BE49-F238E27FC236}">
                <a16:creationId xmlns:a16="http://schemas.microsoft.com/office/drawing/2014/main" id="{B596E047-6722-8533-A9E6-2BE8C2DB960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892FF92-74B8-A04A-0FA4-2A3F99B48F9C}"/>
              </a:ext>
            </a:extLst>
          </p:cNvPr>
          <p:cNvSpPr>
            <a:spLocks noGrp="1"/>
          </p:cNvSpPr>
          <p:nvPr>
            <p:ph type="sldNum" sz="quarter" idx="12"/>
          </p:nvPr>
        </p:nvSpPr>
        <p:spPr/>
        <p:txBody>
          <a:bodyPr/>
          <a:lstStyle/>
          <a:p>
            <a:fld id="{B4363868-D09D-4054-B18C-91E09A986060}" type="slidenum">
              <a:rPr lang="en-US" smtClean="0"/>
              <a:t>‹#›</a:t>
            </a:fld>
            <a:endParaRPr lang="en-US"/>
          </a:p>
        </p:txBody>
      </p:sp>
      <p:pic>
        <p:nvPicPr>
          <p:cNvPr id="10" name="Picture 9">
            <a:extLst>
              <a:ext uri="{FF2B5EF4-FFF2-40B4-BE49-F238E27FC236}">
                <a16:creationId xmlns:a16="http://schemas.microsoft.com/office/drawing/2014/main" id="{3186FEDD-9431-BC03-88C6-CFA89F32366E}"/>
              </a:ext>
            </a:extLst>
          </p:cNvPr>
          <p:cNvPicPr>
            <a:picLocks noChangeAspect="1"/>
          </p:cNvPicPr>
          <p:nvPr userDrawn="1"/>
        </p:nvPicPr>
        <p:blipFill>
          <a:blip r:embed="rId2"/>
          <a:stretch>
            <a:fillRect/>
          </a:stretch>
        </p:blipFill>
        <p:spPr>
          <a:xfrm>
            <a:off x="10069623" y="6217083"/>
            <a:ext cx="1965359" cy="563463"/>
          </a:xfrm>
          <a:prstGeom prst="rect">
            <a:avLst/>
          </a:prstGeom>
        </p:spPr>
      </p:pic>
    </p:spTree>
    <p:extLst>
      <p:ext uri="{BB962C8B-B14F-4D97-AF65-F5344CB8AC3E}">
        <p14:creationId xmlns:p14="http://schemas.microsoft.com/office/powerpoint/2010/main" val="21428097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48102-E6F7-90A1-936E-DD9EC073F69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2924E31-DDA3-12F8-EAC8-CD613B960961}"/>
              </a:ext>
            </a:extLst>
          </p:cNvPr>
          <p:cNvSpPr>
            <a:spLocks noGrp="1"/>
          </p:cNvSpPr>
          <p:nvPr>
            <p:ph type="dt" sz="half" idx="10"/>
          </p:nvPr>
        </p:nvSpPr>
        <p:spPr/>
        <p:txBody>
          <a:bodyPr/>
          <a:lstStyle/>
          <a:p>
            <a:fld id="{EBC19CB4-9DF4-48AC-AB5D-AD6BF645C0C6}" type="datetimeFigureOut">
              <a:rPr lang="en-US" smtClean="0"/>
              <a:t>7/22/2026</a:t>
            </a:fld>
            <a:endParaRPr lang="en-US"/>
          </a:p>
        </p:txBody>
      </p:sp>
      <p:sp>
        <p:nvSpPr>
          <p:cNvPr id="4" name="Footer Placeholder 3">
            <a:extLst>
              <a:ext uri="{FF2B5EF4-FFF2-40B4-BE49-F238E27FC236}">
                <a16:creationId xmlns:a16="http://schemas.microsoft.com/office/drawing/2014/main" id="{51EA2E5C-88BA-A40F-429F-46457A01C12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A98D6C4-AD24-FEA9-D6C5-65C68AB89264}"/>
              </a:ext>
            </a:extLst>
          </p:cNvPr>
          <p:cNvSpPr>
            <a:spLocks noGrp="1"/>
          </p:cNvSpPr>
          <p:nvPr>
            <p:ph type="sldNum" sz="quarter" idx="12"/>
          </p:nvPr>
        </p:nvSpPr>
        <p:spPr/>
        <p:txBody>
          <a:bodyPr/>
          <a:lstStyle/>
          <a:p>
            <a:fld id="{B4363868-D09D-4054-B18C-91E09A986060}" type="slidenum">
              <a:rPr lang="en-US" smtClean="0"/>
              <a:t>‹#›</a:t>
            </a:fld>
            <a:endParaRPr lang="en-US"/>
          </a:p>
        </p:txBody>
      </p:sp>
    </p:spTree>
    <p:extLst>
      <p:ext uri="{BB962C8B-B14F-4D97-AF65-F5344CB8AC3E}">
        <p14:creationId xmlns:p14="http://schemas.microsoft.com/office/powerpoint/2010/main" val="30932822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380225-4267-B2D0-95F9-A45F42C748BB}"/>
              </a:ext>
            </a:extLst>
          </p:cNvPr>
          <p:cNvSpPr>
            <a:spLocks noGrp="1"/>
          </p:cNvSpPr>
          <p:nvPr>
            <p:ph type="dt" sz="half" idx="10"/>
          </p:nvPr>
        </p:nvSpPr>
        <p:spPr/>
        <p:txBody>
          <a:bodyPr/>
          <a:lstStyle/>
          <a:p>
            <a:fld id="{EBC19CB4-9DF4-48AC-AB5D-AD6BF645C0C6}" type="datetimeFigureOut">
              <a:rPr lang="en-US" smtClean="0"/>
              <a:t>7/22/2026</a:t>
            </a:fld>
            <a:endParaRPr lang="en-US"/>
          </a:p>
        </p:txBody>
      </p:sp>
      <p:sp>
        <p:nvSpPr>
          <p:cNvPr id="3" name="Footer Placeholder 2">
            <a:extLst>
              <a:ext uri="{FF2B5EF4-FFF2-40B4-BE49-F238E27FC236}">
                <a16:creationId xmlns:a16="http://schemas.microsoft.com/office/drawing/2014/main" id="{553FC25C-D079-C039-B247-B30F48E7EAF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8591473-99D4-6731-7384-8FE80565970D}"/>
              </a:ext>
            </a:extLst>
          </p:cNvPr>
          <p:cNvSpPr>
            <a:spLocks noGrp="1"/>
          </p:cNvSpPr>
          <p:nvPr>
            <p:ph type="sldNum" sz="quarter" idx="12"/>
          </p:nvPr>
        </p:nvSpPr>
        <p:spPr/>
        <p:txBody>
          <a:bodyPr/>
          <a:lstStyle/>
          <a:p>
            <a:fld id="{B4363868-D09D-4054-B18C-91E09A986060}" type="slidenum">
              <a:rPr lang="en-US" smtClean="0"/>
              <a:t>‹#›</a:t>
            </a:fld>
            <a:endParaRPr lang="en-US"/>
          </a:p>
        </p:txBody>
      </p:sp>
    </p:spTree>
    <p:extLst>
      <p:ext uri="{BB962C8B-B14F-4D97-AF65-F5344CB8AC3E}">
        <p14:creationId xmlns:p14="http://schemas.microsoft.com/office/powerpoint/2010/main" val="28584602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F54B3B-E8AA-5B68-57DB-5F30541DE7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497D98A-A7EC-7A94-BAE7-314237AD437E}"/>
              </a:ext>
            </a:extLst>
          </p:cNvPr>
          <p:cNvSpPr>
            <a:spLocks noGrp="1"/>
          </p:cNvSpPr>
          <p:nvPr>
            <p:ph idx="1"/>
          </p:nvPr>
        </p:nvSpPr>
        <p:spPr>
          <a:xfrm>
            <a:off x="5183188" y="987425"/>
            <a:ext cx="6172200" cy="4873625"/>
          </a:xfrm>
        </p:spPr>
        <p:txBody>
          <a:bodyPr/>
          <a:lstStyle>
            <a:lvl1pPr>
              <a:defRPr sz="3200">
                <a:solidFill>
                  <a:srgbClr val="161893"/>
                </a:solidFill>
              </a:defRPr>
            </a:lvl1pPr>
            <a:lvl2pPr>
              <a:defRPr sz="2800">
                <a:solidFill>
                  <a:srgbClr val="161893"/>
                </a:solidFill>
              </a:defRPr>
            </a:lvl2pPr>
            <a:lvl3pPr>
              <a:defRPr sz="2400">
                <a:solidFill>
                  <a:srgbClr val="161893"/>
                </a:solidFill>
              </a:defRPr>
            </a:lvl3pPr>
            <a:lvl4pPr>
              <a:defRPr sz="2000">
                <a:solidFill>
                  <a:srgbClr val="161893"/>
                </a:solidFill>
              </a:defRPr>
            </a:lvl4pPr>
            <a:lvl5pPr>
              <a:defRPr sz="2000">
                <a:solidFill>
                  <a:srgbClr val="161893"/>
                </a:solidFill>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5F244DF0-6C9F-373A-B990-3B8EBCA26C64}"/>
              </a:ext>
            </a:extLst>
          </p:cNvPr>
          <p:cNvSpPr>
            <a:spLocks noGrp="1"/>
          </p:cNvSpPr>
          <p:nvPr>
            <p:ph type="body" sz="half" idx="2"/>
          </p:nvPr>
        </p:nvSpPr>
        <p:spPr>
          <a:xfrm>
            <a:off x="839788" y="2057400"/>
            <a:ext cx="3932237" cy="3811588"/>
          </a:xfrm>
        </p:spPr>
        <p:txBody>
          <a:bodyPr/>
          <a:lstStyle>
            <a:lvl1pPr marL="0" indent="0">
              <a:buNone/>
              <a:defRPr sz="1600">
                <a:solidFill>
                  <a:srgbClr val="161893"/>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4357C95D-2271-6368-9A51-34A338EF64D4}"/>
              </a:ext>
            </a:extLst>
          </p:cNvPr>
          <p:cNvSpPr>
            <a:spLocks noGrp="1"/>
          </p:cNvSpPr>
          <p:nvPr>
            <p:ph type="dt" sz="half" idx="10"/>
          </p:nvPr>
        </p:nvSpPr>
        <p:spPr/>
        <p:txBody>
          <a:bodyPr/>
          <a:lstStyle/>
          <a:p>
            <a:fld id="{EBC19CB4-9DF4-48AC-AB5D-AD6BF645C0C6}" type="datetimeFigureOut">
              <a:rPr lang="en-US" smtClean="0"/>
              <a:t>7/22/2026</a:t>
            </a:fld>
            <a:endParaRPr lang="en-US"/>
          </a:p>
        </p:txBody>
      </p:sp>
      <p:sp>
        <p:nvSpPr>
          <p:cNvPr id="6" name="Footer Placeholder 5">
            <a:extLst>
              <a:ext uri="{FF2B5EF4-FFF2-40B4-BE49-F238E27FC236}">
                <a16:creationId xmlns:a16="http://schemas.microsoft.com/office/drawing/2014/main" id="{7627430C-5277-1D00-1252-555E5F12A20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67CEAD-38BD-CC23-B2C2-B530FC7BF9B8}"/>
              </a:ext>
            </a:extLst>
          </p:cNvPr>
          <p:cNvSpPr>
            <a:spLocks noGrp="1"/>
          </p:cNvSpPr>
          <p:nvPr>
            <p:ph type="sldNum" sz="quarter" idx="12"/>
          </p:nvPr>
        </p:nvSpPr>
        <p:spPr/>
        <p:txBody>
          <a:bodyPr/>
          <a:lstStyle/>
          <a:p>
            <a:fld id="{B4363868-D09D-4054-B18C-91E09A986060}" type="slidenum">
              <a:rPr lang="en-US" smtClean="0"/>
              <a:t>‹#›</a:t>
            </a:fld>
            <a:endParaRPr lang="en-US"/>
          </a:p>
        </p:txBody>
      </p:sp>
    </p:spTree>
    <p:extLst>
      <p:ext uri="{BB962C8B-B14F-4D97-AF65-F5344CB8AC3E}">
        <p14:creationId xmlns:p14="http://schemas.microsoft.com/office/powerpoint/2010/main" val="3247923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D58123-2379-66F8-9C68-86A41C23397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35961F4-749F-5B08-26FC-1CE080016BE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E68DA412-BEB6-16D4-F5D2-5F0B598BD51D}"/>
              </a:ext>
            </a:extLst>
          </p:cNvPr>
          <p:cNvSpPr>
            <a:spLocks noGrp="1"/>
          </p:cNvSpPr>
          <p:nvPr>
            <p:ph type="body" sz="half" idx="2"/>
          </p:nvPr>
        </p:nvSpPr>
        <p:spPr>
          <a:xfrm>
            <a:off x="839788" y="2057400"/>
            <a:ext cx="3932237" cy="3811588"/>
          </a:xfrm>
        </p:spPr>
        <p:txBody>
          <a:bodyPr/>
          <a:lstStyle>
            <a:lvl1pPr marL="0" indent="0">
              <a:buNone/>
              <a:defRPr sz="1600">
                <a:solidFill>
                  <a:srgbClr val="161893"/>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A1F4D5DE-C62E-16C3-461D-274EA6F5D809}"/>
              </a:ext>
            </a:extLst>
          </p:cNvPr>
          <p:cNvSpPr>
            <a:spLocks noGrp="1"/>
          </p:cNvSpPr>
          <p:nvPr>
            <p:ph type="dt" sz="half" idx="10"/>
          </p:nvPr>
        </p:nvSpPr>
        <p:spPr/>
        <p:txBody>
          <a:bodyPr/>
          <a:lstStyle/>
          <a:p>
            <a:fld id="{EBC19CB4-9DF4-48AC-AB5D-AD6BF645C0C6}" type="datetimeFigureOut">
              <a:rPr lang="en-US" smtClean="0"/>
              <a:t>7/22/2026</a:t>
            </a:fld>
            <a:endParaRPr lang="en-US"/>
          </a:p>
        </p:txBody>
      </p:sp>
      <p:sp>
        <p:nvSpPr>
          <p:cNvPr id="6" name="Footer Placeholder 5">
            <a:extLst>
              <a:ext uri="{FF2B5EF4-FFF2-40B4-BE49-F238E27FC236}">
                <a16:creationId xmlns:a16="http://schemas.microsoft.com/office/drawing/2014/main" id="{B12CE9E3-6B2E-3523-7F61-629E0828DE2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B2C8F13-A60F-4627-2FBC-1BE566D727AA}"/>
              </a:ext>
            </a:extLst>
          </p:cNvPr>
          <p:cNvSpPr>
            <a:spLocks noGrp="1"/>
          </p:cNvSpPr>
          <p:nvPr>
            <p:ph type="sldNum" sz="quarter" idx="12"/>
          </p:nvPr>
        </p:nvSpPr>
        <p:spPr/>
        <p:txBody>
          <a:bodyPr/>
          <a:lstStyle/>
          <a:p>
            <a:fld id="{B4363868-D09D-4054-B18C-91E09A986060}" type="slidenum">
              <a:rPr lang="en-US" smtClean="0"/>
              <a:t>‹#›</a:t>
            </a:fld>
            <a:endParaRPr lang="en-US"/>
          </a:p>
        </p:txBody>
      </p:sp>
    </p:spTree>
    <p:extLst>
      <p:ext uri="{BB962C8B-B14F-4D97-AF65-F5344CB8AC3E}">
        <p14:creationId xmlns:p14="http://schemas.microsoft.com/office/powerpoint/2010/main" val="42742806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BA577DA-15B6-44DF-D084-8A5A85E033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E8583601-7621-F18F-5B83-9101C5FB2A1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2E7F89FA-FC1C-D6B9-ACCF-CCDAD84EE12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en-US" dirty="0"/>
          </a:p>
        </p:txBody>
      </p:sp>
      <p:sp>
        <p:nvSpPr>
          <p:cNvPr id="5" name="Footer Placeholder 4">
            <a:extLst>
              <a:ext uri="{FF2B5EF4-FFF2-40B4-BE49-F238E27FC236}">
                <a16:creationId xmlns:a16="http://schemas.microsoft.com/office/drawing/2014/main" id="{E90A4CEF-0F8F-DA7F-4CD0-E24B5982ED5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5B47DE6-ED6B-9CC9-54CA-3D168C5C59F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4363868-D09D-4054-B18C-91E09A986060}" type="slidenum">
              <a:rPr lang="en-US" smtClean="0"/>
              <a:t>‹#›</a:t>
            </a:fld>
            <a:endParaRPr lang="en-US"/>
          </a:p>
        </p:txBody>
      </p:sp>
    </p:spTree>
    <p:extLst>
      <p:ext uri="{BB962C8B-B14F-4D97-AF65-F5344CB8AC3E}">
        <p14:creationId xmlns:p14="http://schemas.microsoft.com/office/powerpoint/2010/main" val="16885966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l" defTabSz="914400" rtl="0" eaLnBrk="1" latinLnBrk="0" hangingPunct="1">
        <a:lnSpc>
          <a:spcPct val="90000"/>
        </a:lnSpc>
        <a:spcBef>
          <a:spcPct val="0"/>
        </a:spcBef>
        <a:buNone/>
        <a:defRPr sz="4400" kern="1200">
          <a:solidFill>
            <a:srgbClr val="9E0000"/>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6189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61893"/>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61893"/>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61893"/>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6189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eschaller@aph.org" TargetMode="External"/><Relationship Id="rId2" Type="http://schemas.openxmlformats.org/officeDocument/2006/relationships/hyperlink" Target="mailto:ngaines@aph.org" TargetMode="Externa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hyperlink" Target="http://www.daisy.org/z3986/structure/SG-DAISY3/" TargetMode="External"/><Relationship Id="rId2" Type="http://schemas.openxmlformats.org/officeDocument/2006/relationships/hyperlink" Target="http://aem.cast.org/creating/nimas-technical-specification-annotated.html#.XKJVMZhKiUk" TargetMode="External"/><Relationship Id="rId1" Type="http://schemas.openxmlformats.org/officeDocument/2006/relationships/slideLayout" Target="../slideLayouts/slideLayout2.xml"/><Relationship Id="rId4" Type="http://schemas.openxmlformats.org/officeDocument/2006/relationships/hyperlink" Target="https://nimac.us/nimac-metadata-guidelines/" TargetMode="External"/></Relationships>
</file>

<file path=ppt/slides/_rels/slide13.xml.rels><?xml version="1.0" encoding="UTF-8" standalone="yes"?>
<Relationships xmlns="http://schemas.openxmlformats.org/package/2006/relationships"><Relationship Id="rId2" Type="http://schemas.openxmlformats.org/officeDocument/2006/relationships/hyperlink" Target="https://aem.cast.org/nimas-nimac/nimas-technical-specification"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hyperlink" Target="https://www.nimac.us/wp-content/uploads/2024/06/NIMAC_metadata_guidelines_May_2024.doc"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www.nimac.us/wp-content/uploads/2023/12/Guidance-for-Digital-File-PDFs_final.docx"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mailto:nimac@aph.org"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hyperlink" Target="https://www.daisy.org/z3986/structure/SG-DAISY3/part2-block.html"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www.daisy.org/z3986/structure/SG-DAISY3/index-of-elements.html" TargetMode="External"/><Relationship Id="rId2" Type="http://schemas.openxmlformats.org/officeDocument/2006/relationships/hyperlink" Target="https://daisy.org/guidance/info-help/guidance-training/standards/daisy-structure-guidelines-elements-major-structural-elements/"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hyperlink" Target="https://daisy.org/info-help/guidance-training/standards/daisy-structure-guidelines-elements-major-structural-elements-front-matter/" TargetMode="External"/><Relationship Id="rId3" Type="http://schemas.openxmlformats.org/officeDocument/2006/relationships/hyperlink" Target="https://daisy.org/guidance/info-help/guidance-training/standards/daisy-structure-guidelines-elements-major-structural-elements/#a" TargetMode="External"/><Relationship Id="rId7" Type="http://schemas.openxmlformats.org/officeDocument/2006/relationships/hyperlink" Target="https://daisy.org/guidance/info-help/guidance-training/standards/daisy-structure-guidelines-elements-major-structural-elements/#e" TargetMode="External"/><Relationship Id="rId2" Type="http://schemas.openxmlformats.org/officeDocument/2006/relationships/hyperlink" Target="https://daisy.org/guidance/info-help/guidance-training/standards/daisy-structure-guidelines-elements-major-structural-elements/" TargetMode="External"/><Relationship Id="rId1" Type="http://schemas.openxmlformats.org/officeDocument/2006/relationships/slideLayout" Target="../slideLayouts/slideLayout2.xml"/><Relationship Id="rId6" Type="http://schemas.openxmlformats.org/officeDocument/2006/relationships/hyperlink" Target="https://daisy.org/guidance/info-help/guidance-training/standards/daisy-structure-guidelines-elements-major-structural-elements/#d" TargetMode="External"/><Relationship Id="rId5" Type="http://schemas.openxmlformats.org/officeDocument/2006/relationships/hyperlink" Target="https://daisy.org/guidance/info-help/guidance-training/standards/daisy-structure-guidelines-elements-major-structural-elements/#c" TargetMode="External"/><Relationship Id="rId10" Type="http://schemas.openxmlformats.org/officeDocument/2006/relationships/hyperlink" Target="https://daisy.org/info-help/guidance-training/standards/daisy-structure-guidelines-elements-major-structural-elements-end-matter/" TargetMode="External"/><Relationship Id="rId4" Type="http://schemas.openxmlformats.org/officeDocument/2006/relationships/hyperlink" Target="https://daisy.org/guidance/info-help/guidance-training/standards/daisy-structure-guidelines-elements-major-structural-elements/#b" TargetMode="External"/><Relationship Id="rId9" Type="http://schemas.openxmlformats.org/officeDocument/2006/relationships/hyperlink" Target="https://daisy.org/info-help/guidance-training/standards/daisy-structure-guidelines-elements-major-structural-elements-body-matter/" TargetMode="External"/></Relationships>
</file>

<file path=ppt/slides/_rels/slide32.xml.rels><?xml version="1.0" encoding="UTF-8" standalone="yes"?>
<Relationships xmlns="http://schemas.openxmlformats.org/package/2006/relationships"><Relationship Id="rId2" Type="http://schemas.openxmlformats.org/officeDocument/2006/relationships/hyperlink" Target="http://www.daisy.org/z3986/structure/SG-DAISY3/index-of-elements.html"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hyperlink" Target="mailto:nimac@aph.org"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hyperlink" Target="https://www.daisy.org/z3986/structure/SG-DAISY3/part2-inline.html#pagenum"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hyperlink" Target="https://www.nimac.us/image-descriptions/" TargetMode="Externa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hyperlink" Target="https://www.w3.org/TR/mathml4/" TargetMode="External"/><Relationship Id="rId2" Type="http://schemas.openxmlformats.org/officeDocument/2006/relationships/hyperlink" Target="http://www.nimac.us/wp-content/uploads/2019/04/MathML.pdf" TargetMode="Externa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hyperlink" Target="http://www.w3.org/Math/DTD/mathml3/mathml3.dtd" TargetMode="External"/><Relationship Id="rId2" Type="http://schemas.openxmlformats.org/officeDocument/2006/relationships/hyperlink" Target="http://www.daisy.org/z3986/2005/dtbook-2005-3.dtd" TargetMode="External"/><Relationship Id="rId1" Type="http://schemas.openxmlformats.org/officeDocument/2006/relationships/slideLayout" Target="../slideLayouts/slideLayout2.xml"/><Relationship Id="rId5" Type="http://schemas.openxmlformats.org/officeDocument/2006/relationships/hyperlink" Target="http://www.w3.org/1998/Math/MathML" TargetMode="External"/><Relationship Id="rId4" Type="http://schemas.openxmlformats.org/officeDocument/2006/relationships/hyperlink" Target="http://www.daisy.org/z3986/2005/dtbook/" TargetMode="External"/></Relationships>
</file>

<file path=ppt/slides/_rels/slide57.xml.rels><?xml version="1.0" encoding="UTF-8" standalone="yes"?>
<Relationships xmlns="http://schemas.openxmlformats.org/package/2006/relationships"><Relationship Id="rId3" Type="http://schemas.openxmlformats.org/officeDocument/2006/relationships/hyperlink" Target="http://www.w3.org/Math/DTD/mathml2/mathml2.dtd" TargetMode="External"/><Relationship Id="rId2" Type="http://schemas.openxmlformats.org/officeDocument/2006/relationships/hyperlink" Target="http://www.daisy.org/z3986/2005/dtbook-2005-3.dtd" TargetMode="External"/><Relationship Id="rId1" Type="http://schemas.openxmlformats.org/officeDocument/2006/relationships/slideLayout" Target="../slideLayouts/slideLayout2.xml"/><Relationship Id="rId5" Type="http://schemas.openxmlformats.org/officeDocument/2006/relationships/hyperlink" Target="http://www.w3.org/1998/Math/MathML" TargetMode="External"/><Relationship Id="rId4" Type="http://schemas.openxmlformats.org/officeDocument/2006/relationships/hyperlink" Target="http://www.daisy.org/z3986/2005/dtbook/" TargetMode="Externa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hyperlink" Target="https://www.nimac.us/publishers-conversion-houses/" TargetMode="Externa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hyperlink" Target="https://nimac.us/"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hyperlink" Target="mailto:nimac@aph.org" TargetMode="Externa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hyperlink" Target="https://nimac.us/wp-content/uploads/2026/02/NIMAC-Case-Study-2025_final-report-1.31.26-fully-accessible.docx" TargetMode="External"/><Relationship Id="rId2" Type="http://schemas.openxmlformats.org/officeDocument/2006/relationships/hyperlink" Target="https://nimac.us/wp-content/uploads/2026/02/NIMAC-Case-Study-2025_final-report-1.31.26-fully-accessible.pdf" TargetMode="Externa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0A2FA6E-3938-0392-BA6C-8E1EF04643DC}"/>
              </a:ext>
            </a:extLst>
          </p:cNvPr>
          <p:cNvSpPr>
            <a:spLocks noGrp="1"/>
          </p:cNvSpPr>
          <p:nvPr>
            <p:ph type="ctrTitle"/>
          </p:nvPr>
        </p:nvSpPr>
        <p:spPr>
          <a:xfrm>
            <a:off x="894735" y="2297622"/>
            <a:ext cx="10402529" cy="1747836"/>
          </a:xfrm>
        </p:spPr>
        <p:txBody>
          <a:bodyPr>
            <a:normAutofit/>
          </a:bodyPr>
          <a:lstStyle/>
          <a:p>
            <a:r>
              <a:rPr lang="en-US" altLang="en-US" dirty="0"/>
              <a:t>NIMAS File Creation:</a:t>
            </a:r>
            <a:br>
              <a:rPr lang="en-US" altLang="en-US" sz="7200" dirty="0"/>
            </a:br>
            <a:r>
              <a:rPr lang="en-US" altLang="en-US" sz="4400" dirty="0"/>
              <a:t>Resources and XML Best Practices</a:t>
            </a:r>
            <a:endParaRPr lang="en-US" sz="4400" dirty="0"/>
          </a:p>
        </p:txBody>
      </p:sp>
      <p:sp>
        <p:nvSpPr>
          <p:cNvPr id="8" name="Subtitle 7">
            <a:extLst>
              <a:ext uri="{FF2B5EF4-FFF2-40B4-BE49-F238E27FC236}">
                <a16:creationId xmlns:a16="http://schemas.microsoft.com/office/drawing/2014/main" id="{B271C615-4E6D-9D44-6064-282648B7F121}"/>
              </a:ext>
            </a:extLst>
          </p:cNvPr>
          <p:cNvSpPr>
            <a:spLocks noGrp="1"/>
          </p:cNvSpPr>
          <p:nvPr>
            <p:ph type="subTitle" idx="1"/>
          </p:nvPr>
        </p:nvSpPr>
        <p:spPr>
          <a:xfrm>
            <a:off x="626533" y="4826213"/>
            <a:ext cx="5469467" cy="1747836"/>
          </a:xfrm>
        </p:spPr>
        <p:txBody>
          <a:bodyPr>
            <a:normAutofit fontScale="92500" lnSpcReduction="10000"/>
          </a:bodyPr>
          <a:lstStyle/>
          <a:p>
            <a:pPr algn="l">
              <a:defRPr/>
            </a:pPr>
            <a:r>
              <a:rPr lang="en-US" dirty="0">
                <a:solidFill>
                  <a:srgbClr val="161893"/>
                </a:solidFill>
                <a:cs typeface="Arial" charset="0"/>
              </a:rPr>
              <a:t>Nicole Gaines, NIMAC Project Director</a:t>
            </a:r>
          </a:p>
          <a:p>
            <a:pPr algn="l">
              <a:defRPr/>
            </a:pPr>
            <a:r>
              <a:rPr lang="en-US" dirty="0">
                <a:solidFill>
                  <a:srgbClr val="161893"/>
                </a:solidFill>
                <a:cs typeface="Arial" charset="0"/>
                <a:hlinkClick r:id="rId2"/>
              </a:rPr>
              <a:t>ngaines@aph.org</a:t>
            </a:r>
            <a:r>
              <a:rPr lang="en-US" dirty="0">
                <a:solidFill>
                  <a:srgbClr val="161893"/>
                </a:solidFill>
                <a:cs typeface="Arial" charset="0"/>
              </a:rPr>
              <a:t> </a:t>
            </a:r>
          </a:p>
          <a:p>
            <a:pPr algn="l">
              <a:defRPr/>
            </a:pPr>
            <a:r>
              <a:rPr lang="en-US" dirty="0">
                <a:solidFill>
                  <a:srgbClr val="161893"/>
                </a:solidFill>
                <a:cs typeface="Arial" charset="0"/>
              </a:rPr>
              <a:t>Liz Schaller, NIMAC Director</a:t>
            </a:r>
          </a:p>
          <a:p>
            <a:pPr algn="l">
              <a:defRPr/>
            </a:pPr>
            <a:r>
              <a:rPr lang="en-US" dirty="0">
                <a:solidFill>
                  <a:srgbClr val="161893"/>
                </a:solidFill>
                <a:cs typeface="Arial" charset="0"/>
                <a:hlinkClick r:id="rId3"/>
              </a:rPr>
              <a:t>eschaller@aph.org</a:t>
            </a:r>
            <a:r>
              <a:rPr lang="en-US" dirty="0">
                <a:solidFill>
                  <a:srgbClr val="161893"/>
                </a:solidFill>
                <a:cs typeface="Arial" charset="0"/>
              </a:rPr>
              <a:t> </a:t>
            </a:r>
          </a:p>
          <a:p>
            <a:pPr algn="l">
              <a:defRPr/>
            </a:pPr>
            <a:r>
              <a:rPr lang="en-US" dirty="0">
                <a:solidFill>
                  <a:srgbClr val="161893"/>
                </a:solidFill>
                <a:cs typeface="Arial" charset="0"/>
              </a:rPr>
              <a:t>July 2026</a:t>
            </a:r>
          </a:p>
          <a:p>
            <a:pPr algn="l">
              <a:defRPr/>
            </a:pPr>
            <a:endParaRPr lang="en-US" dirty="0">
              <a:cs typeface="Arial" charset="0"/>
            </a:endParaRPr>
          </a:p>
          <a:p>
            <a:pPr algn="l"/>
            <a:endParaRPr lang="en-US" dirty="0"/>
          </a:p>
        </p:txBody>
      </p:sp>
      <p:pic>
        <p:nvPicPr>
          <p:cNvPr id="5" name="Picture 4">
            <a:extLst>
              <a:ext uri="{FF2B5EF4-FFF2-40B4-BE49-F238E27FC236}">
                <a16:creationId xmlns:a16="http://schemas.microsoft.com/office/drawing/2014/main" id="{97D923DC-F2C4-5025-0C32-D17038488104}"/>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88400" y="5735636"/>
            <a:ext cx="3267789" cy="838413"/>
          </a:xfrm>
          <a:prstGeom prst="rect">
            <a:avLst/>
          </a:prstGeom>
        </p:spPr>
      </p:pic>
    </p:spTree>
    <p:extLst>
      <p:ext uri="{BB962C8B-B14F-4D97-AF65-F5344CB8AC3E}">
        <p14:creationId xmlns:p14="http://schemas.microsoft.com/office/powerpoint/2010/main" val="16044126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50D360-FC3C-670E-5527-A71AF22424BE}"/>
              </a:ext>
            </a:extLst>
          </p:cNvPr>
          <p:cNvSpPr>
            <a:spLocks noGrp="1"/>
          </p:cNvSpPr>
          <p:nvPr>
            <p:ph type="title"/>
          </p:nvPr>
        </p:nvSpPr>
        <p:spPr/>
        <p:txBody>
          <a:bodyPr/>
          <a:lstStyle/>
          <a:p>
            <a:pPr algn="ctr"/>
            <a:r>
              <a:rPr lang="en-US" dirty="0"/>
              <a:t>Agreement with NIMAS Files Helping Facilitate Timely Delivery</a:t>
            </a:r>
          </a:p>
        </p:txBody>
      </p:sp>
      <p:graphicFrame>
        <p:nvGraphicFramePr>
          <p:cNvPr id="4" name="Content Placeholder 3" descr="Figure 21 is a pie chart showing agreement with the statement that NIMAS files help facilitate timely delivery of accessible formats (n = 50). Sixty-two percent of respondents strongly agree, 32% agree, 2% disagree, and 4% strongly disagree.">
            <a:extLst>
              <a:ext uri="{FF2B5EF4-FFF2-40B4-BE49-F238E27FC236}">
                <a16:creationId xmlns:a16="http://schemas.microsoft.com/office/drawing/2014/main" id="{944EEAB9-0621-1BE5-C8F8-14EC2F99A178}"/>
              </a:ext>
            </a:extLst>
          </p:cNvPr>
          <p:cNvGraphicFramePr>
            <a:graphicFrameLocks noGrp="1"/>
          </p:cNvGraphicFramePr>
          <p:nvPr>
            <p:ph idx="1"/>
            <p:extLst>
              <p:ext uri="{D42A27DB-BD31-4B8C-83A1-F6EECF244321}">
                <p14:modId xmlns:p14="http://schemas.microsoft.com/office/powerpoint/2010/main" val="1334289694"/>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881556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noChangeArrowheads="1"/>
          </p:cNvSpPr>
          <p:nvPr>
            <p:ph type="title"/>
          </p:nvPr>
        </p:nvSpPr>
        <p:spPr>
          <a:xfrm>
            <a:off x="1905000" y="1981200"/>
            <a:ext cx="8229600" cy="2590800"/>
          </a:xfrm>
        </p:spPr>
        <p:txBody>
          <a:bodyPr/>
          <a:lstStyle/>
          <a:p>
            <a:pPr algn="ctr"/>
            <a:r>
              <a:rPr lang="en-US" altLang="en-US" sz="4000" dirty="0"/>
              <a:t>Preparing NIMAS Files:</a:t>
            </a:r>
            <a:r>
              <a:rPr lang="en-US" altLang="en-US" dirty="0"/>
              <a:t> </a:t>
            </a:r>
            <a:br>
              <a:rPr lang="en-US" altLang="en-US" dirty="0"/>
            </a:br>
            <a:r>
              <a:rPr lang="en-US" altLang="en-US" sz="3800" dirty="0"/>
              <a:t>Key Resources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noChangeArrowheads="1"/>
          </p:cNvSpPr>
          <p:nvPr>
            <p:ph type="title"/>
          </p:nvPr>
        </p:nvSpPr>
        <p:spPr/>
        <p:txBody>
          <a:bodyPr/>
          <a:lstStyle/>
          <a:p>
            <a:r>
              <a:rPr lang="en-US" altLang="en-US" sz="4000" dirty="0"/>
              <a:t>Resources for Producing NIMAS</a:t>
            </a:r>
          </a:p>
        </p:txBody>
      </p:sp>
      <p:sp>
        <p:nvSpPr>
          <p:cNvPr id="8195" name="Content Placeholder 2"/>
          <p:cNvSpPr>
            <a:spLocks noGrp="1" noChangeArrowheads="1"/>
          </p:cNvSpPr>
          <p:nvPr>
            <p:ph idx="1"/>
          </p:nvPr>
        </p:nvSpPr>
        <p:spPr>
          <a:xfrm>
            <a:off x="723900" y="1752600"/>
            <a:ext cx="10744200" cy="4373563"/>
          </a:xfrm>
        </p:spPr>
        <p:txBody>
          <a:bodyPr/>
          <a:lstStyle/>
          <a:p>
            <a:pPr marL="0" indent="0">
              <a:buNone/>
            </a:pPr>
            <a:r>
              <a:rPr lang="en-US" altLang="en-US" sz="2800" dirty="0"/>
              <a:t>The three essential resources for preparing NIMAS are:	</a:t>
            </a:r>
          </a:p>
          <a:p>
            <a:pPr marL="0" indent="0">
              <a:buNone/>
            </a:pPr>
            <a:endParaRPr lang="en-US" altLang="en-US" sz="1200" dirty="0"/>
          </a:p>
          <a:p>
            <a:pPr marL="971550" lvl="1" indent="-514350">
              <a:buFontTx/>
              <a:buAutoNum type="arabicPeriod"/>
            </a:pPr>
            <a:r>
              <a:rPr lang="en-US" altLang="en-US" dirty="0">
                <a:hlinkClick r:id="rId2"/>
              </a:rPr>
              <a:t>The NIMAS 1.1 Specification</a:t>
            </a:r>
            <a:r>
              <a:rPr lang="en-US" altLang="en-US" dirty="0"/>
              <a:t> </a:t>
            </a:r>
          </a:p>
          <a:p>
            <a:pPr marL="971550" lvl="1" indent="-514350">
              <a:buFontTx/>
              <a:buAutoNum type="arabicPeriod"/>
            </a:pPr>
            <a:r>
              <a:rPr lang="en-US" altLang="en-US" dirty="0">
                <a:hlinkClick r:id="rId3"/>
              </a:rPr>
              <a:t>The DAISY Structure Guidelines (DSG)</a:t>
            </a:r>
            <a:endParaRPr lang="en-US" altLang="en-US" dirty="0"/>
          </a:p>
          <a:p>
            <a:pPr marL="971550" lvl="1" indent="-514350">
              <a:buFontTx/>
              <a:buAutoNum type="arabicPeriod"/>
            </a:pPr>
            <a:r>
              <a:rPr lang="en-US" altLang="en-US" dirty="0">
                <a:hlinkClick r:id="rId4"/>
              </a:rPr>
              <a:t>NIMAC Metadata Guidelines</a:t>
            </a:r>
            <a:endParaRPr lang="en-US" altLang="en-US" dirty="0"/>
          </a:p>
          <a:p>
            <a:pPr marL="0" indent="0">
              <a:buNone/>
            </a:pPr>
            <a:endParaRPr lang="en-US" altLang="en-US" dirty="0"/>
          </a:p>
          <a:p>
            <a:pPr marL="0" indent="0">
              <a:buNone/>
            </a:pPr>
            <a:endParaRPr lang="en-US" alt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noChangeArrowheads="1"/>
          </p:cNvSpPr>
          <p:nvPr>
            <p:ph type="title"/>
          </p:nvPr>
        </p:nvSpPr>
        <p:spPr/>
        <p:txBody>
          <a:bodyPr/>
          <a:lstStyle/>
          <a:p>
            <a:r>
              <a:rPr lang="en-US" altLang="en-US" sz="4000" dirty="0"/>
              <a:t>The NIMAS Specification</a:t>
            </a:r>
          </a:p>
        </p:txBody>
      </p:sp>
      <p:sp>
        <p:nvSpPr>
          <p:cNvPr id="9219" name="Content Placeholder 2"/>
          <p:cNvSpPr>
            <a:spLocks noGrp="1" noChangeArrowheads="1"/>
          </p:cNvSpPr>
          <p:nvPr>
            <p:ph idx="1"/>
          </p:nvPr>
        </p:nvSpPr>
        <p:spPr>
          <a:xfrm>
            <a:off x="914400" y="1417639"/>
            <a:ext cx="10210800" cy="4708525"/>
          </a:xfrm>
        </p:spPr>
        <p:txBody>
          <a:bodyPr/>
          <a:lstStyle/>
          <a:p>
            <a:r>
              <a:rPr lang="en-US" altLang="en-US" sz="2800" dirty="0">
                <a:hlinkClick r:id="rId2"/>
              </a:rPr>
              <a:t>NIMAS 1.1</a:t>
            </a:r>
            <a:r>
              <a:rPr lang="en-US" altLang="en-US" sz="2800" dirty="0"/>
              <a:t> is the only file format that the NIMAC can accept.</a:t>
            </a:r>
          </a:p>
          <a:p>
            <a:r>
              <a:rPr lang="en-US" altLang="en-US" sz="2800" dirty="0"/>
              <a:t>NIMAS is a subset of DAISY (Z39.86) and each file set includes:</a:t>
            </a:r>
          </a:p>
          <a:p>
            <a:pPr lvl="1"/>
            <a:r>
              <a:rPr lang="en-US" altLang="en-US" sz="2400" dirty="0"/>
              <a:t>All text from the source book supplied in an XML file</a:t>
            </a:r>
          </a:p>
          <a:p>
            <a:pPr lvl="1"/>
            <a:r>
              <a:rPr lang="en-US" altLang="en-US" sz="2400" dirty="0"/>
              <a:t>An OPF that includes required metadata and the file set manifest</a:t>
            </a:r>
          </a:p>
          <a:p>
            <a:pPr lvl="1"/>
            <a:r>
              <a:rPr lang="en-US" altLang="en-US" sz="2400" dirty="0"/>
              <a:t>A PDF that includes only the title page and/or cover(s) and the copyright page</a:t>
            </a:r>
          </a:p>
          <a:p>
            <a:pPr lvl="1"/>
            <a:r>
              <a:rPr lang="en-US" altLang="en-US" sz="2400" dirty="0"/>
              <a:t>All images from the print book supplied as separate image files: JPG, PNG, or SVG format</a:t>
            </a:r>
            <a:endParaRPr lang="en-US" altLang="en-US" dirty="0"/>
          </a:p>
        </p:txBody>
      </p:sp>
    </p:spTree>
    <p:extLst>
      <p:ext uri="{BB962C8B-B14F-4D97-AF65-F5344CB8AC3E}">
        <p14:creationId xmlns:p14="http://schemas.microsoft.com/office/powerpoint/2010/main" val="1896677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noChangeArrowheads="1"/>
          </p:cNvSpPr>
          <p:nvPr>
            <p:ph type="title"/>
          </p:nvPr>
        </p:nvSpPr>
        <p:spPr>
          <a:xfrm>
            <a:off x="762000" y="274639"/>
            <a:ext cx="8229600" cy="868362"/>
          </a:xfrm>
        </p:spPr>
        <p:txBody>
          <a:bodyPr/>
          <a:lstStyle/>
          <a:p>
            <a:r>
              <a:rPr lang="en-US" altLang="en-US" sz="4000" dirty="0"/>
              <a:t>NIMAS Requirements: XML</a:t>
            </a:r>
          </a:p>
        </p:txBody>
      </p:sp>
      <p:sp>
        <p:nvSpPr>
          <p:cNvPr id="11267" name="Content Placeholder 2"/>
          <p:cNvSpPr>
            <a:spLocks noGrp="1" noChangeArrowheads="1"/>
          </p:cNvSpPr>
          <p:nvPr>
            <p:ph idx="1"/>
          </p:nvPr>
        </p:nvSpPr>
        <p:spPr>
          <a:xfrm>
            <a:off x="762000" y="1143001"/>
            <a:ext cx="10668000" cy="4983163"/>
          </a:xfrm>
        </p:spPr>
        <p:txBody>
          <a:bodyPr/>
          <a:lstStyle/>
          <a:p>
            <a:r>
              <a:rPr lang="en-US" altLang="en-US" sz="2800" dirty="0"/>
              <a:t>The NIMAS 1.1 baseline element set must be used to tag textbook content. </a:t>
            </a:r>
          </a:p>
          <a:p>
            <a:endParaRPr lang="en-US" altLang="en-US" sz="800" dirty="0"/>
          </a:p>
          <a:p>
            <a:r>
              <a:rPr lang="en-US" altLang="en-US" sz="2800" dirty="0"/>
              <a:t>The set includes:</a:t>
            </a:r>
          </a:p>
          <a:p>
            <a:pPr lvl="1"/>
            <a:r>
              <a:rPr lang="en-US" altLang="en-US" sz="2400" dirty="0"/>
              <a:t>Document level tags: dtbook, head, book</a:t>
            </a:r>
          </a:p>
          <a:p>
            <a:pPr lvl="1"/>
            <a:r>
              <a:rPr lang="en-US" altLang="en-US" sz="2400" dirty="0"/>
              <a:t>Structure/hierarchy tags: </a:t>
            </a:r>
          </a:p>
          <a:p>
            <a:pPr lvl="2"/>
            <a:r>
              <a:rPr lang="en-US" altLang="en-US" dirty="0"/>
              <a:t>frontmatter, bodymatter, rearmatter</a:t>
            </a:r>
          </a:p>
          <a:p>
            <a:pPr lvl="2"/>
            <a:r>
              <a:rPr lang="en-US" altLang="en-US" dirty="0"/>
              <a:t>level1 to level6, h1 to h6</a:t>
            </a:r>
          </a:p>
          <a:p>
            <a:pPr lvl="1"/>
            <a:r>
              <a:rPr lang="en-US" altLang="en-US" sz="2400" dirty="0"/>
              <a:t>Table tags: table, tr, td</a:t>
            </a:r>
          </a:p>
          <a:p>
            <a:pPr lvl="1"/>
            <a:r>
              <a:rPr lang="en-US" altLang="en-US" sz="2400" dirty="0"/>
              <a:t>Image tags: imggroup, img, caption</a:t>
            </a:r>
          </a:p>
          <a:p>
            <a:pPr lvl="1"/>
            <a:r>
              <a:rPr lang="en-US" altLang="en-US" sz="2400" dirty="0"/>
              <a:t>Block &amp; inline elements</a:t>
            </a:r>
          </a:p>
        </p:txBody>
      </p:sp>
    </p:spTree>
    <p:extLst>
      <p:ext uri="{BB962C8B-B14F-4D97-AF65-F5344CB8AC3E}">
        <p14:creationId xmlns:p14="http://schemas.microsoft.com/office/powerpoint/2010/main" val="31640792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9B87F8B7-FF98-FB1E-B74D-B6C3E6510EB4}"/>
              </a:ext>
            </a:extLst>
          </p:cNvPr>
          <p:cNvSpPr>
            <a:spLocks noGrp="1"/>
          </p:cNvSpPr>
          <p:nvPr>
            <p:ph type="title"/>
          </p:nvPr>
        </p:nvSpPr>
        <p:spPr/>
        <p:txBody>
          <a:bodyPr/>
          <a:lstStyle/>
          <a:p>
            <a:r>
              <a:rPr lang="en-US" sz="4000" dirty="0"/>
              <a:t>Block &amp; Inline Elements</a:t>
            </a:r>
          </a:p>
        </p:txBody>
      </p:sp>
      <p:sp>
        <p:nvSpPr>
          <p:cNvPr id="3" name="Content Placeholder 2">
            <a:extLst>
              <a:ext uri="{FF2B5EF4-FFF2-40B4-BE49-F238E27FC236}">
                <a16:creationId xmlns:a16="http://schemas.microsoft.com/office/drawing/2014/main" id="{A2224DFB-46A3-44E5-7DBF-8EE20EBF79C5}"/>
              </a:ext>
            </a:extLst>
          </p:cNvPr>
          <p:cNvSpPr>
            <a:spLocks noGrp="1"/>
          </p:cNvSpPr>
          <p:nvPr>
            <p:ph sz="half" idx="1"/>
          </p:nvPr>
        </p:nvSpPr>
        <p:spPr/>
        <p:txBody>
          <a:bodyPr>
            <a:normAutofit lnSpcReduction="10000"/>
          </a:bodyPr>
          <a:lstStyle/>
          <a:p>
            <a:r>
              <a:rPr lang="en-US" dirty="0"/>
              <a:t>Block elements</a:t>
            </a:r>
          </a:p>
          <a:p>
            <a:pPr lvl="1"/>
            <a:r>
              <a:rPr lang="en-US" sz="2000" dirty="0"/>
              <a:t>author</a:t>
            </a:r>
          </a:p>
          <a:p>
            <a:pPr lvl="1"/>
            <a:r>
              <a:rPr lang="en-US" sz="2000" dirty="0"/>
              <a:t>blockquote</a:t>
            </a:r>
          </a:p>
          <a:p>
            <a:pPr lvl="1"/>
            <a:r>
              <a:rPr lang="en-US" sz="2000" dirty="0"/>
              <a:t>list</a:t>
            </a:r>
          </a:p>
          <a:p>
            <a:pPr lvl="1"/>
            <a:r>
              <a:rPr lang="en-US" sz="2000" dirty="0"/>
              <a:t>li</a:t>
            </a:r>
          </a:p>
          <a:p>
            <a:pPr lvl="1"/>
            <a:r>
              <a:rPr lang="en-US" sz="2000" dirty="0"/>
              <a:t>hd</a:t>
            </a:r>
          </a:p>
          <a:p>
            <a:pPr lvl="1"/>
            <a:r>
              <a:rPr lang="en-US" sz="2000" dirty="0"/>
              <a:t>note</a:t>
            </a:r>
          </a:p>
          <a:p>
            <a:pPr lvl="1"/>
            <a:r>
              <a:rPr lang="en-US" sz="2000" dirty="0"/>
              <a:t>p</a:t>
            </a:r>
          </a:p>
          <a:p>
            <a:pPr lvl="1"/>
            <a:r>
              <a:rPr lang="en-US" sz="2000" dirty="0"/>
              <a:t>sidebar</a:t>
            </a:r>
          </a:p>
          <a:p>
            <a:pPr lvl="1"/>
            <a:r>
              <a:rPr lang="en-US" sz="2000" dirty="0"/>
              <a:t>cite</a:t>
            </a:r>
          </a:p>
          <a:p>
            <a:pPr lvl="1"/>
            <a:r>
              <a:rPr lang="en-US" sz="2000" dirty="0"/>
              <a:t>dd</a:t>
            </a:r>
          </a:p>
          <a:p>
            <a:pPr lvl="1"/>
            <a:r>
              <a:rPr lang="en-US" sz="2000" dirty="0"/>
              <a:t>dl</a:t>
            </a:r>
          </a:p>
          <a:p>
            <a:pPr lvl="1"/>
            <a:r>
              <a:rPr lang="en-US" sz="2000" dirty="0"/>
              <a:t>dt</a:t>
            </a:r>
          </a:p>
          <a:p>
            <a:pPr lvl="1"/>
            <a:endParaRPr lang="en-US" dirty="0"/>
          </a:p>
        </p:txBody>
      </p:sp>
      <p:sp>
        <p:nvSpPr>
          <p:cNvPr id="9" name="Content Placeholder 8">
            <a:extLst>
              <a:ext uri="{FF2B5EF4-FFF2-40B4-BE49-F238E27FC236}">
                <a16:creationId xmlns:a16="http://schemas.microsoft.com/office/drawing/2014/main" id="{4EF1E952-EA78-BEF4-7761-EA34D1D7047B}"/>
              </a:ext>
            </a:extLst>
          </p:cNvPr>
          <p:cNvSpPr>
            <a:spLocks noGrp="1"/>
          </p:cNvSpPr>
          <p:nvPr>
            <p:ph sz="half" idx="2"/>
          </p:nvPr>
        </p:nvSpPr>
        <p:spPr/>
        <p:txBody>
          <a:bodyPr>
            <a:normAutofit lnSpcReduction="10000"/>
          </a:bodyPr>
          <a:lstStyle/>
          <a:p>
            <a:r>
              <a:rPr lang="en-US" dirty="0"/>
              <a:t>Inline elements</a:t>
            </a:r>
          </a:p>
          <a:p>
            <a:pPr lvl="1"/>
            <a:r>
              <a:rPr lang="en-US" sz="2000" dirty="0"/>
              <a:t>em</a:t>
            </a:r>
          </a:p>
          <a:p>
            <a:pPr lvl="1"/>
            <a:r>
              <a:rPr lang="en-US" sz="2000" dirty="0"/>
              <a:t>q</a:t>
            </a:r>
          </a:p>
          <a:p>
            <a:pPr lvl="1"/>
            <a:r>
              <a:rPr lang="en-US" sz="2000" dirty="0"/>
              <a:t>strong</a:t>
            </a:r>
          </a:p>
          <a:p>
            <a:pPr lvl="1"/>
            <a:r>
              <a:rPr lang="en-US" sz="2000" dirty="0"/>
              <a:t>sub</a:t>
            </a:r>
          </a:p>
          <a:p>
            <a:pPr lvl="1"/>
            <a:r>
              <a:rPr lang="en-US" sz="2000" dirty="0"/>
              <a:t>sup</a:t>
            </a:r>
          </a:p>
          <a:p>
            <a:pPr lvl="1"/>
            <a:r>
              <a:rPr lang="en-US" sz="2000" dirty="0"/>
              <a:t>br</a:t>
            </a:r>
          </a:p>
          <a:p>
            <a:pPr lvl="1"/>
            <a:r>
              <a:rPr lang="en-US" sz="2000" dirty="0"/>
              <a:t>line</a:t>
            </a:r>
          </a:p>
          <a:p>
            <a:pPr lvl="1"/>
            <a:r>
              <a:rPr lang="en-US" sz="2000" dirty="0"/>
              <a:t>linenum</a:t>
            </a:r>
          </a:p>
          <a:p>
            <a:pPr lvl="1"/>
            <a:r>
              <a:rPr lang="en-US" sz="2000" dirty="0"/>
              <a:t>pagenum</a:t>
            </a:r>
          </a:p>
          <a:p>
            <a:pPr lvl="1"/>
            <a:r>
              <a:rPr lang="en-US" sz="2000" dirty="0"/>
              <a:t>noteref</a:t>
            </a:r>
          </a:p>
          <a:p>
            <a:pPr lvl="1"/>
            <a:endParaRPr lang="en-US" dirty="0"/>
          </a:p>
        </p:txBody>
      </p:sp>
    </p:spTree>
    <p:extLst>
      <p:ext uri="{BB962C8B-B14F-4D97-AF65-F5344CB8AC3E}">
        <p14:creationId xmlns:p14="http://schemas.microsoft.com/office/powerpoint/2010/main" val="23100793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noChangeArrowheads="1"/>
          </p:cNvSpPr>
          <p:nvPr>
            <p:ph type="title"/>
          </p:nvPr>
        </p:nvSpPr>
        <p:spPr/>
        <p:txBody>
          <a:bodyPr/>
          <a:lstStyle/>
          <a:p>
            <a:r>
              <a:rPr lang="en-US" altLang="en-US" sz="4000" dirty="0"/>
              <a:t>Tagging Specific Content</a:t>
            </a:r>
          </a:p>
        </p:txBody>
      </p:sp>
      <p:sp>
        <p:nvSpPr>
          <p:cNvPr id="11267" name="Content Placeholder 2"/>
          <p:cNvSpPr>
            <a:spLocks noGrp="1" noChangeArrowheads="1"/>
          </p:cNvSpPr>
          <p:nvPr>
            <p:ph idx="1"/>
          </p:nvPr>
        </p:nvSpPr>
        <p:spPr>
          <a:xfrm>
            <a:off x="914400" y="1417639"/>
            <a:ext cx="10363200" cy="4708525"/>
          </a:xfrm>
        </p:spPr>
        <p:txBody>
          <a:bodyPr/>
          <a:lstStyle/>
          <a:p>
            <a:r>
              <a:rPr lang="en-US" altLang="en-US" sz="2800" dirty="0"/>
              <a:t>If any of the baseline element set does not look familiar, we advise that you review the spec to ensure you are using the tagging set fully. </a:t>
            </a:r>
          </a:p>
          <a:p>
            <a:r>
              <a:rPr lang="en-US" altLang="en-US" sz="2800" dirty="0"/>
              <a:t>It’s important to be familiar with both the specification and the DAISY Structure Guidelines to ensure content is tagged correctly.</a:t>
            </a:r>
          </a:p>
          <a:p>
            <a:endParaRPr lang="en-US" altLang="en-US" sz="2800" b="1" dirty="0"/>
          </a:p>
          <a:p>
            <a:r>
              <a:rPr lang="en-US" altLang="en-US" sz="2800" b="1" dirty="0"/>
              <a:t>Note:</a:t>
            </a:r>
            <a:r>
              <a:rPr lang="en-US" altLang="en-US" sz="2800" dirty="0"/>
              <a:t> Automated validation cannot detect whether specific content is tagged correctly. The NIMAC may require resubmission if file review or user feedback identifies tagging errors. </a:t>
            </a:r>
            <a:endParaRPr lang="en-US" altLang="en-US" sz="2400" dirty="0"/>
          </a:p>
        </p:txBody>
      </p:sp>
    </p:spTree>
    <p:extLst>
      <p:ext uri="{BB962C8B-B14F-4D97-AF65-F5344CB8AC3E}">
        <p14:creationId xmlns:p14="http://schemas.microsoft.com/office/powerpoint/2010/main" val="31498554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noChangeArrowheads="1"/>
          </p:cNvSpPr>
          <p:nvPr>
            <p:ph type="title"/>
          </p:nvPr>
        </p:nvSpPr>
        <p:spPr/>
        <p:txBody>
          <a:bodyPr/>
          <a:lstStyle/>
          <a:p>
            <a:r>
              <a:rPr lang="en-US" altLang="en-US" sz="4000" dirty="0"/>
              <a:t>Attributes and the Structure Guidelines</a:t>
            </a:r>
          </a:p>
        </p:txBody>
      </p:sp>
      <p:sp>
        <p:nvSpPr>
          <p:cNvPr id="11267" name="Content Placeholder 2"/>
          <p:cNvSpPr>
            <a:spLocks noGrp="1" noChangeArrowheads="1"/>
          </p:cNvSpPr>
          <p:nvPr>
            <p:ph idx="1"/>
          </p:nvPr>
        </p:nvSpPr>
        <p:spPr>
          <a:xfrm>
            <a:off x="914400" y="1600200"/>
            <a:ext cx="10363200" cy="4525964"/>
          </a:xfrm>
        </p:spPr>
        <p:txBody>
          <a:bodyPr/>
          <a:lstStyle/>
          <a:p>
            <a:r>
              <a:rPr lang="en-US" altLang="en-US" sz="2800" dirty="0"/>
              <a:t>It’s important to note that the NIMAS specification does not explicitly reference attributes that are required in conjunction with the baseline element set. </a:t>
            </a:r>
          </a:p>
          <a:p>
            <a:endParaRPr lang="en-US" altLang="en-US" sz="1200" dirty="0"/>
          </a:p>
          <a:p>
            <a:r>
              <a:rPr lang="en-US" altLang="en-US" sz="2800" dirty="0"/>
              <a:t>For example, when using the &lt;pagenum&gt; tags, the “page” and “id” attributes must also be used.</a:t>
            </a:r>
          </a:p>
          <a:p>
            <a:endParaRPr lang="en-US" altLang="en-US" sz="1200" dirty="0"/>
          </a:p>
          <a:p>
            <a:r>
              <a:rPr lang="en-US" altLang="en-US" sz="2800" dirty="0"/>
              <a:t>Please be sure to review the DSG to ensure that you are not only correctly using the element set but also incorporating any required attributes.  </a:t>
            </a:r>
            <a:endParaRPr lang="en-US" altLang="en-US" sz="2400" dirty="0"/>
          </a:p>
        </p:txBody>
      </p:sp>
    </p:spTree>
    <p:extLst>
      <p:ext uri="{BB962C8B-B14F-4D97-AF65-F5344CB8AC3E}">
        <p14:creationId xmlns:p14="http://schemas.microsoft.com/office/powerpoint/2010/main" val="4243208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74468-340D-C267-C94B-049143D1C62C}"/>
              </a:ext>
            </a:extLst>
          </p:cNvPr>
          <p:cNvSpPr>
            <a:spLocks noGrp="1"/>
          </p:cNvSpPr>
          <p:nvPr>
            <p:ph type="title"/>
          </p:nvPr>
        </p:nvSpPr>
        <p:spPr>
          <a:xfrm>
            <a:off x="1981200" y="2857500"/>
            <a:ext cx="8229600" cy="1143000"/>
          </a:xfrm>
        </p:spPr>
        <p:txBody>
          <a:bodyPr>
            <a:normAutofit fontScale="90000"/>
          </a:bodyPr>
          <a:lstStyle/>
          <a:p>
            <a:pPr algn="ctr"/>
            <a:r>
              <a:rPr lang="en-US" dirty="0"/>
              <a:t>NIMAS Specification: </a:t>
            </a:r>
            <a:br>
              <a:rPr lang="en-US" dirty="0"/>
            </a:br>
            <a:r>
              <a:rPr lang="en-US" dirty="0"/>
              <a:t>OPF, PDF, and Images</a:t>
            </a:r>
          </a:p>
        </p:txBody>
      </p:sp>
    </p:spTree>
    <p:extLst>
      <p:ext uri="{BB962C8B-B14F-4D97-AF65-F5344CB8AC3E}">
        <p14:creationId xmlns:p14="http://schemas.microsoft.com/office/powerpoint/2010/main" val="9382002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noChangeArrowheads="1"/>
          </p:cNvSpPr>
          <p:nvPr>
            <p:ph type="title"/>
          </p:nvPr>
        </p:nvSpPr>
        <p:spPr/>
        <p:txBody>
          <a:bodyPr/>
          <a:lstStyle/>
          <a:p>
            <a:r>
              <a:rPr lang="en-US" altLang="en-US" sz="4000" dirty="0"/>
              <a:t>The OPF File</a:t>
            </a:r>
          </a:p>
        </p:txBody>
      </p:sp>
      <p:sp>
        <p:nvSpPr>
          <p:cNvPr id="11267" name="Content Placeholder 2"/>
          <p:cNvSpPr>
            <a:spLocks noGrp="1" noChangeArrowheads="1"/>
          </p:cNvSpPr>
          <p:nvPr>
            <p:ph idx="1"/>
          </p:nvPr>
        </p:nvSpPr>
        <p:spPr>
          <a:xfrm>
            <a:off x="838200" y="1600200"/>
            <a:ext cx="10591800" cy="4525964"/>
          </a:xfrm>
        </p:spPr>
        <p:txBody>
          <a:bodyPr/>
          <a:lstStyle/>
          <a:p>
            <a:r>
              <a:rPr lang="en-US" altLang="en-US" sz="2800" dirty="0"/>
              <a:t>All NIMAS file sets must also include an OPF that includes required </a:t>
            </a:r>
            <a:r>
              <a:rPr lang="en-US" altLang="en-US" sz="2800" b="1" dirty="0"/>
              <a:t>&lt;metadata&gt;</a:t>
            </a:r>
            <a:r>
              <a:rPr lang="en-US" altLang="en-US" sz="2800" dirty="0"/>
              <a:t>, a </a:t>
            </a:r>
            <a:r>
              <a:rPr lang="en-US" altLang="en-US" sz="2800" b="1" dirty="0"/>
              <a:t>&lt;manifest&gt;</a:t>
            </a:r>
            <a:r>
              <a:rPr lang="en-US" altLang="en-US" sz="2800" dirty="0"/>
              <a:t> of all files in the file set, and a </a:t>
            </a:r>
            <a:r>
              <a:rPr lang="en-US" altLang="en-US" sz="2800" b="1" dirty="0"/>
              <a:t>&lt;spine&gt;</a:t>
            </a:r>
            <a:r>
              <a:rPr lang="en-US" altLang="en-US" sz="2800" dirty="0"/>
              <a:t> referencing the .xml file. </a:t>
            </a:r>
          </a:p>
          <a:p>
            <a:endParaRPr lang="en-US" altLang="en-US" sz="1200" dirty="0"/>
          </a:p>
          <a:p>
            <a:r>
              <a:rPr lang="en-US" altLang="en-US" sz="2800" dirty="0"/>
              <a:t>Metadata requirements and guidance are provided in the </a:t>
            </a:r>
            <a:r>
              <a:rPr lang="en-US" altLang="en-US" sz="2800" dirty="0">
                <a:hlinkClick r:id="rId2"/>
              </a:rPr>
              <a:t>NIMAC Metadata Guidelines</a:t>
            </a:r>
            <a:r>
              <a:rPr lang="en-US" altLang="en-US" sz="2800" dirty="0"/>
              <a:t> document. We will discuss metadata in our Part 3 training!</a:t>
            </a:r>
          </a:p>
          <a:p>
            <a:endParaRPr lang="en-US" altLang="en-US" sz="1200" dirty="0"/>
          </a:p>
          <a:p>
            <a:r>
              <a:rPr lang="en-US" altLang="en-US" sz="2800" dirty="0"/>
              <a:t>Special note: If you are providing MathML in your XML file, fallback images must also be supplied in the file set and referenced in the OPF manifest.</a:t>
            </a:r>
          </a:p>
          <a:p>
            <a:endParaRPr lang="en-US" altLang="en-US" sz="2800" dirty="0"/>
          </a:p>
        </p:txBody>
      </p:sp>
    </p:spTree>
    <p:extLst>
      <p:ext uri="{BB962C8B-B14F-4D97-AF65-F5344CB8AC3E}">
        <p14:creationId xmlns:p14="http://schemas.microsoft.com/office/powerpoint/2010/main" val="31550972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id="{96B76A75-541D-44D9-91AA-42307CD3AAFC}"/>
              </a:ext>
            </a:extLst>
          </p:cNvPr>
          <p:cNvSpPr>
            <a:spLocks noGrp="1" noChangeArrowheads="1"/>
          </p:cNvSpPr>
          <p:nvPr>
            <p:ph type="title"/>
          </p:nvPr>
        </p:nvSpPr>
        <p:spPr>
          <a:xfrm>
            <a:off x="639098" y="90283"/>
            <a:ext cx="10515600" cy="1325563"/>
          </a:xfrm>
        </p:spPr>
        <p:txBody>
          <a:bodyPr/>
          <a:lstStyle/>
          <a:p>
            <a:r>
              <a:rPr lang="en-US" altLang="en-US" dirty="0"/>
              <a:t>Mark your calendar!</a:t>
            </a:r>
          </a:p>
        </p:txBody>
      </p:sp>
      <p:sp>
        <p:nvSpPr>
          <p:cNvPr id="3" name="Content Placeholder 2">
            <a:extLst>
              <a:ext uri="{FF2B5EF4-FFF2-40B4-BE49-F238E27FC236}">
                <a16:creationId xmlns:a16="http://schemas.microsoft.com/office/drawing/2014/main" id="{29D2C30D-022B-4A7B-99E4-102747E1CA19}"/>
              </a:ext>
            </a:extLst>
          </p:cNvPr>
          <p:cNvSpPr>
            <a:spLocks noGrp="1"/>
          </p:cNvSpPr>
          <p:nvPr>
            <p:ph idx="1"/>
          </p:nvPr>
        </p:nvSpPr>
        <p:spPr>
          <a:xfrm>
            <a:off x="560438" y="1612490"/>
            <a:ext cx="11071123" cy="4827639"/>
          </a:xfrm>
        </p:spPr>
        <p:txBody>
          <a:bodyPr/>
          <a:lstStyle/>
          <a:p>
            <a:pPr>
              <a:defRPr/>
            </a:pPr>
            <a:r>
              <a:rPr lang="en-US" sz="3200" b="1" dirty="0">
                <a:solidFill>
                  <a:srgbClr val="C00000"/>
                </a:solidFill>
              </a:rPr>
              <a:t>NIMAS File Creation: Metadata Best Practices (Webinar 3)</a:t>
            </a:r>
          </a:p>
          <a:p>
            <a:pPr lvl="1">
              <a:defRPr/>
            </a:pPr>
            <a:r>
              <a:rPr lang="en-US" sz="2800" dirty="0"/>
              <a:t>For a deep dive on NIMAS Metadata, please join us:</a:t>
            </a:r>
            <a:endParaRPr lang="en-US" sz="2800" b="1" dirty="0"/>
          </a:p>
          <a:p>
            <a:pPr lvl="2">
              <a:defRPr/>
            </a:pPr>
            <a:r>
              <a:rPr lang="en-US" sz="2400" b="1" dirty="0"/>
              <a:t>Tuesday, August 11, at 9am ET</a:t>
            </a:r>
            <a:endParaRPr lang="en-US" sz="2400" dirty="0"/>
          </a:p>
          <a:p>
            <a:pPr>
              <a:defRPr/>
            </a:pPr>
            <a:r>
              <a:rPr lang="en-US" sz="3200" b="1" dirty="0">
                <a:solidFill>
                  <a:srgbClr val="C00000"/>
                </a:solidFill>
              </a:rPr>
              <a:t>How to Assist Your Customers Looking for Accessible Formats (Webinar 4) </a:t>
            </a:r>
          </a:p>
          <a:p>
            <a:pPr lvl="1">
              <a:defRPr/>
            </a:pPr>
            <a:r>
              <a:rPr lang="en-US" sz="2800" dirty="0"/>
              <a:t>For guidance on how to assist customers in locating accessible formats, please join us:</a:t>
            </a:r>
          </a:p>
          <a:p>
            <a:pPr lvl="2">
              <a:defRPr/>
            </a:pPr>
            <a:r>
              <a:rPr lang="en-US" sz="2400" b="1" dirty="0"/>
              <a:t>Wednesday, August 12, at 2pm ET</a:t>
            </a:r>
            <a:endParaRPr lang="en-US" sz="2400" dirty="0"/>
          </a:p>
          <a:p>
            <a:pPr marL="0" indent="0">
              <a:buNone/>
              <a:defRPr/>
            </a:pPr>
            <a:endParaRPr lang="en-US" sz="2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noChangeArrowheads="1"/>
          </p:cNvSpPr>
          <p:nvPr>
            <p:ph type="title"/>
          </p:nvPr>
        </p:nvSpPr>
        <p:spPr>
          <a:xfrm>
            <a:off x="838200" y="92076"/>
            <a:ext cx="10515600" cy="1325563"/>
          </a:xfrm>
        </p:spPr>
        <p:txBody>
          <a:bodyPr/>
          <a:lstStyle/>
          <a:p>
            <a:r>
              <a:rPr lang="en-US" altLang="en-US" sz="4000" dirty="0"/>
              <a:t>The PDF</a:t>
            </a:r>
          </a:p>
        </p:txBody>
      </p:sp>
      <p:sp>
        <p:nvSpPr>
          <p:cNvPr id="11267" name="Content Placeholder 2"/>
          <p:cNvSpPr>
            <a:spLocks noGrp="1" noChangeArrowheads="1"/>
          </p:cNvSpPr>
          <p:nvPr>
            <p:ph idx="1"/>
          </p:nvPr>
        </p:nvSpPr>
        <p:spPr>
          <a:xfrm>
            <a:off x="838200" y="1170039"/>
            <a:ext cx="10515600" cy="5074113"/>
          </a:xfrm>
        </p:spPr>
        <p:txBody>
          <a:bodyPr>
            <a:normAutofit lnSpcReduction="10000"/>
          </a:bodyPr>
          <a:lstStyle/>
          <a:p>
            <a:r>
              <a:rPr lang="en-US" altLang="en-US" sz="2800" dirty="0"/>
              <a:t>The PDF included in the NIMAS file set is for file review and cataloging purposes only.</a:t>
            </a:r>
          </a:p>
          <a:p>
            <a:r>
              <a:rPr lang="en-US" altLang="en-US" sz="2800" dirty="0"/>
              <a:t>The PDF </a:t>
            </a:r>
            <a:r>
              <a:rPr lang="en-US" altLang="en-US" sz="2800" b="1" dirty="0"/>
              <a:t>always</a:t>
            </a:r>
            <a:r>
              <a:rPr lang="en-US" altLang="en-US" sz="2800" dirty="0"/>
              <a:t> includes the </a:t>
            </a:r>
            <a:r>
              <a:rPr lang="en-US" altLang="en-US" sz="2800" b="1" dirty="0"/>
              <a:t>title page</a:t>
            </a:r>
            <a:r>
              <a:rPr lang="en-US" altLang="en-US" sz="2800" dirty="0"/>
              <a:t> and </a:t>
            </a:r>
            <a:r>
              <a:rPr lang="en-US" altLang="en-US" sz="2800" b="1" dirty="0"/>
              <a:t>copyright page </a:t>
            </a:r>
            <a:r>
              <a:rPr lang="en-US" altLang="en-US" sz="2800" dirty="0"/>
              <a:t>– and should also include </a:t>
            </a:r>
            <a:r>
              <a:rPr lang="en-US" altLang="en-US" sz="2800" b="1" dirty="0"/>
              <a:t>the covers</a:t>
            </a:r>
            <a:r>
              <a:rPr lang="en-US" altLang="en-US" sz="2800" dirty="0"/>
              <a:t>, when needed. </a:t>
            </a:r>
          </a:p>
          <a:p>
            <a:r>
              <a:rPr lang="en-US" altLang="en-US" sz="2800" dirty="0"/>
              <a:t>Information that must be present in the NIMAS PDF includes:</a:t>
            </a:r>
          </a:p>
          <a:p>
            <a:pPr lvl="1"/>
            <a:r>
              <a:rPr lang="en-US" altLang="en-US" sz="2400" dirty="0"/>
              <a:t>complete title </a:t>
            </a:r>
          </a:p>
          <a:p>
            <a:pPr lvl="1"/>
            <a:r>
              <a:rPr lang="en-US" altLang="en-US" sz="2400" dirty="0"/>
              <a:t>ISBN(s)</a:t>
            </a:r>
          </a:p>
          <a:p>
            <a:pPr lvl="1"/>
            <a:r>
              <a:rPr lang="en-US" altLang="en-US" sz="2400" dirty="0"/>
              <a:t>publisher imprint</a:t>
            </a:r>
          </a:p>
          <a:p>
            <a:pPr lvl="1"/>
            <a:r>
              <a:rPr lang="en-US" altLang="en-US" sz="2400" dirty="0"/>
              <a:t>copyright statement</a:t>
            </a:r>
          </a:p>
          <a:p>
            <a:r>
              <a:rPr lang="en-US" altLang="en-US" dirty="0"/>
              <a:t>If you are submitting NIMAS for digital material that does not have title or copyright pages, you will need to create a PDF for the NIMAS file set. Please refer to our </a:t>
            </a:r>
            <a:r>
              <a:rPr lang="en-US" altLang="en-US" dirty="0">
                <a:hlinkClick r:id="rId2"/>
              </a:rPr>
              <a:t>Guidance Document</a:t>
            </a:r>
            <a:r>
              <a:rPr lang="en-US" altLang="en-US" dirty="0"/>
              <a:t> for more information.</a:t>
            </a:r>
          </a:p>
        </p:txBody>
      </p:sp>
    </p:spTree>
    <p:extLst>
      <p:ext uri="{BB962C8B-B14F-4D97-AF65-F5344CB8AC3E}">
        <p14:creationId xmlns:p14="http://schemas.microsoft.com/office/powerpoint/2010/main" val="27134772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noChangeArrowheads="1"/>
          </p:cNvSpPr>
          <p:nvPr>
            <p:ph type="title"/>
          </p:nvPr>
        </p:nvSpPr>
        <p:spPr/>
        <p:txBody>
          <a:bodyPr/>
          <a:lstStyle/>
          <a:p>
            <a:r>
              <a:rPr lang="en-US" altLang="en-US" sz="4000" dirty="0"/>
              <a:t>PDF File Sizes</a:t>
            </a:r>
          </a:p>
        </p:txBody>
      </p:sp>
      <p:sp>
        <p:nvSpPr>
          <p:cNvPr id="11267" name="Content Placeholder 2"/>
          <p:cNvSpPr>
            <a:spLocks noGrp="1" noChangeArrowheads="1"/>
          </p:cNvSpPr>
          <p:nvPr>
            <p:ph idx="1"/>
          </p:nvPr>
        </p:nvSpPr>
        <p:spPr>
          <a:xfrm>
            <a:off x="762000" y="1417639"/>
            <a:ext cx="10515600" cy="4708526"/>
          </a:xfrm>
        </p:spPr>
        <p:txBody>
          <a:bodyPr>
            <a:normAutofit lnSpcReduction="10000"/>
          </a:bodyPr>
          <a:lstStyle/>
          <a:p>
            <a:r>
              <a:rPr lang="en-US" altLang="en-US" sz="2800" b="1" dirty="0"/>
              <a:t>The PDF supplied in the NIMAS file set is not used in the production of any accessible format</a:t>
            </a:r>
            <a:r>
              <a:rPr lang="en-US" altLang="en-US" sz="2800" dirty="0"/>
              <a:t>. </a:t>
            </a:r>
          </a:p>
          <a:p>
            <a:endParaRPr lang="en-US" altLang="en-US" sz="1200" dirty="0"/>
          </a:p>
          <a:p>
            <a:r>
              <a:rPr lang="en-US" altLang="en-US" sz="2800" dirty="0"/>
              <a:t>NIMAS PDFs do not have to be production quality files.</a:t>
            </a:r>
          </a:p>
          <a:p>
            <a:endParaRPr lang="en-US" altLang="en-US" sz="1200" dirty="0"/>
          </a:p>
          <a:p>
            <a:r>
              <a:rPr lang="en-US" altLang="en-US" sz="2800" dirty="0"/>
              <a:t>Large PDF files add to file processing and download times without adding value to the NIMAC user or student.</a:t>
            </a:r>
          </a:p>
          <a:p>
            <a:endParaRPr lang="en-US" altLang="en-US" sz="1200" dirty="0"/>
          </a:p>
          <a:p>
            <a:r>
              <a:rPr lang="en-US" altLang="en-US" sz="2800" dirty="0"/>
              <a:t>PDFs for NIMAS should only be a few MB in size. </a:t>
            </a:r>
          </a:p>
          <a:p>
            <a:endParaRPr lang="en-US" altLang="en-US" sz="1200" dirty="0"/>
          </a:p>
          <a:p>
            <a:r>
              <a:rPr lang="en-US" altLang="en-US" sz="2800" dirty="0"/>
              <a:t>If your process is generating large PDFs, please save the PDFs as smaller files for the NIMAS package. </a:t>
            </a:r>
          </a:p>
          <a:p>
            <a:endParaRPr lang="en-US" altLang="en-US" sz="2800" dirty="0"/>
          </a:p>
        </p:txBody>
      </p:sp>
    </p:spTree>
    <p:extLst>
      <p:ext uri="{BB962C8B-B14F-4D97-AF65-F5344CB8AC3E}">
        <p14:creationId xmlns:p14="http://schemas.microsoft.com/office/powerpoint/2010/main" val="443153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noChangeArrowheads="1"/>
          </p:cNvSpPr>
          <p:nvPr>
            <p:ph type="title"/>
          </p:nvPr>
        </p:nvSpPr>
        <p:spPr/>
        <p:txBody>
          <a:bodyPr/>
          <a:lstStyle/>
          <a:p>
            <a:r>
              <a:rPr lang="en-US" altLang="en-US" sz="4000" dirty="0"/>
              <a:t>Image Files and NIMAS </a:t>
            </a:r>
          </a:p>
        </p:txBody>
      </p:sp>
      <p:sp>
        <p:nvSpPr>
          <p:cNvPr id="11267" name="Content Placeholder 2"/>
          <p:cNvSpPr>
            <a:spLocks noGrp="1" noChangeArrowheads="1"/>
          </p:cNvSpPr>
          <p:nvPr>
            <p:ph idx="1"/>
          </p:nvPr>
        </p:nvSpPr>
        <p:spPr>
          <a:xfrm>
            <a:off x="762000" y="1543665"/>
            <a:ext cx="10668000" cy="4680154"/>
          </a:xfrm>
        </p:spPr>
        <p:txBody>
          <a:bodyPr>
            <a:normAutofit fontScale="92500"/>
          </a:bodyPr>
          <a:lstStyle/>
          <a:p>
            <a:r>
              <a:rPr lang="en-US" altLang="en-US" sz="2800" dirty="0"/>
              <a:t>The NIMAS specification requires that all images present in the source book be supplied as separate image files in the </a:t>
            </a:r>
            <a:r>
              <a:rPr lang="en-US" altLang="en-US" sz="2800" i="1" dirty="0"/>
              <a:t>images</a:t>
            </a:r>
            <a:r>
              <a:rPr lang="en-US" altLang="en-US" sz="2800" dirty="0"/>
              <a:t> folder. </a:t>
            </a:r>
            <a:endParaRPr lang="en-US" altLang="en-US" sz="1200" dirty="0"/>
          </a:p>
          <a:p>
            <a:r>
              <a:rPr lang="en-US" altLang="en-US" sz="2800" b="1" dirty="0"/>
              <a:t>SVG</a:t>
            </a:r>
            <a:r>
              <a:rPr lang="en-US" altLang="en-US" sz="2800" dirty="0"/>
              <a:t>, </a:t>
            </a:r>
            <a:r>
              <a:rPr lang="en-US" altLang="en-US" sz="2800" b="1" dirty="0"/>
              <a:t>PNG</a:t>
            </a:r>
            <a:r>
              <a:rPr lang="en-US" altLang="en-US" sz="2800" dirty="0"/>
              <a:t> or </a:t>
            </a:r>
            <a:r>
              <a:rPr lang="en-US" altLang="en-US" sz="2800" b="1" dirty="0"/>
              <a:t>JPG</a:t>
            </a:r>
            <a:r>
              <a:rPr lang="en-US" altLang="en-US" sz="2800" dirty="0"/>
              <a:t> formats are accepted. </a:t>
            </a:r>
            <a:endParaRPr lang="en-US" altLang="en-US" sz="1200" dirty="0"/>
          </a:p>
          <a:p>
            <a:r>
              <a:rPr lang="en-US" altLang="en-US" sz="2800" dirty="0"/>
              <a:t>Images supplied with NIMAS must be </a:t>
            </a:r>
            <a:r>
              <a:rPr lang="en-US" altLang="en-US" sz="2800" b="1" dirty="0"/>
              <a:t>300 dpi</a:t>
            </a:r>
            <a:r>
              <a:rPr lang="en-US" altLang="en-US" sz="2800" dirty="0"/>
              <a:t> at their </a:t>
            </a:r>
            <a:r>
              <a:rPr lang="en-US" altLang="en-US" sz="2800" b="1" dirty="0"/>
              <a:t>original size</a:t>
            </a:r>
            <a:r>
              <a:rPr lang="en-US" altLang="en-US" sz="2800" dirty="0"/>
              <a:t> and </a:t>
            </a:r>
            <a:r>
              <a:rPr lang="en-US" altLang="en-US" sz="2800" b="1" dirty="0"/>
              <a:t>resolution</a:t>
            </a:r>
            <a:r>
              <a:rPr lang="en-US" altLang="en-US" sz="2800" dirty="0"/>
              <a:t>. (This is essential for usability in producing large print.)</a:t>
            </a:r>
          </a:p>
          <a:p>
            <a:r>
              <a:rPr lang="en-US" altLang="en-US" dirty="0"/>
              <a:t>Best practice: For optimal NIMAS usability, we recommend that image file naming convention reference the print page number on which the image appears – except for images that appear throughout the book. </a:t>
            </a:r>
          </a:p>
          <a:p>
            <a:r>
              <a:rPr lang="en-US" altLang="en-US" b="1" dirty="0"/>
              <a:t>Sample file names: p87-001.jpg, p87-002.jpg, p88-001.jpg, etc.</a:t>
            </a:r>
            <a:endParaRPr lang="en-US" altLang="en-US" sz="2800" b="1" dirty="0"/>
          </a:p>
          <a:p>
            <a:r>
              <a:rPr lang="en-US" altLang="en-US" sz="2800" dirty="0"/>
              <a:t>Best practice: We also recommend using a folder structure within the images folder, organized by chapter or unit.</a:t>
            </a:r>
          </a:p>
        </p:txBody>
      </p:sp>
    </p:spTree>
    <p:extLst>
      <p:ext uri="{BB962C8B-B14F-4D97-AF65-F5344CB8AC3E}">
        <p14:creationId xmlns:p14="http://schemas.microsoft.com/office/powerpoint/2010/main" val="38021153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noChangeArrowheads="1"/>
          </p:cNvSpPr>
          <p:nvPr>
            <p:ph type="title"/>
          </p:nvPr>
        </p:nvSpPr>
        <p:spPr/>
        <p:txBody>
          <a:bodyPr/>
          <a:lstStyle/>
          <a:p>
            <a:r>
              <a:rPr lang="en-US" altLang="en-US" sz="4000" dirty="0"/>
              <a:t>Image Quality</a:t>
            </a:r>
          </a:p>
        </p:txBody>
      </p:sp>
      <p:sp>
        <p:nvSpPr>
          <p:cNvPr id="11267" name="Content Placeholder 2"/>
          <p:cNvSpPr>
            <a:spLocks noGrp="1" noChangeArrowheads="1"/>
          </p:cNvSpPr>
          <p:nvPr>
            <p:ph idx="1"/>
          </p:nvPr>
        </p:nvSpPr>
        <p:spPr>
          <a:xfrm>
            <a:off x="838200" y="1524000"/>
            <a:ext cx="10515600" cy="4800600"/>
          </a:xfrm>
        </p:spPr>
        <p:txBody>
          <a:bodyPr/>
          <a:lstStyle/>
          <a:p>
            <a:r>
              <a:rPr lang="en-US" altLang="en-US" sz="2800" dirty="0"/>
              <a:t>It is essential that publishers provide high-quality files (e.g., PDFs) to your conversion vendors so that high-resolution images can be extracted for the NIMAS file set. </a:t>
            </a:r>
          </a:p>
          <a:p>
            <a:r>
              <a:rPr lang="en-US" altLang="en-US" sz="2800" dirty="0"/>
              <a:t>If you are a vendor, please do not resave low resolution images as 300 dpi to meet the dpi requirement.</a:t>
            </a:r>
          </a:p>
          <a:p>
            <a:r>
              <a:rPr lang="en-US" altLang="en-US" sz="2800" dirty="0"/>
              <a:t>Resaving files in this way will result in blurry images that are not usable in producing accessible formats. </a:t>
            </a:r>
          </a:p>
          <a:p>
            <a:r>
              <a:rPr lang="en-US" altLang="en-US" sz="2800" dirty="0"/>
              <a:t>The NIMAC will require resubmission of low-quality images, even if the image file Properties show 300 dpi.</a:t>
            </a:r>
          </a:p>
          <a:p>
            <a:endParaRPr lang="en-US" altLang="en-US" sz="2800" dirty="0"/>
          </a:p>
        </p:txBody>
      </p:sp>
    </p:spTree>
    <p:extLst>
      <p:ext uri="{BB962C8B-B14F-4D97-AF65-F5344CB8AC3E}">
        <p14:creationId xmlns:p14="http://schemas.microsoft.com/office/powerpoint/2010/main" val="33196971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noChangeArrowheads="1"/>
          </p:cNvSpPr>
          <p:nvPr>
            <p:ph type="title"/>
          </p:nvPr>
        </p:nvSpPr>
        <p:spPr/>
        <p:txBody>
          <a:bodyPr/>
          <a:lstStyle/>
          <a:p>
            <a:r>
              <a:rPr lang="en-US" altLang="en-US" sz="4000" dirty="0"/>
              <a:t>Images &amp; Text</a:t>
            </a:r>
          </a:p>
        </p:txBody>
      </p:sp>
      <p:sp>
        <p:nvSpPr>
          <p:cNvPr id="11267" name="Content Placeholder 2"/>
          <p:cNvSpPr>
            <a:spLocks noGrp="1" noChangeArrowheads="1"/>
          </p:cNvSpPr>
          <p:nvPr>
            <p:ph idx="1"/>
          </p:nvPr>
        </p:nvSpPr>
        <p:spPr>
          <a:xfrm>
            <a:off x="838200" y="1690688"/>
            <a:ext cx="10591800" cy="4633912"/>
          </a:xfrm>
        </p:spPr>
        <p:txBody>
          <a:bodyPr/>
          <a:lstStyle/>
          <a:p>
            <a:r>
              <a:rPr lang="en-US" altLang="en-US" sz="2800" dirty="0"/>
              <a:t>Text should not be supplied as image files for NIMAS.</a:t>
            </a:r>
          </a:p>
          <a:p>
            <a:r>
              <a:rPr lang="en-US" altLang="en-US" sz="2800" dirty="0"/>
              <a:t>It is also not acceptable to supply whole pages as image files. </a:t>
            </a:r>
          </a:p>
          <a:p>
            <a:r>
              <a:rPr lang="en-US" altLang="en-US" sz="2800" dirty="0"/>
              <a:t>If text is provided as an image in the print book, it should be extracted from the image and provided in the XML for the NIMAS file.</a:t>
            </a:r>
          </a:p>
          <a:p>
            <a:r>
              <a:rPr lang="en-US" altLang="en-US" sz="2800" dirty="0"/>
              <a:t>Text that is integral to an image</a:t>
            </a:r>
            <a:r>
              <a:rPr lang="en-US" altLang="en-US" dirty="0"/>
              <a:t> </a:t>
            </a:r>
            <a:r>
              <a:rPr lang="en-US" altLang="en-US" sz="2800" dirty="0"/>
              <a:t>should ideally be captured as </a:t>
            </a:r>
            <a:r>
              <a:rPr lang="en-US" altLang="en-US" sz="2800" b="1" dirty="0"/>
              <a:t>alt text</a:t>
            </a:r>
            <a:r>
              <a:rPr lang="en-US" altLang="en-US" sz="2800" dirty="0"/>
              <a:t> or in a production note (&lt;prodnote&gt;).</a:t>
            </a:r>
          </a:p>
          <a:p>
            <a:r>
              <a:rPr lang="en-US" altLang="en-US" sz="2800" dirty="0"/>
              <a:t>If you have questions on how to best capture text supplied in an image, please reach out to us at </a:t>
            </a:r>
            <a:r>
              <a:rPr lang="en-US" altLang="en-US" sz="2800" dirty="0">
                <a:hlinkClick r:id="rId2"/>
              </a:rPr>
              <a:t>nimac@aph.org</a:t>
            </a:r>
            <a:r>
              <a:rPr lang="en-US" altLang="en-US" sz="2800" dirty="0"/>
              <a:t>. </a:t>
            </a:r>
          </a:p>
          <a:p>
            <a:endParaRPr lang="en-US" altLang="en-US" sz="2800" dirty="0"/>
          </a:p>
        </p:txBody>
      </p:sp>
    </p:spTree>
    <p:extLst>
      <p:ext uri="{BB962C8B-B14F-4D97-AF65-F5344CB8AC3E}">
        <p14:creationId xmlns:p14="http://schemas.microsoft.com/office/powerpoint/2010/main" val="21597903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B168EE-0A37-ACD6-888F-5ECDE3BA1D89}"/>
              </a:ext>
            </a:extLst>
          </p:cNvPr>
          <p:cNvSpPr>
            <a:spLocks noGrp="1"/>
          </p:cNvSpPr>
          <p:nvPr>
            <p:ph type="title"/>
          </p:nvPr>
        </p:nvSpPr>
        <p:spPr/>
        <p:txBody>
          <a:bodyPr/>
          <a:lstStyle/>
          <a:p>
            <a:r>
              <a:rPr lang="en-US" dirty="0"/>
              <a:t>Text in Image Example 1</a:t>
            </a:r>
          </a:p>
        </p:txBody>
      </p:sp>
      <p:pic>
        <p:nvPicPr>
          <p:cNvPr id="6" name="Content Placeholder 5" descr="Diagram showing number of holes completed under par">
            <a:extLst>
              <a:ext uri="{FF2B5EF4-FFF2-40B4-BE49-F238E27FC236}">
                <a16:creationId xmlns:a16="http://schemas.microsoft.com/office/drawing/2014/main" id="{F0B3A969-E00E-E5CF-C503-D878A69643D1}"/>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838200" y="2657336"/>
            <a:ext cx="4613507" cy="1543328"/>
          </a:xfrm>
        </p:spPr>
      </p:pic>
      <p:sp>
        <p:nvSpPr>
          <p:cNvPr id="4" name="Content Placeholder 3">
            <a:extLst>
              <a:ext uri="{FF2B5EF4-FFF2-40B4-BE49-F238E27FC236}">
                <a16:creationId xmlns:a16="http://schemas.microsoft.com/office/drawing/2014/main" id="{64B79FC4-83CE-D161-5E90-658301008706}"/>
              </a:ext>
            </a:extLst>
          </p:cNvPr>
          <p:cNvSpPr>
            <a:spLocks noGrp="1"/>
          </p:cNvSpPr>
          <p:nvPr>
            <p:ph sz="half" idx="2"/>
          </p:nvPr>
        </p:nvSpPr>
        <p:spPr/>
        <p:txBody>
          <a:bodyPr>
            <a:normAutofit/>
          </a:bodyPr>
          <a:lstStyle/>
          <a:p>
            <a:pPr marL="0" indent="0">
              <a:buNone/>
            </a:pPr>
            <a:r>
              <a:rPr lang="en-US" dirty="0"/>
              <a:t>&lt;</a:t>
            </a:r>
            <a:r>
              <a:rPr lang="en-US" dirty="0" err="1"/>
              <a:t>imggroup</a:t>
            </a:r>
            <a:r>
              <a:rPr lang="en-US" dirty="0"/>
              <a:t>&gt;&lt;</a:t>
            </a:r>
            <a:r>
              <a:rPr lang="en-US" dirty="0" err="1"/>
              <a:t>img</a:t>
            </a:r>
            <a:r>
              <a:rPr lang="en-US" dirty="0"/>
              <a:t> id="p85-001" </a:t>
            </a:r>
            <a:r>
              <a:rPr lang="en-US" dirty="0" err="1"/>
              <a:t>src</a:t>
            </a:r>
            <a:r>
              <a:rPr lang="en-US" dirty="0"/>
              <a:t>="./images/U01/p85-001.jpg" </a:t>
            </a:r>
            <a:r>
              <a:rPr lang="en-US" dirty="0">
                <a:highlight>
                  <a:srgbClr val="FFFF00"/>
                </a:highlight>
              </a:rPr>
              <a:t>alt=""/&gt;</a:t>
            </a:r>
            <a:r>
              <a:rPr lang="en-US" dirty="0"/>
              <a:t>&lt;/</a:t>
            </a:r>
            <a:r>
              <a:rPr lang="en-US" dirty="0" err="1"/>
              <a:t>imggroup</a:t>
            </a:r>
            <a:r>
              <a:rPr lang="en-US" dirty="0"/>
              <a:t>&gt;</a:t>
            </a:r>
          </a:p>
        </p:txBody>
      </p:sp>
    </p:spTree>
    <p:extLst>
      <p:ext uri="{BB962C8B-B14F-4D97-AF65-F5344CB8AC3E}">
        <p14:creationId xmlns:p14="http://schemas.microsoft.com/office/powerpoint/2010/main" val="32009869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D3FF92-DFCF-8A72-FBE4-8D5AFB29063B}"/>
              </a:ext>
            </a:extLst>
          </p:cNvPr>
          <p:cNvSpPr>
            <a:spLocks noGrp="1"/>
          </p:cNvSpPr>
          <p:nvPr>
            <p:ph type="title"/>
          </p:nvPr>
        </p:nvSpPr>
        <p:spPr>
          <a:xfrm>
            <a:off x="838200" y="0"/>
            <a:ext cx="10515600" cy="1325563"/>
          </a:xfrm>
        </p:spPr>
        <p:txBody>
          <a:bodyPr/>
          <a:lstStyle/>
          <a:p>
            <a:r>
              <a:rPr lang="en-US" dirty="0"/>
              <a:t>Text in Image Example 2: Text in </a:t>
            </a:r>
            <a:r>
              <a:rPr lang="en-US" dirty="0" err="1"/>
              <a:t>Prodnote</a:t>
            </a:r>
            <a:endParaRPr lang="en-US" dirty="0"/>
          </a:p>
        </p:txBody>
      </p:sp>
      <p:pic>
        <p:nvPicPr>
          <p:cNvPr id="6" name="Content Placeholder 5" descr="Diagram illustrating flow from claim to evidence to reasoning">
            <a:extLst>
              <a:ext uri="{FF2B5EF4-FFF2-40B4-BE49-F238E27FC236}">
                <a16:creationId xmlns:a16="http://schemas.microsoft.com/office/drawing/2014/main" id="{8807EBCD-5781-2AC9-ADA1-5EA34C2A70B6}"/>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071716" y="1473784"/>
            <a:ext cx="4409925" cy="4860495"/>
          </a:xfrm>
        </p:spPr>
      </p:pic>
      <p:sp>
        <p:nvSpPr>
          <p:cNvPr id="4" name="Content Placeholder 3">
            <a:extLst>
              <a:ext uri="{FF2B5EF4-FFF2-40B4-BE49-F238E27FC236}">
                <a16:creationId xmlns:a16="http://schemas.microsoft.com/office/drawing/2014/main" id="{9658529D-6AF6-A304-58AB-CBA95632F49A}"/>
              </a:ext>
            </a:extLst>
          </p:cNvPr>
          <p:cNvSpPr>
            <a:spLocks noGrp="1"/>
          </p:cNvSpPr>
          <p:nvPr>
            <p:ph sz="half" idx="2"/>
          </p:nvPr>
        </p:nvSpPr>
        <p:spPr>
          <a:xfrm>
            <a:off x="6172200" y="1473784"/>
            <a:ext cx="5704952" cy="5054835"/>
          </a:xfrm>
        </p:spPr>
        <p:txBody>
          <a:bodyPr>
            <a:normAutofit fontScale="77500" lnSpcReduction="20000"/>
          </a:bodyPr>
          <a:lstStyle/>
          <a:p>
            <a:pPr marL="0" indent="0">
              <a:buNone/>
            </a:pPr>
            <a:r>
              <a:rPr lang="en-US" b="0" i="0" dirty="0">
                <a:solidFill>
                  <a:srgbClr val="000000"/>
                </a:solidFill>
                <a:effectLst/>
                <a:latin typeface="Aptos" panose="020B0004020202020204" pitchFamily="34" charset="0"/>
              </a:rPr>
              <a:t>&lt;</a:t>
            </a:r>
            <a:r>
              <a:rPr lang="en-US" b="0" i="0" dirty="0" err="1">
                <a:solidFill>
                  <a:srgbClr val="000000"/>
                </a:solidFill>
                <a:effectLst/>
                <a:latin typeface="Aptos" panose="020B0004020202020204" pitchFamily="34" charset="0"/>
              </a:rPr>
              <a:t>img</a:t>
            </a:r>
            <a:r>
              <a:rPr lang="en-US" b="0" i="0" dirty="0">
                <a:solidFill>
                  <a:srgbClr val="000000"/>
                </a:solidFill>
                <a:effectLst/>
                <a:latin typeface="Aptos" panose="020B0004020202020204" pitchFamily="34" charset="0"/>
              </a:rPr>
              <a:t> id="NIMAS9781265103415-img-061" </a:t>
            </a:r>
            <a:r>
              <a:rPr lang="en-US" b="0" i="0" dirty="0" err="1">
                <a:solidFill>
                  <a:srgbClr val="000000"/>
                </a:solidFill>
                <a:effectLst/>
                <a:latin typeface="Aptos" panose="020B0004020202020204" pitchFamily="34" charset="0"/>
              </a:rPr>
              <a:t>src</a:t>
            </a:r>
            <a:r>
              <a:rPr lang="en-US" b="0" i="0" dirty="0">
                <a:solidFill>
                  <a:srgbClr val="000000"/>
                </a:solidFill>
                <a:effectLst/>
                <a:latin typeface="Aptos" panose="020B0004020202020204" pitchFamily="34" charset="0"/>
              </a:rPr>
              <a:t>="./images/u05/p027_002.jpg" alt=""/&gt;</a:t>
            </a:r>
            <a:br>
              <a:rPr lang="en-US" dirty="0"/>
            </a:br>
            <a:r>
              <a:rPr lang="en-US" b="0" i="0" dirty="0">
                <a:solidFill>
                  <a:srgbClr val="000000"/>
                </a:solidFill>
                <a:effectLst/>
                <a:highlight>
                  <a:srgbClr val="FFFF00"/>
                </a:highlight>
                <a:latin typeface="Aptos" panose="020B0004020202020204" pitchFamily="34" charset="0"/>
              </a:rPr>
              <a:t>&lt;</a:t>
            </a:r>
            <a:r>
              <a:rPr lang="en-US" b="0" i="0" dirty="0" err="1">
                <a:solidFill>
                  <a:srgbClr val="000000"/>
                </a:solidFill>
                <a:effectLst/>
                <a:highlight>
                  <a:srgbClr val="FFFF00"/>
                </a:highlight>
                <a:latin typeface="Aptos" panose="020B0004020202020204" pitchFamily="34" charset="0"/>
              </a:rPr>
              <a:t>prodnote</a:t>
            </a:r>
            <a:r>
              <a:rPr lang="en-US" b="0" i="0" dirty="0">
                <a:solidFill>
                  <a:srgbClr val="000000"/>
                </a:solidFill>
                <a:effectLst/>
                <a:highlight>
                  <a:srgbClr val="FFFF00"/>
                </a:highlight>
                <a:latin typeface="Aptos" panose="020B0004020202020204" pitchFamily="34" charset="0"/>
              </a:rPr>
              <a:t> </a:t>
            </a:r>
            <a:r>
              <a:rPr lang="en-US" b="0" i="0" dirty="0" err="1">
                <a:solidFill>
                  <a:srgbClr val="000000"/>
                </a:solidFill>
                <a:effectLst/>
                <a:highlight>
                  <a:srgbClr val="FFFF00"/>
                </a:highlight>
                <a:latin typeface="Aptos" panose="020B0004020202020204" pitchFamily="34" charset="0"/>
              </a:rPr>
              <a:t>imgref</a:t>
            </a:r>
            <a:r>
              <a:rPr lang="en-US" b="0" i="0" dirty="0">
                <a:solidFill>
                  <a:srgbClr val="000000"/>
                </a:solidFill>
                <a:effectLst/>
                <a:highlight>
                  <a:srgbClr val="FFFF00"/>
                </a:highlight>
                <a:latin typeface="Aptos" panose="020B0004020202020204" pitchFamily="34" charset="0"/>
              </a:rPr>
              <a:t>="NIMAS9781265103415-img-061" render="optional"&gt;&lt;strong&gt;Make your claim. Use your investigation.&lt;/strong&gt;&lt;</a:t>
            </a:r>
            <a:r>
              <a:rPr lang="en-US" b="0" i="0" dirty="0" err="1">
                <a:solidFill>
                  <a:srgbClr val="000000"/>
                </a:solidFill>
                <a:effectLst/>
                <a:highlight>
                  <a:srgbClr val="FFFF00"/>
                </a:highlight>
                <a:latin typeface="Aptos" panose="020B0004020202020204" pitchFamily="34" charset="0"/>
              </a:rPr>
              <a:t>br</a:t>
            </a:r>
            <a:r>
              <a:rPr lang="en-US" b="0" i="0" dirty="0">
                <a:solidFill>
                  <a:srgbClr val="000000"/>
                </a:solidFill>
                <a:effectLst/>
                <a:highlight>
                  <a:srgbClr val="FFFF00"/>
                </a:highlight>
                <a:latin typeface="Aptos" panose="020B0004020202020204" pitchFamily="34" charset="0"/>
              </a:rPr>
              <a:t>/&gt;CLAIM&lt;</a:t>
            </a:r>
            <a:r>
              <a:rPr lang="en-US" b="0" i="0" dirty="0" err="1">
                <a:solidFill>
                  <a:srgbClr val="000000"/>
                </a:solidFill>
                <a:effectLst/>
                <a:highlight>
                  <a:srgbClr val="FFFF00"/>
                </a:highlight>
                <a:latin typeface="Aptos" panose="020B0004020202020204" pitchFamily="34" charset="0"/>
              </a:rPr>
              <a:t>br</a:t>
            </a:r>
            <a:r>
              <a:rPr lang="en-US" b="0" i="0" dirty="0">
                <a:solidFill>
                  <a:srgbClr val="000000"/>
                </a:solidFill>
                <a:effectLst/>
                <a:highlight>
                  <a:srgbClr val="FFFF00"/>
                </a:highlight>
                <a:latin typeface="Aptos" panose="020B0004020202020204" pitchFamily="34" charset="0"/>
              </a:rPr>
              <a:t>/&gt;Humans change their environment by &lt;span class="WOL"&gt;_______________&lt;/span&gt;.&lt;</a:t>
            </a:r>
            <a:r>
              <a:rPr lang="en-US" b="0" i="0" dirty="0" err="1">
                <a:solidFill>
                  <a:srgbClr val="000000"/>
                </a:solidFill>
                <a:effectLst/>
                <a:highlight>
                  <a:srgbClr val="FFFF00"/>
                </a:highlight>
                <a:latin typeface="Aptos" panose="020B0004020202020204" pitchFamily="34" charset="0"/>
              </a:rPr>
              <a:t>br</a:t>
            </a:r>
            <a:r>
              <a:rPr lang="en-US" b="0" i="0" dirty="0">
                <a:solidFill>
                  <a:srgbClr val="000000"/>
                </a:solidFill>
                <a:effectLst/>
                <a:highlight>
                  <a:srgbClr val="FFFF00"/>
                </a:highlight>
                <a:latin typeface="Aptos" panose="020B0004020202020204" pitchFamily="34" charset="0"/>
              </a:rPr>
              <a:t>/&gt;&lt;strong&gt;Cite evidence from the activity.&lt;/strong&gt;&lt;</a:t>
            </a:r>
            <a:r>
              <a:rPr lang="en-US" b="0" i="0" dirty="0" err="1">
                <a:solidFill>
                  <a:srgbClr val="000000"/>
                </a:solidFill>
                <a:effectLst/>
                <a:highlight>
                  <a:srgbClr val="FFFF00"/>
                </a:highlight>
                <a:latin typeface="Aptos" panose="020B0004020202020204" pitchFamily="34" charset="0"/>
              </a:rPr>
              <a:t>br</a:t>
            </a:r>
            <a:r>
              <a:rPr lang="en-US" b="0" i="0" dirty="0">
                <a:solidFill>
                  <a:srgbClr val="000000"/>
                </a:solidFill>
                <a:effectLst/>
                <a:highlight>
                  <a:srgbClr val="FFFF00"/>
                </a:highlight>
                <a:latin typeface="Aptos" panose="020B0004020202020204" pitchFamily="34" charset="0"/>
              </a:rPr>
              <a:t>/&gt;EVIDENCE&lt;</a:t>
            </a:r>
            <a:r>
              <a:rPr lang="en-US" b="0" i="0" dirty="0" err="1">
                <a:solidFill>
                  <a:srgbClr val="000000"/>
                </a:solidFill>
                <a:effectLst/>
                <a:highlight>
                  <a:srgbClr val="FFFF00"/>
                </a:highlight>
                <a:latin typeface="Aptos" panose="020B0004020202020204" pitchFamily="34" charset="0"/>
              </a:rPr>
              <a:t>br</a:t>
            </a:r>
            <a:r>
              <a:rPr lang="en-US" b="0" i="0" dirty="0">
                <a:solidFill>
                  <a:srgbClr val="000000"/>
                </a:solidFill>
                <a:effectLst/>
                <a:highlight>
                  <a:srgbClr val="FFFF00"/>
                </a:highlight>
                <a:latin typeface="Aptos" panose="020B0004020202020204" pitchFamily="34" charset="0"/>
              </a:rPr>
              <a:t>/&gt;The investigation showed that &lt;span class="WOL"&gt;_______________&lt;/span&gt;.&lt;</a:t>
            </a:r>
            <a:r>
              <a:rPr lang="en-US" b="0" i="0" dirty="0" err="1">
                <a:solidFill>
                  <a:srgbClr val="000000"/>
                </a:solidFill>
                <a:effectLst/>
                <a:highlight>
                  <a:srgbClr val="FFFF00"/>
                </a:highlight>
                <a:latin typeface="Aptos" panose="020B0004020202020204" pitchFamily="34" charset="0"/>
              </a:rPr>
              <a:t>br</a:t>
            </a:r>
            <a:r>
              <a:rPr lang="en-US" b="0" i="0" dirty="0">
                <a:solidFill>
                  <a:srgbClr val="000000"/>
                </a:solidFill>
                <a:effectLst/>
                <a:highlight>
                  <a:srgbClr val="FFFF00"/>
                </a:highlight>
                <a:latin typeface="Aptos" panose="020B0004020202020204" pitchFamily="34" charset="0"/>
              </a:rPr>
              <a:t>/&gt;&lt;strong&gt;Discuss your reasoning as a class. Tell about your discussion.&lt;/strong&gt;&lt;</a:t>
            </a:r>
            <a:r>
              <a:rPr lang="en-US" b="0" i="0" dirty="0" err="1">
                <a:solidFill>
                  <a:srgbClr val="000000"/>
                </a:solidFill>
                <a:effectLst/>
                <a:highlight>
                  <a:srgbClr val="FFFF00"/>
                </a:highlight>
                <a:latin typeface="Aptos" panose="020B0004020202020204" pitchFamily="34" charset="0"/>
              </a:rPr>
              <a:t>br</a:t>
            </a:r>
            <a:r>
              <a:rPr lang="en-US" b="0" i="0" dirty="0">
                <a:solidFill>
                  <a:srgbClr val="000000"/>
                </a:solidFill>
                <a:effectLst/>
                <a:highlight>
                  <a:srgbClr val="FFFF00"/>
                </a:highlight>
                <a:latin typeface="Aptos" panose="020B0004020202020204" pitchFamily="34" charset="0"/>
              </a:rPr>
              <a:t>/&gt;REASONING&lt;</a:t>
            </a:r>
            <a:r>
              <a:rPr lang="en-US" b="0" i="0" dirty="0" err="1">
                <a:solidFill>
                  <a:srgbClr val="000000"/>
                </a:solidFill>
                <a:effectLst/>
                <a:highlight>
                  <a:srgbClr val="FFFF00"/>
                </a:highlight>
                <a:latin typeface="Aptos" panose="020B0004020202020204" pitchFamily="34" charset="0"/>
              </a:rPr>
              <a:t>br</a:t>
            </a:r>
            <a:r>
              <a:rPr lang="en-US" b="0" i="0" dirty="0">
                <a:solidFill>
                  <a:srgbClr val="000000"/>
                </a:solidFill>
                <a:effectLst/>
                <a:highlight>
                  <a:srgbClr val="FFFF00"/>
                </a:highlight>
                <a:latin typeface="Aptos" panose="020B0004020202020204" pitchFamily="34" charset="0"/>
              </a:rPr>
              <a:t>/&gt;The evidence that supports the claim is &lt;span class="WOL"&gt;_______________&lt;/span&gt;.&lt;/</a:t>
            </a:r>
            <a:r>
              <a:rPr lang="en-US" b="0" i="0" dirty="0" err="1">
                <a:solidFill>
                  <a:srgbClr val="000000"/>
                </a:solidFill>
                <a:effectLst/>
                <a:highlight>
                  <a:srgbClr val="FFFF00"/>
                </a:highlight>
                <a:latin typeface="Aptos" panose="020B0004020202020204" pitchFamily="34" charset="0"/>
              </a:rPr>
              <a:t>prodnote</a:t>
            </a:r>
            <a:r>
              <a:rPr lang="en-US" b="0" i="0" dirty="0">
                <a:solidFill>
                  <a:srgbClr val="000000"/>
                </a:solidFill>
                <a:effectLst/>
                <a:highlight>
                  <a:srgbClr val="FFFF00"/>
                </a:highlight>
                <a:latin typeface="Aptos" panose="020B0004020202020204" pitchFamily="34" charset="0"/>
              </a:rPr>
              <a:t>&gt;</a:t>
            </a:r>
            <a:endParaRPr lang="en-US" dirty="0">
              <a:highlight>
                <a:srgbClr val="FFFF00"/>
              </a:highlight>
            </a:endParaRPr>
          </a:p>
        </p:txBody>
      </p:sp>
    </p:spTree>
    <p:extLst>
      <p:ext uri="{BB962C8B-B14F-4D97-AF65-F5344CB8AC3E}">
        <p14:creationId xmlns:p14="http://schemas.microsoft.com/office/powerpoint/2010/main" val="37443482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noChangeArrowheads="1"/>
          </p:cNvSpPr>
          <p:nvPr>
            <p:ph type="title"/>
          </p:nvPr>
        </p:nvSpPr>
        <p:spPr/>
        <p:txBody>
          <a:bodyPr/>
          <a:lstStyle/>
          <a:p>
            <a:r>
              <a:rPr lang="en-US" altLang="en-US" sz="4000" dirty="0"/>
              <a:t>Optional for NIMAS</a:t>
            </a:r>
          </a:p>
        </p:txBody>
      </p:sp>
      <p:sp>
        <p:nvSpPr>
          <p:cNvPr id="11267" name="Content Placeholder 2"/>
          <p:cNvSpPr>
            <a:spLocks noGrp="1" noChangeArrowheads="1"/>
          </p:cNvSpPr>
          <p:nvPr>
            <p:ph idx="1"/>
          </p:nvPr>
        </p:nvSpPr>
        <p:spPr>
          <a:xfrm>
            <a:off x="838200" y="1714499"/>
            <a:ext cx="10515600" cy="4175023"/>
          </a:xfrm>
        </p:spPr>
        <p:txBody>
          <a:bodyPr>
            <a:normAutofit fontScale="92500" lnSpcReduction="20000"/>
          </a:bodyPr>
          <a:lstStyle/>
          <a:p>
            <a:r>
              <a:rPr lang="en-US" altLang="en-US" sz="3300" dirty="0"/>
              <a:t>For those who wish to go beyond the baseline requirements for NIMAS, further options include:</a:t>
            </a:r>
          </a:p>
          <a:p>
            <a:endParaRPr lang="en-US" altLang="en-US" sz="1200" dirty="0"/>
          </a:p>
          <a:p>
            <a:pPr lvl="1"/>
            <a:r>
              <a:rPr lang="en-US" altLang="en-US" sz="3000" dirty="0"/>
              <a:t>Providing MathML for math and scientific notation</a:t>
            </a:r>
          </a:p>
          <a:p>
            <a:pPr lvl="1"/>
            <a:r>
              <a:rPr lang="en-US" altLang="en-US" sz="3000" dirty="0"/>
              <a:t>Supplying alt text for images and production notes (&lt;prodnote&gt;) for longer descriptions</a:t>
            </a:r>
          </a:p>
          <a:p>
            <a:pPr lvl="1"/>
            <a:r>
              <a:rPr lang="en-US" altLang="en-US" sz="3000" dirty="0"/>
              <a:t>Using the full DAISY element set in the XML tagging</a:t>
            </a:r>
          </a:p>
          <a:p>
            <a:pPr lvl="2"/>
            <a:r>
              <a:rPr lang="en-US" altLang="en-US" sz="2600" b="1" dirty="0"/>
              <a:t>Caveat:</a:t>
            </a:r>
            <a:r>
              <a:rPr lang="en-US" altLang="en-US" sz="2600" dirty="0"/>
              <a:t> Not all software that converts NIMAS into accessible formats can recognize the full DAISY element set, so using the full element set is not always beneficial in practice. If you are considering expanding the element set you use for NIMAS and have questions, please reach out. </a:t>
            </a:r>
          </a:p>
          <a:p>
            <a:pPr lvl="1"/>
            <a:endParaRPr lang="en-US" altLang="en-US" sz="2600" dirty="0"/>
          </a:p>
        </p:txBody>
      </p:sp>
    </p:spTree>
    <p:extLst>
      <p:ext uri="{BB962C8B-B14F-4D97-AF65-F5344CB8AC3E}">
        <p14:creationId xmlns:p14="http://schemas.microsoft.com/office/powerpoint/2010/main" val="28198105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0EE148-FA33-1C2E-ADC7-CECD76E66E47}"/>
              </a:ext>
            </a:extLst>
          </p:cNvPr>
          <p:cNvSpPr>
            <a:spLocks noGrp="1"/>
          </p:cNvSpPr>
          <p:nvPr>
            <p:ph type="title"/>
          </p:nvPr>
        </p:nvSpPr>
        <p:spPr>
          <a:xfrm>
            <a:off x="2057146" y="2857500"/>
            <a:ext cx="8229600" cy="1143000"/>
          </a:xfrm>
        </p:spPr>
        <p:txBody>
          <a:bodyPr/>
          <a:lstStyle/>
          <a:p>
            <a:pPr algn="ctr"/>
            <a:r>
              <a:rPr lang="en-US" dirty="0"/>
              <a:t>DAISY Structure Guidelines</a:t>
            </a:r>
          </a:p>
        </p:txBody>
      </p:sp>
    </p:spTree>
    <p:extLst>
      <p:ext uri="{BB962C8B-B14F-4D97-AF65-F5344CB8AC3E}">
        <p14:creationId xmlns:p14="http://schemas.microsoft.com/office/powerpoint/2010/main" val="32134520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noChangeArrowheads="1"/>
          </p:cNvSpPr>
          <p:nvPr>
            <p:ph type="title"/>
          </p:nvPr>
        </p:nvSpPr>
        <p:spPr/>
        <p:txBody>
          <a:bodyPr/>
          <a:lstStyle/>
          <a:p>
            <a:r>
              <a:rPr lang="en-US" altLang="en-US" sz="4000" dirty="0"/>
              <a:t>The DAISY Structure Guidelines (DSG)</a:t>
            </a:r>
          </a:p>
        </p:txBody>
      </p:sp>
      <p:sp>
        <p:nvSpPr>
          <p:cNvPr id="12291" name="Content Placeholder 2"/>
          <p:cNvSpPr>
            <a:spLocks noGrp="1" noChangeArrowheads="1"/>
          </p:cNvSpPr>
          <p:nvPr>
            <p:ph idx="1"/>
          </p:nvPr>
        </p:nvSpPr>
        <p:spPr>
          <a:xfrm>
            <a:off x="914400" y="1417639"/>
            <a:ext cx="10439400" cy="4708526"/>
          </a:xfrm>
        </p:spPr>
        <p:txBody>
          <a:bodyPr/>
          <a:lstStyle/>
          <a:p>
            <a:r>
              <a:rPr lang="en-US" altLang="en-US" sz="2800" dirty="0"/>
              <a:t>In addition to using the prescribed tags, it is also required that tagging of content for NIMAS be done in accordance with the </a:t>
            </a:r>
            <a:r>
              <a:rPr lang="en-US" altLang="en-US" sz="2800" dirty="0">
                <a:hlinkClick r:id="rId2"/>
              </a:rPr>
              <a:t>DAISY Structure Guidelines</a:t>
            </a:r>
            <a:r>
              <a:rPr lang="en-US" altLang="en-US" sz="2800" dirty="0"/>
              <a:t>.</a:t>
            </a:r>
          </a:p>
          <a:p>
            <a:r>
              <a:rPr lang="en-US" altLang="en-US" sz="2800" dirty="0"/>
              <a:t>Following the guidelines helps ensure that your files are tagged correctly and will be usable in producing accessible formats. </a:t>
            </a:r>
          </a:p>
          <a:p>
            <a:r>
              <a:rPr lang="en-US" altLang="en-US" sz="2800" dirty="0"/>
              <a:t>Automated validation cannot evaluate adherence to the structure guidelines. </a:t>
            </a:r>
          </a:p>
        </p:txBody>
      </p:sp>
    </p:spTree>
    <p:extLst>
      <p:ext uri="{BB962C8B-B14F-4D97-AF65-F5344CB8AC3E}">
        <p14:creationId xmlns:p14="http://schemas.microsoft.com/office/powerpoint/2010/main" val="12029989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noChangeArrowheads="1"/>
          </p:cNvSpPr>
          <p:nvPr>
            <p:ph type="title"/>
          </p:nvPr>
        </p:nvSpPr>
        <p:spPr/>
        <p:txBody>
          <a:bodyPr/>
          <a:lstStyle/>
          <a:p>
            <a:r>
              <a:rPr lang="en-US" altLang="en-US" dirty="0"/>
              <a:t>Today’s Presentation</a:t>
            </a:r>
          </a:p>
        </p:txBody>
      </p:sp>
      <p:sp>
        <p:nvSpPr>
          <p:cNvPr id="5123" name="Content Placeholder 2"/>
          <p:cNvSpPr>
            <a:spLocks noGrp="1" noChangeArrowheads="1"/>
          </p:cNvSpPr>
          <p:nvPr>
            <p:ph idx="1"/>
          </p:nvPr>
        </p:nvSpPr>
        <p:spPr>
          <a:xfrm>
            <a:off x="609600" y="1600200"/>
            <a:ext cx="8229600" cy="4724400"/>
          </a:xfrm>
        </p:spPr>
        <p:txBody>
          <a:bodyPr/>
          <a:lstStyle/>
          <a:p>
            <a:r>
              <a:rPr lang="en-US" altLang="en-US" dirty="0"/>
              <a:t>Some Findings of a Recent </a:t>
            </a:r>
            <a:r>
              <a:rPr lang="en-US" altLang="en-US"/>
              <a:t>NIMAC Case Study</a:t>
            </a:r>
          </a:p>
          <a:p>
            <a:r>
              <a:rPr lang="en-US" altLang="en-US" sz="2800" dirty="0"/>
              <a:t>Creating NIMAS: Key Resources</a:t>
            </a:r>
          </a:p>
          <a:p>
            <a:pPr lvl="1"/>
            <a:r>
              <a:rPr lang="en-US" altLang="en-US" sz="2400" dirty="0"/>
              <a:t>NIMAS Specification</a:t>
            </a:r>
          </a:p>
          <a:p>
            <a:pPr lvl="1"/>
            <a:r>
              <a:rPr lang="en-US" altLang="en-US" sz="2400" dirty="0"/>
              <a:t>DAISY Structure Guidelines</a:t>
            </a:r>
          </a:p>
          <a:p>
            <a:r>
              <a:rPr lang="en-US" altLang="en-US" sz="2800" dirty="0"/>
              <a:t>Best Practices: Tagging</a:t>
            </a:r>
          </a:p>
          <a:p>
            <a:r>
              <a:rPr lang="en-US" altLang="en-US" sz="2800" dirty="0"/>
              <a:t>Best Practices: Optional NIMAS Content</a:t>
            </a:r>
          </a:p>
          <a:p>
            <a:pPr lvl="1"/>
            <a:r>
              <a:rPr lang="en-US" altLang="en-US" sz="2400" dirty="0"/>
              <a:t>Alt text</a:t>
            </a:r>
          </a:p>
          <a:p>
            <a:pPr lvl="1"/>
            <a:r>
              <a:rPr lang="en-US" altLang="en-US" sz="2400" dirty="0"/>
              <a:t>MathML</a:t>
            </a:r>
          </a:p>
          <a:p>
            <a:r>
              <a:rPr lang="en-US" altLang="en-US" sz="2800" dirty="0"/>
              <a:t>Final Hints and Additional Resources</a:t>
            </a:r>
          </a:p>
          <a:p>
            <a:endParaRPr lang="en-US" altLang="en-US" sz="2400" dirty="0"/>
          </a:p>
          <a:p>
            <a:pPr lvl="1"/>
            <a:endParaRPr lang="en-US" alt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noChangeArrowheads="1"/>
          </p:cNvSpPr>
          <p:nvPr>
            <p:ph type="title"/>
          </p:nvPr>
        </p:nvSpPr>
        <p:spPr/>
        <p:txBody>
          <a:bodyPr/>
          <a:lstStyle/>
          <a:p>
            <a:r>
              <a:rPr lang="en-US" altLang="en-US" sz="4000" dirty="0"/>
              <a:t>Using the DSG</a:t>
            </a:r>
          </a:p>
        </p:txBody>
      </p:sp>
      <p:sp>
        <p:nvSpPr>
          <p:cNvPr id="12291" name="Content Placeholder 2"/>
          <p:cNvSpPr>
            <a:spLocks noGrp="1" noChangeArrowheads="1"/>
          </p:cNvSpPr>
          <p:nvPr>
            <p:ph idx="1"/>
          </p:nvPr>
        </p:nvSpPr>
        <p:spPr>
          <a:xfrm>
            <a:off x="914400" y="1981200"/>
            <a:ext cx="10439400" cy="4144964"/>
          </a:xfrm>
        </p:spPr>
        <p:txBody>
          <a:bodyPr/>
          <a:lstStyle/>
          <a:p>
            <a:r>
              <a:rPr lang="en-US" altLang="en-US" sz="2800" dirty="0"/>
              <a:t>The guidelines can be explored either by working from the </a:t>
            </a:r>
            <a:r>
              <a:rPr lang="en-US" altLang="en-US" sz="2800" dirty="0">
                <a:hlinkClick r:id="rId2"/>
              </a:rPr>
              <a:t>Major Structural Elements</a:t>
            </a:r>
            <a:r>
              <a:rPr lang="en-US" altLang="en-US" sz="2800" dirty="0"/>
              <a:t> or the </a:t>
            </a:r>
            <a:r>
              <a:rPr lang="en-US" altLang="en-US" sz="2800" dirty="0">
                <a:hlinkClick r:id="rId3"/>
              </a:rPr>
              <a:t>Index of Elements</a:t>
            </a:r>
            <a:r>
              <a:rPr lang="en-US" altLang="en-US" sz="2800" dirty="0"/>
              <a:t>. </a:t>
            </a:r>
          </a:p>
        </p:txBody>
      </p:sp>
    </p:spTree>
    <p:extLst>
      <p:ext uri="{BB962C8B-B14F-4D97-AF65-F5344CB8AC3E}">
        <p14:creationId xmlns:p14="http://schemas.microsoft.com/office/powerpoint/2010/main" val="852153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noChangeArrowheads="1"/>
          </p:cNvSpPr>
          <p:nvPr>
            <p:ph type="title"/>
          </p:nvPr>
        </p:nvSpPr>
        <p:spPr/>
        <p:txBody>
          <a:bodyPr/>
          <a:lstStyle/>
          <a:p>
            <a:r>
              <a:rPr lang="en-US" altLang="en-US" sz="4000" dirty="0"/>
              <a:t>Major Structural Elements</a:t>
            </a:r>
          </a:p>
        </p:txBody>
      </p:sp>
      <p:sp>
        <p:nvSpPr>
          <p:cNvPr id="12291" name="Content Placeholder 2"/>
          <p:cNvSpPr>
            <a:spLocks noGrp="1" noChangeArrowheads="1"/>
          </p:cNvSpPr>
          <p:nvPr>
            <p:ph idx="1"/>
          </p:nvPr>
        </p:nvSpPr>
        <p:spPr>
          <a:xfrm>
            <a:off x="838200" y="1600201"/>
            <a:ext cx="10515600" cy="4724399"/>
          </a:xfrm>
        </p:spPr>
        <p:txBody>
          <a:bodyPr/>
          <a:lstStyle/>
          <a:p>
            <a:r>
              <a:rPr lang="en-US" altLang="en-US" sz="2800" dirty="0"/>
              <a:t>Users can locate guidance for XML tagging by reviewing the </a:t>
            </a:r>
            <a:r>
              <a:rPr lang="en-US" altLang="en-US" sz="2800" dirty="0">
                <a:hlinkClick r:id="rId2"/>
              </a:rPr>
              <a:t>Major Structural Elements</a:t>
            </a:r>
            <a:r>
              <a:rPr lang="en-US" altLang="en-US" sz="2800" dirty="0"/>
              <a:t>. These include:</a:t>
            </a:r>
          </a:p>
          <a:p>
            <a:endParaRPr lang="en-US" altLang="en-US" sz="1200" dirty="0"/>
          </a:p>
          <a:p>
            <a:pPr lvl="1">
              <a:buFont typeface="Arial" panose="020B0604020202020204" pitchFamily="34" charset="0"/>
              <a:buChar char="•"/>
            </a:pPr>
            <a:r>
              <a:rPr lang="en-US" sz="2400" u="sng" dirty="0">
                <a:solidFill>
                  <a:srgbClr val="535354"/>
                </a:solidFill>
                <a:latin typeface="Open Sans" panose="020B0606030504020204" pitchFamily="34" charset="0"/>
                <a:hlinkClick r:id="rId3"/>
              </a:rPr>
              <a:t>Levels</a:t>
            </a:r>
            <a:endParaRPr lang="en-US" sz="2400" dirty="0">
              <a:solidFill>
                <a:srgbClr val="535354"/>
              </a:solidFill>
              <a:latin typeface="Open Sans" panose="020B0606030504020204" pitchFamily="34" charset="0"/>
            </a:endParaRPr>
          </a:p>
          <a:p>
            <a:pPr lvl="1">
              <a:buFont typeface="Arial" panose="020B0604020202020204" pitchFamily="34" charset="0"/>
              <a:buChar char="•"/>
            </a:pPr>
            <a:r>
              <a:rPr lang="en-US" sz="2400" u="sng" dirty="0">
                <a:solidFill>
                  <a:srgbClr val="535354"/>
                </a:solidFill>
                <a:latin typeface="Open Sans" panose="020B0606030504020204" pitchFamily="34" charset="0"/>
                <a:hlinkClick r:id="rId4"/>
              </a:rPr>
              <a:t>Syntax</a:t>
            </a:r>
            <a:endParaRPr lang="en-US" sz="2400" dirty="0">
              <a:solidFill>
                <a:srgbClr val="535354"/>
              </a:solidFill>
              <a:latin typeface="Open Sans" panose="020B0606030504020204" pitchFamily="34" charset="0"/>
            </a:endParaRPr>
          </a:p>
          <a:p>
            <a:pPr lvl="1">
              <a:buFont typeface="Arial" panose="020B0604020202020204" pitchFamily="34" charset="0"/>
              <a:buChar char="•"/>
            </a:pPr>
            <a:r>
              <a:rPr lang="en-US" sz="2400" u="sng" dirty="0">
                <a:solidFill>
                  <a:srgbClr val="535354"/>
                </a:solidFill>
                <a:latin typeface="Open Sans" panose="020B0606030504020204" pitchFamily="34" charset="0"/>
                <a:hlinkClick r:id="rId5"/>
              </a:rPr>
              <a:t>Divisions</a:t>
            </a:r>
            <a:endParaRPr lang="en-US" sz="2400" dirty="0">
              <a:solidFill>
                <a:srgbClr val="535354"/>
              </a:solidFill>
              <a:latin typeface="Open Sans" panose="020B0606030504020204" pitchFamily="34" charset="0"/>
            </a:endParaRPr>
          </a:p>
          <a:p>
            <a:pPr lvl="1">
              <a:buFont typeface="Arial" panose="020B0604020202020204" pitchFamily="34" charset="0"/>
              <a:buChar char="•"/>
            </a:pPr>
            <a:r>
              <a:rPr lang="en-US" sz="2400" u="sng" dirty="0">
                <a:solidFill>
                  <a:srgbClr val="535354"/>
                </a:solidFill>
                <a:latin typeface="Open Sans" panose="020B0606030504020204" pitchFamily="34" charset="0"/>
                <a:hlinkClick r:id="rId6"/>
              </a:rPr>
              <a:t>Class Attributes</a:t>
            </a:r>
            <a:endParaRPr lang="en-US" sz="2400" dirty="0">
              <a:solidFill>
                <a:srgbClr val="535354"/>
              </a:solidFill>
              <a:latin typeface="Open Sans" panose="020B0606030504020204" pitchFamily="34" charset="0"/>
            </a:endParaRPr>
          </a:p>
          <a:p>
            <a:pPr lvl="1">
              <a:buFont typeface="Arial" panose="020B0604020202020204" pitchFamily="34" charset="0"/>
              <a:buChar char="•"/>
            </a:pPr>
            <a:r>
              <a:rPr lang="en-US" sz="2400" u="sng" dirty="0">
                <a:solidFill>
                  <a:srgbClr val="535354"/>
                </a:solidFill>
                <a:latin typeface="Open Sans" panose="020B0606030504020204" pitchFamily="34" charset="0"/>
                <a:hlinkClick r:id="rId7"/>
              </a:rPr>
              <a:t>Alternative Level Markup</a:t>
            </a:r>
            <a:endParaRPr lang="en-US" sz="2400" dirty="0">
              <a:solidFill>
                <a:srgbClr val="535354"/>
              </a:solidFill>
              <a:latin typeface="Open Sans" panose="020B0606030504020204" pitchFamily="34" charset="0"/>
            </a:endParaRPr>
          </a:p>
          <a:p>
            <a:pPr lvl="1">
              <a:buFont typeface="Arial" panose="020B0604020202020204" pitchFamily="34" charset="0"/>
              <a:buChar char="•"/>
            </a:pPr>
            <a:r>
              <a:rPr lang="en-US" sz="2400" u="sng" dirty="0">
                <a:solidFill>
                  <a:srgbClr val="535354"/>
                </a:solidFill>
                <a:latin typeface="Open Sans" panose="020B0606030504020204" pitchFamily="34" charset="0"/>
                <a:hlinkClick r:id="rId8"/>
              </a:rPr>
              <a:t>Front Matter</a:t>
            </a:r>
            <a:endParaRPr lang="en-US" sz="2400" dirty="0">
              <a:solidFill>
                <a:srgbClr val="535354"/>
              </a:solidFill>
              <a:latin typeface="Open Sans" panose="020B0606030504020204" pitchFamily="34" charset="0"/>
            </a:endParaRPr>
          </a:p>
          <a:p>
            <a:pPr lvl="1">
              <a:buFont typeface="Arial" panose="020B0604020202020204" pitchFamily="34" charset="0"/>
              <a:buChar char="•"/>
            </a:pPr>
            <a:r>
              <a:rPr lang="en-US" sz="2400" u="sng" dirty="0">
                <a:solidFill>
                  <a:srgbClr val="535354"/>
                </a:solidFill>
                <a:latin typeface="Open Sans" panose="020B0606030504020204" pitchFamily="34" charset="0"/>
                <a:hlinkClick r:id="rId9"/>
              </a:rPr>
              <a:t>Body Matter</a:t>
            </a:r>
            <a:endParaRPr lang="en-US" sz="2400" dirty="0">
              <a:solidFill>
                <a:srgbClr val="535354"/>
              </a:solidFill>
              <a:latin typeface="Open Sans" panose="020B0606030504020204" pitchFamily="34" charset="0"/>
            </a:endParaRPr>
          </a:p>
          <a:p>
            <a:pPr lvl="1">
              <a:buFont typeface="Arial" panose="020B0604020202020204" pitchFamily="34" charset="0"/>
              <a:buChar char="•"/>
            </a:pPr>
            <a:r>
              <a:rPr lang="en-US" sz="2400" u="sng" dirty="0">
                <a:solidFill>
                  <a:srgbClr val="535354"/>
                </a:solidFill>
                <a:latin typeface="Open Sans" panose="020B0606030504020204" pitchFamily="34" charset="0"/>
                <a:hlinkClick r:id="rId10"/>
              </a:rPr>
              <a:t>End Matter</a:t>
            </a:r>
            <a:endParaRPr lang="en-US" sz="2400" dirty="0">
              <a:solidFill>
                <a:srgbClr val="535354"/>
              </a:solidFill>
              <a:latin typeface="Open Sans" panose="020B0606030504020204" pitchFamily="34" charset="0"/>
            </a:endParaRPr>
          </a:p>
          <a:p>
            <a:endParaRPr lang="en-US" altLang="en-US" sz="2800" dirty="0"/>
          </a:p>
        </p:txBody>
      </p:sp>
    </p:spTree>
    <p:extLst>
      <p:ext uri="{BB962C8B-B14F-4D97-AF65-F5344CB8AC3E}">
        <p14:creationId xmlns:p14="http://schemas.microsoft.com/office/powerpoint/2010/main" val="30717103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noChangeArrowheads="1"/>
          </p:cNvSpPr>
          <p:nvPr>
            <p:ph type="title"/>
          </p:nvPr>
        </p:nvSpPr>
        <p:spPr/>
        <p:txBody>
          <a:bodyPr/>
          <a:lstStyle/>
          <a:p>
            <a:r>
              <a:rPr lang="en-US" altLang="en-US" sz="4000" dirty="0"/>
              <a:t>Index of Elements</a:t>
            </a:r>
          </a:p>
        </p:txBody>
      </p:sp>
      <p:sp>
        <p:nvSpPr>
          <p:cNvPr id="12291" name="Content Placeholder 2"/>
          <p:cNvSpPr>
            <a:spLocks noGrp="1" noChangeArrowheads="1"/>
          </p:cNvSpPr>
          <p:nvPr>
            <p:ph idx="1"/>
          </p:nvPr>
        </p:nvSpPr>
        <p:spPr>
          <a:xfrm>
            <a:off x="914400" y="1600201"/>
            <a:ext cx="10363200" cy="4525963"/>
          </a:xfrm>
        </p:spPr>
        <p:txBody>
          <a:bodyPr/>
          <a:lstStyle/>
          <a:p>
            <a:r>
              <a:rPr lang="en-US" altLang="en-US" sz="2800" dirty="0"/>
              <a:t>The DSG also provides an alphabetical </a:t>
            </a:r>
            <a:r>
              <a:rPr lang="en-US" altLang="en-US" sz="2800" dirty="0">
                <a:hlinkClick r:id="rId2"/>
              </a:rPr>
              <a:t>Index of Elements</a:t>
            </a:r>
            <a:r>
              <a:rPr lang="en-US" altLang="en-US" sz="2800" dirty="0"/>
              <a:t> that can be used to locate all elements and attributes included in the DAISY specification.</a:t>
            </a:r>
          </a:p>
          <a:p>
            <a:endParaRPr lang="en-US" altLang="en-US" sz="1200" dirty="0"/>
          </a:p>
          <a:p>
            <a:r>
              <a:rPr lang="en-US" altLang="en-US" sz="2800" dirty="0"/>
              <a:t>For each element, the index entries include:</a:t>
            </a:r>
          </a:p>
          <a:p>
            <a:pPr lvl="1"/>
            <a:r>
              <a:rPr lang="en-US" altLang="en-US" sz="2600" dirty="0"/>
              <a:t>definition</a:t>
            </a:r>
          </a:p>
          <a:p>
            <a:pPr lvl="1"/>
            <a:r>
              <a:rPr lang="en-US" altLang="en-US" sz="2600" dirty="0"/>
              <a:t>syntax</a:t>
            </a:r>
          </a:p>
          <a:p>
            <a:pPr lvl="1"/>
            <a:r>
              <a:rPr lang="en-US" altLang="en-US" sz="2600" dirty="0"/>
              <a:t>examples</a:t>
            </a:r>
          </a:p>
        </p:txBody>
      </p:sp>
    </p:spTree>
    <p:extLst>
      <p:ext uri="{BB962C8B-B14F-4D97-AF65-F5344CB8AC3E}">
        <p14:creationId xmlns:p14="http://schemas.microsoft.com/office/powerpoint/2010/main" val="29756050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noChangeArrowheads="1"/>
          </p:cNvSpPr>
          <p:nvPr>
            <p:ph type="title"/>
          </p:nvPr>
        </p:nvSpPr>
        <p:spPr>
          <a:xfrm>
            <a:off x="1981200" y="160337"/>
            <a:ext cx="8229600" cy="982663"/>
          </a:xfrm>
        </p:spPr>
        <p:txBody>
          <a:bodyPr wrap="square" anchor="ctr">
            <a:normAutofit/>
          </a:bodyPr>
          <a:lstStyle/>
          <a:p>
            <a:r>
              <a:rPr lang="en-US" altLang="en-US" dirty="0"/>
              <a:t>Example: Sidebar</a:t>
            </a:r>
          </a:p>
        </p:txBody>
      </p:sp>
      <p:pic>
        <p:nvPicPr>
          <p:cNvPr id="3" name="Content Placeholder 2" descr="Snip from DSG showing top of entry for &lt;sidebar&gt; element. ">
            <a:extLst>
              <a:ext uri="{FF2B5EF4-FFF2-40B4-BE49-F238E27FC236}">
                <a16:creationId xmlns:a16="http://schemas.microsoft.com/office/drawing/2014/main" id="{F2E63C3A-91B0-1826-A3D9-6D9364C497E9}"/>
              </a:ext>
            </a:extLst>
          </p:cNvPr>
          <p:cNvPicPr>
            <a:picLocks noGrp="1" noChangeAspect="1"/>
          </p:cNvPicPr>
          <p:nvPr>
            <p:ph idx="1"/>
          </p:nvPr>
        </p:nvPicPr>
        <p:blipFill>
          <a:blip r:embed="rId2"/>
          <a:stretch>
            <a:fillRect/>
          </a:stretch>
        </p:blipFill>
        <p:spPr>
          <a:xfrm>
            <a:off x="685800" y="1194955"/>
            <a:ext cx="6777679" cy="5456032"/>
          </a:xfrm>
          <a:noFill/>
        </p:spPr>
      </p:pic>
    </p:spTree>
    <p:extLst>
      <p:ext uri="{BB962C8B-B14F-4D97-AF65-F5344CB8AC3E}">
        <p14:creationId xmlns:p14="http://schemas.microsoft.com/office/powerpoint/2010/main" val="3008504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noChangeArrowheads="1"/>
          </p:cNvSpPr>
          <p:nvPr>
            <p:ph type="title"/>
          </p:nvPr>
        </p:nvSpPr>
        <p:spPr>
          <a:xfrm>
            <a:off x="1981200" y="274638"/>
            <a:ext cx="8229600" cy="1143000"/>
          </a:xfrm>
        </p:spPr>
        <p:txBody>
          <a:bodyPr wrap="square" anchor="ctr">
            <a:normAutofit/>
          </a:bodyPr>
          <a:lstStyle/>
          <a:p>
            <a:r>
              <a:rPr lang="en-US" altLang="en-US" dirty="0"/>
              <a:t>Correct Tagging and File Review</a:t>
            </a:r>
          </a:p>
        </p:txBody>
      </p:sp>
      <p:sp>
        <p:nvSpPr>
          <p:cNvPr id="2" name="Content Placeholder 1">
            <a:extLst>
              <a:ext uri="{FF2B5EF4-FFF2-40B4-BE49-F238E27FC236}">
                <a16:creationId xmlns:a16="http://schemas.microsoft.com/office/drawing/2014/main" id="{DF97A148-1AC7-5D5C-1995-72DE8FF2C68C}"/>
              </a:ext>
            </a:extLst>
          </p:cNvPr>
          <p:cNvSpPr>
            <a:spLocks noGrp="1"/>
          </p:cNvSpPr>
          <p:nvPr>
            <p:ph idx="1"/>
          </p:nvPr>
        </p:nvSpPr>
        <p:spPr/>
        <p:txBody>
          <a:bodyPr/>
          <a:lstStyle/>
          <a:p>
            <a:r>
              <a:rPr lang="en-US" sz="2800" dirty="0"/>
              <a:t>As mentioned earlier, automated validation cannot detect errors in applying the DAISY Structure Guidelines. </a:t>
            </a:r>
            <a:endParaRPr lang="en-US" sz="1200" dirty="0"/>
          </a:p>
          <a:p>
            <a:r>
              <a:rPr lang="en-US" sz="2800" dirty="0"/>
              <a:t>However, if issues are found in the manual file review, corrections will be required.</a:t>
            </a:r>
            <a:endParaRPr lang="en-US" sz="1200" dirty="0"/>
          </a:p>
          <a:p>
            <a:r>
              <a:rPr lang="en-US" sz="2800" dirty="0"/>
              <a:t>If you have any questions about how to correctly tag specific content, please reach out for further assistance. </a:t>
            </a:r>
          </a:p>
        </p:txBody>
      </p:sp>
    </p:spTree>
    <p:extLst>
      <p:ext uri="{BB962C8B-B14F-4D97-AF65-F5344CB8AC3E}">
        <p14:creationId xmlns:p14="http://schemas.microsoft.com/office/powerpoint/2010/main" val="33294288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3E7A0-7D83-3610-C3A4-2A445452EF16}"/>
              </a:ext>
            </a:extLst>
          </p:cNvPr>
          <p:cNvSpPr>
            <a:spLocks noGrp="1"/>
          </p:cNvSpPr>
          <p:nvPr>
            <p:ph type="title"/>
          </p:nvPr>
        </p:nvSpPr>
        <p:spPr>
          <a:xfrm>
            <a:off x="838200" y="2179996"/>
            <a:ext cx="10515600" cy="1249004"/>
          </a:xfrm>
        </p:spPr>
        <p:txBody>
          <a:bodyPr/>
          <a:lstStyle/>
          <a:p>
            <a:pPr algn="ctr"/>
            <a:r>
              <a:rPr lang="en-US" dirty="0"/>
              <a:t>Best Practices: Specific Tags</a:t>
            </a:r>
          </a:p>
        </p:txBody>
      </p:sp>
      <p:sp>
        <p:nvSpPr>
          <p:cNvPr id="3" name="Text Placeholder 2">
            <a:extLst>
              <a:ext uri="{FF2B5EF4-FFF2-40B4-BE49-F238E27FC236}">
                <a16:creationId xmlns:a16="http://schemas.microsoft.com/office/drawing/2014/main" id="{AE220FB6-0D8C-C999-8186-DF0CFDE7723A}"/>
              </a:ext>
            </a:extLst>
          </p:cNvPr>
          <p:cNvSpPr>
            <a:spLocks noGrp="1"/>
          </p:cNvSpPr>
          <p:nvPr>
            <p:ph type="body" idx="1"/>
          </p:nvPr>
        </p:nvSpPr>
        <p:spPr>
          <a:xfrm>
            <a:off x="838200" y="3537411"/>
            <a:ext cx="10515600" cy="601969"/>
          </a:xfrm>
        </p:spPr>
        <p:txBody>
          <a:bodyPr>
            <a:normAutofit/>
          </a:bodyPr>
          <a:lstStyle/>
          <a:p>
            <a:pPr algn="ctr"/>
            <a:r>
              <a:rPr lang="en-US" sz="2800" dirty="0">
                <a:solidFill>
                  <a:srgbClr val="161893"/>
                </a:solidFill>
              </a:rPr>
              <a:t>Lists, Glossaries, Tables, Pagination, and More!</a:t>
            </a:r>
          </a:p>
          <a:p>
            <a:pPr algn="ctr"/>
            <a:endParaRPr lang="en-US" dirty="0"/>
          </a:p>
        </p:txBody>
      </p:sp>
    </p:spTree>
    <p:extLst>
      <p:ext uri="{BB962C8B-B14F-4D97-AF65-F5344CB8AC3E}">
        <p14:creationId xmlns:p14="http://schemas.microsoft.com/office/powerpoint/2010/main" val="4922219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734675-6D93-4F3E-81FE-EBAB8726C4D6}"/>
              </a:ext>
            </a:extLst>
          </p:cNvPr>
          <p:cNvSpPr>
            <a:spLocks noGrp="1"/>
          </p:cNvSpPr>
          <p:nvPr>
            <p:ph type="title"/>
          </p:nvPr>
        </p:nvSpPr>
        <p:spPr/>
        <p:txBody>
          <a:bodyPr/>
          <a:lstStyle/>
          <a:p>
            <a:r>
              <a:rPr lang="en-US" dirty="0"/>
              <a:t>List Tagging</a:t>
            </a:r>
          </a:p>
        </p:txBody>
      </p:sp>
      <p:sp>
        <p:nvSpPr>
          <p:cNvPr id="3" name="Content Placeholder 2">
            <a:extLst>
              <a:ext uri="{FF2B5EF4-FFF2-40B4-BE49-F238E27FC236}">
                <a16:creationId xmlns:a16="http://schemas.microsoft.com/office/drawing/2014/main" id="{B9E88C73-499B-4527-ABDD-EF95F887B469}"/>
              </a:ext>
            </a:extLst>
          </p:cNvPr>
          <p:cNvSpPr>
            <a:spLocks noGrp="1"/>
          </p:cNvSpPr>
          <p:nvPr>
            <p:ph idx="1"/>
          </p:nvPr>
        </p:nvSpPr>
        <p:spPr/>
        <p:txBody>
          <a:bodyPr/>
          <a:lstStyle/>
          <a:p>
            <a:r>
              <a:rPr lang="en-US" sz="2800" dirty="0"/>
              <a:t>In list tagging, the “type” attribute is not required for lists that include no numbering or bullets (such as in a Table of Contents or Index). </a:t>
            </a:r>
          </a:p>
          <a:p>
            <a:endParaRPr lang="en-US" sz="1200" dirty="0"/>
          </a:p>
          <a:p>
            <a:r>
              <a:rPr lang="en-US" sz="2800" dirty="0"/>
              <a:t>However, for lists that do have bullets or numbering, there are three “type” attribute options:</a:t>
            </a:r>
          </a:p>
          <a:p>
            <a:pPr lvl="1"/>
            <a:r>
              <a:rPr lang="en-US" dirty="0"/>
              <a:t>Unordered &lt;list type=“ul”&gt; </a:t>
            </a:r>
          </a:p>
          <a:p>
            <a:pPr lvl="1"/>
            <a:r>
              <a:rPr lang="en-US" dirty="0"/>
              <a:t>Ordered &lt;list type=“ol”&gt;</a:t>
            </a:r>
          </a:p>
          <a:p>
            <a:pPr lvl="1"/>
            <a:r>
              <a:rPr lang="en-US" dirty="0"/>
              <a:t>Preformatted &lt;list type=“pl”&gt;</a:t>
            </a:r>
          </a:p>
          <a:p>
            <a:pPr lvl="1"/>
            <a:endParaRPr lang="en-US" dirty="0"/>
          </a:p>
          <a:p>
            <a:pPr marL="0" indent="0">
              <a:buNone/>
            </a:pPr>
            <a:endParaRPr lang="en-US" dirty="0"/>
          </a:p>
        </p:txBody>
      </p:sp>
    </p:spTree>
    <p:extLst>
      <p:ext uri="{BB962C8B-B14F-4D97-AF65-F5344CB8AC3E}">
        <p14:creationId xmlns:p14="http://schemas.microsoft.com/office/powerpoint/2010/main" val="37233015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734675-6D93-4F3E-81FE-EBAB8726C4D6}"/>
              </a:ext>
            </a:extLst>
          </p:cNvPr>
          <p:cNvSpPr>
            <a:spLocks noGrp="1"/>
          </p:cNvSpPr>
          <p:nvPr>
            <p:ph type="title"/>
          </p:nvPr>
        </p:nvSpPr>
        <p:spPr/>
        <p:txBody>
          <a:bodyPr/>
          <a:lstStyle/>
          <a:p>
            <a:r>
              <a:rPr lang="en-US" dirty="0"/>
              <a:t>List Type Attribute</a:t>
            </a:r>
          </a:p>
        </p:txBody>
      </p:sp>
      <p:sp>
        <p:nvSpPr>
          <p:cNvPr id="3" name="Content Placeholder 2">
            <a:extLst>
              <a:ext uri="{FF2B5EF4-FFF2-40B4-BE49-F238E27FC236}">
                <a16:creationId xmlns:a16="http://schemas.microsoft.com/office/drawing/2014/main" id="{B9E88C73-499B-4527-ABDD-EF95F887B469}"/>
              </a:ext>
            </a:extLst>
          </p:cNvPr>
          <p:cNvSpPr>
            <a:spLocks noGrp="1"/>
          </p:cNvSpPr>
          <p:nvPr>
            <p:ph idx="1"/>
          </p:nvPr>
        </p:nvSpPr>
        <p:spPr>
          <a:xfrm>
            <a:off x="609600" y="1676401"/>
            <a:ext cx="10972800" cy="4816474"/>
          </a:xfrm>
        </p:spPr>
        <p:txBody>
          <a:bodyPr>
            <a:normAutofit lnSpcReduction="10000"/>
          </a:bodyPr>
          <a:lstStyle/>
          <a:p>
            <a:pPr lvl="1"/>
            <a:r>
              <a:rPr lang="en-US" sz="2600" dirty="0"/>
              <a:t>Unordered &lt;list type=“ul”&gt; </a:t>
            </a:r>
          </a:p>
          <a:p>
            <a:pPr lvl="2"/>
            <a:r>
              <a:rPr lang="en-US" dirty="0"/>
              <a:t>This tagging should generate a </a:t>
            </a:r>
            <a:r>
              <a:rPr lang="en-US" b="1" dirty="0"/>
              <a:t>bulleted</a:t>
            </a:r>
            <a:r>
              <a:rPr lang="en-US" dirty="0"/>
              <a:t> list in the accessible format.</a:t>
            </a:r>
          </a:p>
          <a:p>
            <a:pPr lvl="2"/>
            <a:endParaRPr lang="en-US" sz="1200" dirty="0"/>
          </a:p>
          <a:p>
            <a:pPr lvl="1"/>
            <a:r>
              <a:rPr lang="en-US" sz="2600" dirty="0"/>
              <a:t>Ordered &lt;list type=“ol”&gt;</a:t>
            </a:r>
          </a:p>
          <a:p>
            <a:pPr lvl="2"/>
            <a:r>
              <a:rPr lang="en-US" dirty="0"/>
              <a:t>This tagging should generate a </a:t>
            </a:r>
            <a:r>
              <a:rPr lang="en-US" b="1" dirty="0"/>
              <a:t>numbered</a:t>
            </a:r>
            <a:r>
              <a:rPr lang="en-US" dirty="0"/>
              <a:t> list in the accessible format.</a:t>
            </a:r>
          </a:p>
          <a:p>
            <a:pPr lvl="2"/>
            <a:r>
              <a:rPr lang="en-US" b="1" dirty="0">
                <a:highlight>
                  <a:srgbClr val="FFFF00"/>
                </a:highlight>
              </a:rPr>
              <a:t>Note: The “</a:t>
            </a:r>
            <a:r>
              <a:rPr lang="en-US" b="1" dirty="0" err="1">
                <a:highlight>
                  <a:srgbClr val="FFFF00"/>
                </a:highlight>
              </a:rPr>
              <a:t>ol</a:t>
            </a:r>
            <a:r>
              <a:rPr lang="en-US" b="1" dirty="0">
                <a:highlight>
                  <a:srgbClr val="FFFF00"/>
                </a:highlight>
              </a:rPr>
              <a:t>” list type and its attributes are not well supported in translation software. For usability, we strongly recommend that vendors use “preformatted” list tagging instead.</a:t>
            </a:r>
          </a:p>
          <a:p>
            <a:pPr lvl="2"/>
            <a:endParaRPr lang="en-US" sz="1200" dirty="0"/>
          </a:p>
          <a:p>
            <a:pPr lvl="1"/>
            <a:r>
              <a:rPr lang="en-US" sz="2600" dirty="0"/>
              <a:t>Preformatted &lt;list type=“pl”&gt; </a:t>
            </a:r>
          </a:p>
          <a:p>
            <a:pPr lvl="2"/>
            <a:r>
              <a:rPr lang="en-US" dirty="0"/>
              <a:t>In this type of list, no numbering or bullets are automatically supplied by the conversion software when the NIMAS file is used. </a:t>
            </a:r>
          </a:p>
          <a:p>
            <a:pPr lvl="2"/>
            <a:r>
              <a:rPr lang="en-US" dirty="0"/>
              <a:t>Numbering or bullets are provided inside the list item (&lt;li&gt;) tags.</a:t>
            </a:r>
          </a:p>
          <a:p>
            <a:pPr marL="1371600" lvl="3" indent="0">
              <a:buNone/>
            </a:pPr>
            <a:endParaRPr lang="en-US" dirty="0"/>
          </a:p>
          <a:p>
            <a:pPr marL="1371600" lvl="3" indent="0">
              <a:buNone/>
            </a:pPr>
            <a:r>
              <a:rPr lang="en-US" dirty="0"/>
              <a:t> </a:t>
            </a:r>
          </a:p>
          <a:p>
            <a:pPr marL="0" indent="0">
              <a:buNone/>
            </a:pPr>
            <a:endParaRPr lang="en-US" dirty="0"/>
          </a:p>
        </p:txBody>
      </p:sp>
    </p:spTree>
    <p:extLst>
      <p:ext uri="{BB962C8B-B14F-4D97-AF65-F5344CB8AC3E}">
        <p14:creationId xmlns:p14="http://schemas.microsoft.com/office/powerpoint/2010/main" val="13392069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EBD9B-0F29-808A-8509-E18BB797998D}"/>
              </a:ext>
            </a:extLst>
          </p:cNvPr>
          <p:cNvSpPr>
            <a:spLocks noGrp="1"/>
          </p:cNvSpPr>
          <p:nvPr>
            <p:ph type="title"/>
          </p:nvPr>
        </p:nvSpPr>
        <p:spPr/>
        <p:txBody>
          <a:bodyPr/>
          <a:lstStyle/>
          <a:p>
            <a:r>
              <a:rPr lang="en-US" dirty="0"/>
              <a:t>More Details</a:t>
            </a:r>
          </a:p>
        </p:txBody>
      </p:sp>
      <p:sp>
        <p:nvSpPr>
          <p:cNvPr id="3" name="Content Placeholder 2">
            <a:extLst>
              <a:ext uri="{FF2B5EF4-FFF2-40B4-BE49-F238E27FC236}">
                <a16:creationId xmlns:a16="http://schemas.microsoft.com/office/drawing/2014/main" id="{24A497C1-C253-3D0C-811E-81BF6412EEFA}"/>
              </a:ext>
            </a:extLst>
          </p:cNvPr>
          <p:cNvSpPr>
            <a:spLocks noGrp="1"/>
          </p:cNvSpPr>
          <p:nvPr>
            <p:ph idx="1"/>
          </p:nvPr>
        </p:nvSpPr>
        <p:spPr>
          <a:xfrm>
            <a:off x="609600" y="1524000"/>
            <a:ext cx="10972800" cy="4724400"/>
          </a:xfrm>
        </p:spPr>
        <p:txBody>
          <a:bodyPr/>
          <a:lstStyle/>
          <a:p>
            <a:r>
              <a:rPr lang="en-US" sz="2800" dirty="0"/>
              <a:t>Due to limitations in braille conversion software, we encourage vendors to tag numbered lists as preformatted lists. </a:t>
            </a:r>
          </a:p>
          <a:p>
            <a:pPr marL="457200" lvl="1" indent="0">
              <a:buNone/>
            </a:pPr>
            <a:endParaRPr lang="en-US" sz="1200" dirty="0"/>
          </a:p>
          <a:p>
            <a:pPr marL="457200" lvl="1" indent="0">
              <a:buNone/>
            </a:pPr>
            <a:r>
              <a:rPr lang="en-US" dirty="0"/>
              <a:t>	</a:t>
            </a:r>
            <a:r>
              <a:rPr lang="en-US" sz="2400" dirty="0"/>
              <a:t>&lt;list type=“pl”&gt;</a:t>
            </a:r>
          </a:p>
          <a:p>
            <a:pPr marL="1371600" lvl="3" indent="0">
              <a:buNone/>
            </a:pPr>
            <a:r>
              <a:rPr lang="en-US" sz="2400" dirty="0"/>
              <a:t>&lt;li&gt;1. dog &lt;/li&gt;</a:t>
            </a:r>
          </a:p>
          <a:p>
            <a:pPr marL="1371600" lvl="3" indent="0">
              <a:buNone/>
            </a:pPr>
            <a:r>
              <a:rPr lang="en-US" sz="2400" dirty="0"/>
              <a:t>&lt;li&gt;2. cat &lt;/li&gt;</a:t>
            </a:r>
          </a:p>
          <a:p>
            <a:pPr marL="1371600" lvl="3" indent="0">
              <a:buNone/>
            </a:pPr>
            <a:r>
              <a:rPr lang="en-US" sz="2400" dirty="0"/>
              <a:t>&lt;li&gt;3. bunny &lt;/li&gt;</a:t>
            </a:r>
          </a:p>
          <a:p>
            <a:pPr marL="914400" lvl="2" indent="0">
              <a:buNone/>
            </a:pPr>
            <a:r>
              <a:rPr lang="en-US" dirty="0"/>
              <a:t>&lt;/list&gt;</a:t>
            </a:r>
          </a:p>
          <a:p>
            <a:pPr marL="457200" lvl="1" indent="0">
              <a:buNone/>
            </a:pPr>
            <a:endParaRPr lang="en-US" sz="800" dirty="0"/>
          </a:p>
          <a:p>
            <a:pPr marL="0" indent="0">
              <a:buNone/>
            </a:pPr>
            <a:r>
              <a:rPr lang="en-US" sz="2400" b="1" dirty="0"/>
              <a:t>Side Note:</a:t>
            </a:r>
            <a:r>
              <a:rPr lang="en-US" sz="2400" dirty="0"/>
              <a:t> Glossaries are a special kind of unordered list that have their own tags. More details about this shortly!</a:t>
            </a:r>
          </a:p>
          <a:p>
            <a:pPr lvl="1"/>
            <a:endParaRPr lang="en-US" dirty="0"/>
          </a:p>
        </p:txBody>
      </p:sp>
    </p:spTree>
    <p:extLst>
      <p:ext uri="{BB962C8B-B14F-4D97-AF65-F5344CB8AC3E}">
        <p14:creationId xmlns:p14="http://schemas.microsoft.com/office/powerpoint/2010/main" val="18938599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734675-6D93-4F3E-81FE-EBAB8726C4D6}"/>
              </a:ext>
            </a:extLst>
          </p:cNvPr>
          <p:cNvSpPr>
            <a:spLocks noGrp="1"/>
          </p:cNvSpPr>
          <p:nvPr>
            <p:ph type="title"/>
          </p:nvPr>
        </p:nvSpPr>
        <p:spPr>
          <a:xfrm>
            <a:off x="762000" y="381000"/>
            <a:ext cx="8229600" cy="944562"/>
          </a:xfrm>
        </p:spPr>
        <p:txBody>
          <a:bodyPr/>
          <a:lstStyle/>
          <a:p>
            <a:r>
              <a:rPr lang="en-US" sz="4000" dirty="0"/>
              <a:t>List Tagging: Helpful Hint</a:t>
            </a:r>
          </a:p>
        </p:txBody>
      </p:sp>
      <p:sp>
        <p:nvSpPr>
          <p:cNvPr id="3" name="Content Placeholder 2">
            <a:extLst>
              <a:ext uri="{FF2B5EF4-FFF2-40B4-BE49-F238E27FC236}">
                <a16:creationId xmlns:a16="http://schemas.microsoft.com/office/drawing/2014/main" id="{B9E88C73-499B-4527-ABDD-EF95F887B469}"/>
              </a:ext>
            </a:extLst>
          </p:cNvPr>
          <p:cNvSpPr>
            <a:spLocks noGrp="1"/>
          </p:cNvSpPr>
          <p:nvPr>
            <p:ph idx="1"/>
          </p:nvPr>
        </p:nvSpPr>
        <p:spPr>
          <a:xfrm>
            <a:off x="762000" y="1524000"/>
            <a:ext cx="10744200" cy="4953000"/>
          </a:xfrm>
        </p:spPr>
        <p:txBody>
          <a:bodyPr/>
          <a:lstStyle/>
          <a:p>
            <a:pPr marL="0" indent="0">
              <a:buNone/>
            </a:pPr>
            <a:r>
              <a:rPr lang="en-US" sz="2800" dirty="0"/>
              <a:t>Avoid the use of &lt;p&gt; tags inside &lt;li&gt; tags.</a:t>
            </a:r>
          </a:p>
          <a:p>
            <a:pPr lvl="1"/>
            <a:r>
              <a:rPr lang="en-US" sz="2400" dirty="0"/>
              <a:t>You can use the </a:t>
            </a:r>
            <a:r>
              <a:rPr lang="en-US" sz="2400" b="1" dirty="0"/>
              <a:t>optional</a:t>
            </a:r>
            <a:r>
              <a:rPr lang="en-US" sz="2400" dirty="0"/>
              <a:t> “list item component” tag if you wish to tag two components in a list item. </a:t>
            </a:r>
          </a:p>
          <a:p>
            <a:pPr lvl="1"/>
            <a:r>
              <a:rPr lang="en-US" sz="2400" b="1" dirty="0"/>
              <a:t>Both</a:t>
            </a:r>
            <a:r>
              <a:rPr lang="en-US" sz="2400" dirty="0"/>
              <a:t> of these examples are acceptable:</a:t>
            </a:r>
          </a:p>
          <a:p>
            <a:pPr marL="800100" lvl="2" indent="0">
              <a:buNone/>
            </a:pPr>
            <a:r>
              <a:rPr lang="en-US" b="0" i="0" dirty="0">
                <a:effectLst/>
              </a:rPr>
              <a:t>&lt;li&gt;Great Smoky Mountains, 55&lt;/li&gt;  </a:t>
            </a:r>
          </a:p>
          <a:p>
            <a:pPr marL="800100" lvl="2" indent="0">
              <a:buNone/>
            </a:pPr>
            <a:r>
              <a:rPr lang="en-US" b="1" i="0" dirty="0">
                <a:effectLst/>
              </a:rPr>
              <a:t>OR</a:t>
            </a:r>
            <a:r>
              <a:rPr lang="en-US" b="0" i="0" dirty="0">
                <a:effectLst/>
              </a:rPr>
              <a:t>  </a:t>
            </a:r>
          </a:p>
          <a:p>
            <a:pPr marL="800100" lvl="2" indent="0">
              <a:buNone/>
            </a:pPr>
            <a:r>
              <a:rPr lang="en-US" b="0" i="0" dirty="0">
                <a:effectLst/>
              </a:rPr>
              <a:t>&lt;li&gt;&lt;lic&gt;Great Smoky Mountains,&lt;/</a:t>
            </a:r>
            <a:r>
              <a:rPr lang="en-US" b="0" i="0" dirty="0" err="1">
                <a:effectLst/>
              </a:rPr>
              <a:t>lic</a:t>
            </a:r>
            <a:r>
              <a:rPr lang="en-US" dirty="0"/>
              <a:t>&gt; </a:t>
            </a:r>
            <a:r>
              <a:rPr lang="en-US" b="0" i="0" dirty="0">
                <a:effectLst/>
              </a:rPr>
              <a:t>&lt;lic&gt;55&lt;/lic&gt;&lt;/li&gt; </a:t>
            </a:r>
          </a:p>
          <a:p>
            <a:endParaRPr lang="en-US" sz="800" dirty="0"/>
          </a:p>
          <a:p>
            <a:r>
              <a:rPr lang="en-US" sz="2600" b="1" dirty="0"/>
              <a:t>Recommendation from the Structure Guidelines:</a:t>
            </a:r>
            <a:r>
              <a:rPr lang="en-US" sz="2600" dirty="0"/>
              <a:t> If you have more than two list item components, consider tagging the content as a table. </a:t>
            </a:r>
          </a:p>
          <a:p>
            <a:pPr lvl="1"/>
            <a:endParaRPr lang="en-US" sz="2400" dirty="0"/>
          </a:p>
          <a:p>
            <a:pPr lvl="1"/>
            <a:endParaRPr lang="en-US" sz="2400" dirty="0"/>
          </a:p>
          <a:p>
            <a:pPr marL="400050" lvl="1" indent="0">
              <a:buNone/>
            </a:pPr>
            <a:endParaRPr lang="en-US" sz="2400" dirty="0"/>
          </a:p>
          <a:p>
            <a:pPr marL="514350" indent="-514350">
              <a:buFont typeface="+mj-lt"/>
              <a:buAutoNum type="arabicPeriod"/>
            </a:pPr>
            <a:endParaRPr lang="en-US" sz="2800" dirty="0"/>
          </a:p>
          <a:p>
            <a:pPr marL="514350" indent="-514350">
              <a:buFont typeface="+mj-lt"/>
              <a:buAutoNum type="arabicPeriod"/>
            </a:pPr>
            <a:endParaRPr lang="en-US" sz="800" dirty="0"/>
          </a:p>
          <a:p>
            <a:pPr marL="514350" indent="-514350">
              <a:buFont typeface="+mj-lt"/>
              <a:buAutoNum type="arabicPeriod"/>
            </a:pPr>
            <a:endParaRPr lang="en-US" sz="800" dirty="0"/>
          </a:p>
          <a:p>
            <a:pPr marL="0" indent="0">
              <a:buNone/>
            </a:pPr>
            <a:endParaRPr lang="en-US" dirty="0"/>
          </a:p>
        </p:txBody>
      </p:sp>
    </p:spTree>
    <p:extLst>
      <p:ext uri="{BB962C8B-B14F-4D97-AF65-F5344CB8AC3E}">
        <p14:creationId xmlns:p14="http://schemas.microsoft.com/office/powerpoint/2010/main" val="1173485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1071D-8C58-41DF-9342-BE1657E4FF32}"/>
              </a:ext>
            </a:extLst>
          </p:cNvPr>
          <p:cNvSpPr>
            <a:spLocks noGrp="1"/>
          </p:cNvSpPr>
          <p:nvPr>
            <p:ph type="title"/>
          </p:nvPr>
        </p:nvSpPr>
        <p:spPr/>
        <p:txBody>
          <a:bodyPr/>
          <a:lstStyle/>
          <a:p>
            <a:r>
              <a:rPr lang="en-US" dirty="0"/>
              <a:t>Learning Objectives</a:t>
            </a:r>
          </a:p>
        </p:txBody>
      </p:sp>
      <p:sp>
        <p:nvSpPr>
          <p:cNvPr id="3" name="Content Placeholder 2">
            <a:extLst>
              <a:ext uri="{FF2B5EF4-FFF2-40B4-BE49-F238E27FC236}">
                <a16:creationId xmlns:a16="http://schemas.microsoft.com/office/drawing/2014/main" id="{8194AE19-EBB1-2369-F7D8-B41AC2632A3F}"/>
              </a:ext>
            </a:extLst>
          </p:cNvPr>
          <p:cNvSpPr>
            <a:spLocks noGrp="1"/>
          </p:cNvSpPr>
          <p:nvPr>
            <p:ph idx="1"/>
          </p:nvPr>
        </p:nvSpPr>
        <p:spPr/>
        <p:txBody>
          <a:bodyPr/>
          <a:lstStyle/>
          <a:p>
            <a:r>
              <a:rPr lang="en-US" dirty="0"/>
              <a:t>Understand the key resources to consult in the production of well-formed NIMAS files</a:t>
            </a:r>
          </a:p>
          <a:p>
            <a:r>
              <a:rPr lang="en-US" dirty="0"/>
              <a:t>Understand how to supply optional alt text and MathML in NIMAS</a:t>
            </a:r>
          </a:p>
          <a:p>
            <a:r>
              <a:rPr lang="en-US" dirty="0"/>
              <a:t>Reinforce NIMAS XML tagging best practices</a:t>
            </a:r>
          </a:p>
          <a:p>
            <a:endParaRPr lang="en-US" dirty="0"/>
          </a:p>
        </p:txBody>
      </p:sp>
    </p:spTree>
    <p:extLst>
      <p:ext uri="{BB962C8B-B14F-4D97-AF65-F5344CB8AC3E}">
        <p14:creationId xmlns:p14="http://schemas.microsoft.com/office/powerpoint/2010/main" val="12387950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60346-A33F-466B-ACC6-97FF232C56F8}"/>
              </a:ext>
            </a:extLst>
          </p:cNvPr>
          <p:cNvSpPr>
            <a:spLocks noGrp="1"/>
          </p:cNvSpPr>
          <p:nvPr>
            <p:ph type="title"/>
          </p:nvPr>
        </p:nvSpPr>
        <p:spPr>
          <a:xfrm>
            <a:off x="838200" y="160336"/>
            <a:ext cx="8229600" cy="1143000"/>
          </a:xfrm>
        </p:spPr>
        <p:txBody>
          <a:bodyPr/>
          <a:lstStyle/>
          <a:p>
            <a:r>
              <a:rPr lang="en-US" dirty="0"/>
              <a:t>Links for Index and TOC entries</a:t>
            </a:r>
          </a:p>
        </p:txBody>
      </p:sp>
      <p:sp>
        <p:nvSpPr>
          <p:cNvPr id="3" name="Content Placeholder 2">
            <a:extLst>
              <a:ext uri="{FF2B5EF4-FFF2-40B4-BE49-F238E27FC236}">
                <a16:creationId xmlns:a16="http://schemas.microsoft.com/office/drawing/2014/main" id="{1CC92610-4E5E-4B10-BD66-9EA65A658D97}"/>
              </a:ext>
            </a:extLst>
          </p:cNvPr>
          <p:cNvSpPr>
            <a:spLocks noGrp="1"/>
          </p:cNvSpPr>
          <p:nvPr>
            <p:ph idx="1"/>
          </p:nvPr>
        </p:nvSpPr>
        <p:spPr>
          <a:xfrm>
            <a:off x="838200" y="1447800"/>
            <a:ext cx="10591800" cy="4678364"/>
          </a:xfrm>
        </p:spPr>
        <p:txBody>
          <a:bodyPr/>
          <a:lstStyle/>
          <a:p>
            <a:r>
              <a:rPr lang="en-US" sz="2800" dirty="0"/>
              <a:t>Using internal links when tagging an Index or Table of Contents is optional, but these can be very helpful when NIMAS is used to generate digital formats like EPUB and HTML. </a:t>
            </a:r>
          </a:p>
          <a:p>
            <a:r>
              <a:rPr lang="en-US" sz="2800" dirty="0"/>
              <a:t>Links can be included with or without &lt;lic&gt; tags:</a:t>
            </a:r>
          </a:p>
          <a:p>
            <a:pPr marL="400050" lvl="1" indent="0">
              <a:buNone/>
            </a:pPr>
            <a:r>
              <a:rPr lang="en-US" sz="2400" dirty="0"/>
              <a:t>&lt;li&gt;Great Smoky Mountains, </a:t>
            </a:r>
            <a:r>
              <a:rPr lang="en-US" sz="2400" b="1" dirty="0"/>
              <a:t>&lt;a href="#p55"&gt;55&lt;/a&gt;</a:t>
            </a:r>
            <a:r>
              <a:rPr lang="en-US" sz="2400" dirty="0"/>
              <a:t> &lt;/li&gt;  </a:t>
            </a:r>
          </a:p>
          <a:p>
            <a:pPr marL="400050" lvl="1" indent="0">
              <a:buNone/>
            </a:pPr>
            <a:endParaRPr lang="en-US" sz="1200" b="1" dirty="0"/>
          </a:p>
          <a:p>
            <a:pPr marL="400050" lvl="1" indent="0">
              <a:buNone/>
            </a:pPr>
            <a:r>
              <a:rPr lang="en-US" sz="2400" b="1" dirty="0"/>
              <a:t>or</a:t>
            </a:r>
          </a:p>
          <a:p>
            <a:pPr marL="400050" lvl="1" indent="0">
              <a:buNone/>
            </a:pPr>
            <a:endParaRPr lang="en-US" sz="1200" dirty="0"/>
          </a:p>
          <a:p>
            <a:pPr marL="400050" lvl="1" indent="0">
              <a:buNone/>
            </a:pPr>
            <a:r>
              <a:rPr lang="en-US" sz="2400" dirty="0"/>
              <a:t>&lt;li&gt;&lt;lic&gt;Great Smoky Mountains,&lt;/</a:t>
            </a:r>
            <a:r>
              <a:rPr lang="en-US" sz="2400" dirty="0" err="1"/>
              <a:t>lic</a:t>
            </a:r>
            <a:r>
              <a:rPr lang="en-US" sz="2400" dirty="0"/>
              <a:t>&gt; &lt;lic&gt;</a:t>
            </a:r>
            <a:r>
              <a:rPr lang="en-US" sz="2400" b="1" dirty="0"/>
              <a:t>&lt;a href="#p55"&gt;55&lt;/a&gt;</a:t>
            </a:r>
            <a:r>
              <a:rPr lang="en-US" sz="2400" dirty="0"/>
              <a:t>&lt;/lic&gt;</a:t>
            </a:r>
          </a:p>
          <a:p>
            <a:pPr marL="400050" lvl="1" indent="0">
              <a:buNone/>
            </a:pPr>
            <a:r>
              <a:rPr lang="en-US" sz="2400" dirty="0"/>
              <a:t>&lt;/li&gt; </a:t>
            </a:r>
          </a:p>
          <a:p>
            <a:r>
              <a:rPr lang="en-US" b="1" dirty="0"/>
              <a:t>Note:</a:t>
            </a:r>
            <a:r>
              <a:rPr lang="en-US" dirty="0"/>
              <a:t> </a:t>
            </a:r>
            <a:r>
              <a:rPr lang="en-US" b="1" dirty="0"/>
              <a:t>A space should be included between &lt;</a:t>
            </a:r>
            <a:r>
              <a:rPr lang="en-US" b="1" dirty="0" err="1"/>
              <a:t>lic</a:t>
            </a:r>
            <a:r>
              <a:rPr lang="en-US" b="1" dirty="0"/>
              <a:t>&gt; tags!</a:t>
            </a:r>
          </a:p>
        </p:txBody>
      </p:sp>
    </p:spTree>
    <p:extLst>
      <p:ext uri="{BB962C8B-B14F-4D97-AF65-F5344CB8AC3E}">
        <p14:creationId xmlns:p14="http://schemas.microsoft.com/office/powerpoint/2010/main" val="10476452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56829-CFB7-42D5-B7EB-0E76B940E367}"/>
              </a:ext>
            </a:extLst>
          </p:cNvPr>
          <p:cNvSpPr>
            <a:spLocks noGrp="1"/>
          </p:cNvSpPr>
          <p:nvPr>
            <p:ph type="title"/>
          </p:nvPr>
        </p:nvSpPr>
        <p:spPr>
          <a:xfrm>
            <a:off x="762000" y="215192"/>
            <a:ext cx="8229600" cy="1143000"/>
          </a:xfrm>
        </p:spPr>
        <p:txBody>
          <a:bodyPr/>
          <a:lstStyle/>
          <a:p>
            <a:r>
              <a:rPr lang="en-US" dirty="0"/>
              <a:t>Glossary Tagging</a:t>
            </a:r>
          </a:p>
        </p:txBody>
      </p:sp>
      <p:sp>
        <p:nvSpPr>
          <p:cNvPr id="3" name="Content Placeholder 2">
            <a:extLst>
              <a:ext uri="{FF2B5EF4-FFF2-40B4-BE49-F238E27FC236}">
                <a16:creationId xmlns:a16="http://schemas.microsoft.com/office/drawing/2014/main" id="{D0A22985-F3BB-4305-8E1A-8A048F06C8D1}"/>
              </a:ext>
            </a:extLst>
          </p:cNvPr>
          <p:cNvSpPr>
            <a:spLocks noGrp="1"/>
          </p:cNvSpPr>
          <p:nvPr>
            <p:ph idx="1"/>
          </p:nvPr>
        </p:nvSpPr>
        <p:spPr>
          <a:xfrm>
            <a:off x="762000" y="1358192"/>
            <a:ext cx="10744200" cy="5105400"/>
          </a:xfrm>
        </p:spPr>
        <p:txBody>
          <a:bodyPr/>
          <a:lstStyle/>
          <a:p>
            <a:r>
              <a:rPr lang="en-US" sz="2800" dirty="0"/>
              <a:t>Glossaries are tagged using the special definition list &lt;dl&gt; tag, in conjunction with the term &lt;dt&gt; and definition &lt;dd&gt; tags. </a:t>
            </a:r>
          </a:p>
          <a:p>
            <a:endParaRPr lang="en-US" sz="1200" dirty="0"/>
          </a:p>
          <a:p>
            <a:r>
              <a:rPr lang="en-US" sz="2800" dirty="0"/>
              <a:t>Syntax:</a:t>
            </a:r>
          </a:p>
          <a:p>
            <a:pPr marL="857250" lvl="2" indent="0">
              <a:buNone/>
            </a:pPr>
            <a:r>
              <a:rPr lang="en-US" dirty="0">
                <a:highlight>
                  <a:srgbClr val="FFFF00"/>
                </a:highlight>
              </a:rPr>
              <a:t>&lt;dl&gt;</a:t>
            </a:r>
          </a:p>
          <a:p>
            <a:pPr marL="857250" lvl="2" indent="0">
              <a:buNone/>
            </a:pPr>
            <a:r>
              <a:rPr lang="en-US" dirty="0"/>
              <a:t>&lt;dt&gt;term 1&lt;/dt&gt;&lt;dd&gt;definition 1&lt;/dd&gt;</a:t>
            </a:r>
          </a:p>
          <a:p>
            <a:pPr marL="857250" lvl="2" indent="0">
              <a:buNone/>
            </a:pPr>
            <a:r>
              <a:rPr lang="en-US" dirty="0"/>
              <a:t>&lt;dt&gt;term 2&lt;/dt&gt;&lt;dd&gt;definition 2&lt;/dd&gt;</a:t>
            </a:r>
          </a:p>
          <a:p>
            <a:pPr marL="857250" lvl="2" indent="0">
              <a:buNone/>
            </a:pPr>
            <a:r>
              <a:rPr lang="en-US" dirty="0"/>
              <a:t>&lt;dt&gt;term 3&lt;/dt&gt;&lt;dd&gt;definition 3&lt;/dd&gt;</a:t>
            </a:r>
          </a:p>
          <a:p>
            <a:pPr marL="857250" lvl="2" indent="0">
              <a:buNone/>
            </a:pPr>
            <a:r>
              <a:rPr lang="en-US" dirty="0">
                <a:highlight>
                  <a:srgbClr val="FFFF00"/>
                </a:highlight>
              </a:rPr>
              <a:t>&lt;/dl&gt;</a:t>
            </a:r>
          </a:p>
          <a:p>
            <a:endParaRPr lang="en-US" sz="1200" b="1" dirty="0"/>
          </a:p>
          <a:p>
            <a:r>
              <a:rPr lang="en-US" sz="2800" b="1" dirty="0"/>
              <a:t>Important reminder: </a:t>
            </a:r>
            <a:r>
              <a:rPr lang="en-US" sz="2800" dirty="0"/>
              <a:t>&lt;dl&gt; tags enclose the list, not individual glossary entries.</a:t>
            </a:r>
            <a:r>
              <a:rPr lang="en-US" sz="2800" b="1" dirty="0"/>
              <a:t> </a:t>
            </a:r>
          </a:p>
        </p:txBody>
      </p:sp>
    </p:spTree>
    <p:extLst>
      <p:ext uri="{BB962C8B-B14F-4D97-AF65-F5344CB8AC3E}">
        <p14:creationId xmlns:p14="http://schemas.microsoft.com/office/powerpoint/2010/main" val="25253891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56829-CFB7-42D5-B7EB-0E76B940E367}"/>
              </a:ext>
            </a:extLst>
          </p:cNvPr>
          <p:cNvSpPr>
            <a:spLocks noGrp="1"/>
          </p:cNvSpPr>
          <p:nvPr>
            <p:ph type="title"/>
          </p:nvPr>
        </p:nvSpPr>
        <p:spPr>
          <a:xfrm>
            <a:off x="762000" y="0"/>
            <a:ext cx="8229600" cy="1143000"/>
          </a:xfrm>
        </p:spPr>
        <p:txBody>
          <a:bodyPr/>
          <a:lstStyle/>
          <a:p>
            <a:r>
              <a:rPr lang="en-US" dirty="0"/>
              <a:t>Sample Glossary Snip</a:t>
            </a:r>
          </a:p>
        </p:txBody>
      </p:sp>
      <p:sp>
        <p:nvSpPr>
          <p:cNvPr id="3" name="Content Placeholder 2">
            <a:extLst>
              <a:ext uri="{FF2B5EF4-FFF2-40B4-BE49-F238E27FC236}">
                <a16:creationId xmlns:a16="http://schemas.microsoft.com/office/drawing/2014/main" id="{D0A22985-F3BB-4305-8E1A-8A048F06C8D1}"/>
              </a:ext>
            </a:extLst>
          </p:cNvPr>
          <p:cNvSpPr>
            <a:spLocks noGrp="1"/>
          </p:cNvSpPr>
          <p:nvPr>
            <p:ph idx="1"/>
          </p:nvPr>
        </p:nvSpPr>
        <p:spPr>
          <a:xfrm>
            <a:off x="762000" y="1122218"/>
            <a:ext cx="9448800" cy="5003946"/>
          </a:xfrm>
        </p:spPr>
        <p:txBody>
          <a:bodyPr/>
          <a:lstStyle/>
          <a:p>
            <a:pPr marL="400050" lvl="1" indent="0">
              <a:buNone/>
            </a:pPr>
            <a:r>
              <a:rPr lang="en-US" sz="2000" dirty="0"/>
              <a:t>&lt;level1 class="glossary"&gt;</a:t>
            </a:r>
          </a:p>
          <a:p>
            <a:pPr marL="400050" lvl="1" indent="0">
              <a:buNone/>
            </a:pPr>
            <a:r>
              <a:rPr lang="en-US" sz="2000" dirty="0"/>
              <a:t>    &lt;h1&gt;Glossary&lt;/h1&gt;</a:t>
            </a:r>
          </a:p>
          <a:p>
            <a:pPr marL="400050" lvl="1" indent="0">
              <a:buNone/>
            </a:pPr>
            <a:r>
              <a:rPr lang="en-US" sz="2000" dirty="0"/>
              <a:t>    &lt;level2 class="alphabetic_division "&gt;</a:t>
            </a:r>
          </a:p>
          <a:p>
            <a:pPr marL="400050" lvl="1" indent="0">
              <a:buNone/>
            </a:pPr>
            <a:r>
              <a:rPr lang="en-US" sz="2000" dirty="0"/>
              <a:t>        &lt;h2&gt;A&lt;/h2&gt;</a:t>
            </a:r>
          </a:p>
          <a:p>
            <a:pPr marL="400050" lvl="1" indent="0">
              <a:buNone/>
            </a:pPr>
            <a:r>
              <a:rPr lang="en-US" sz="2000" dirty="0"/>
              <a:t>        </a:t>
            </a:r>
            <a:r>
              <a:rPr lang="en-US" sz="2000" dirty="0">
                <a:highlight>
                  <a:srgbClr val="FFFF00"/>
                </a:highlight>
              </a:rPr>
              <a:t>&lt;dl&gt;</a:t>
            </a:r>
          </a:p>
          <a:p>
            <a:pPr marL="400050" lvl="1" indent="0">
              <a:buNone/>
            </a:pPr>
            <a:r>
              <a:rPr lang="en-US" sz="2000" dirty="0"/>
              <a:t>            </a:t>
            </a:r>
            <a:r>
              <a:rPr lang="en-US" sz="2000" b="1" dirty="0"/>
              <a:t>&lt;dt&gt;</a:t>
            </a:r>
            <a:r>
              <a:rPr lang="en-US" sz="2000" dirty="0"/>
              <a:t>AA, Aas.</a:t>
            </a:r>
            <a:r>
              <a:rPr lang="en-US" sz="2000" b="1" dirty="0"/>
              <a:t>&lt;/dt&gt;&lt;dd&gt;</a:t>
            </a:r>
            <a:r>
              <a:rPr lang="en-US" sz="2000" dirty="0"/>
              <a:t>Abbreviation for author's alterations(s) used in 		correcting a proof.</a:t>
            </a:r>
            <a:r>
              <a:rPr lang="en-US" sz="2000" b="1" dirty="0"/>
              <a:t>&lt;/dd&gt;</a:t>
            </a:r>
          </a:p>
          <a:p>
            <a:pPr marL="400050" lvl="1" indent="0">
              <a:buNone/>
            </a:pPr>
            <a:r>
              <a:rPr lang="en-US" sz="2000" dirty="0"/>
              <a:t>            </a:t>
            </a:r>
            <a:r>
              <a:rPr lang="en-US" sz="2000" b="1" dirty="0"/>
              <a:t>&lt;dt&gt;</a:t>
            </a:r>
            <a:r>
              <a:rPr lang="en-US" sz="2000" dirty="0"/>
              <a:t>access</a:t>
            </a:r>
            <a:r>
              <a:rPr lang="en-US" sz="2000" b="1" dirty="0"/>
              <a:t>&lt;/dt&gt;&lt;dd&gt;</a:t>
            </a:r>
            <a:r>
              <a:rPr lang="en-US" sz="2000" dirty="0"/>
              <a:t>In computer terminology, the ability to reach and 		make use  of electronically stored data.</a:t>
            </a:r>
            <a:r>
              <a:rPr lang="en-US" sz="2000" b="1" dirty="0"/>
              <a:t>&lt;/dd&gt;</a:t>
            </a:r>
          </a:p>
          <a:p>
            <a:pPr marL="400050" lvl="1" indent="0">
              <a:buNone/>
            </a:pPr>
            <a:r>
              <a:rPr lang="en-US" sz="2000" dirty="0"/>
              <a:t>	    </a:t>
            </a:r>
            <a:r>
              <a:rPr lang="en-US" sz="2000" b="1" dirty="0"/>
              <a:t>&lt;dt&gt;</a:t>
            </a:r>
            <a:r>
              <a:rPr lang="en-US" sz="2000" dirty="0"/>
              <a:t>amplify</a:t>
            </a:r>
            <a:r>
              <a:rPr lang="en-US" sz="2000" b="1" dirty="0"/>
              <a:t>&lt;/dt&gt;&lt;dd&gt;</a:t>
            </a:r>
            <a:r>
              <a:rPr lang="en-US" sz="2000" dirty="0"/>
              <a:t>To increase the amplitude of a signal.</a:t>
            </a:r>
            <a:r>
              <a:rPr lang="en-US" sz="2000" b="1" dirty="0"/>
              <a:t>&lt;/dd&gt;</a:t>
            </a:r>
            <a:r>
              <a:rPr lang="en-US" sz="2000" dirty="0"/>
              <a:t>		</a:t>
            </a:r>
            <a:r>
              <a:rPr lang="en-US" sz="2000" dirty="0">
                <a:highlight>
                  <a:srgbClr val="FFFF00"/>
                </a:highlight>
              </a:rPr>
              <a:t>&lt;/dl&gt;</a:t>
            </a:r>
          </a:p>
          <a:p>
            <a:pPr marL="400050" lvl="1" indent="0">
              <a:buNone/>
            </a:pPr>
            <a:r>
              <a:rPr lang="en-US" sz="2000" dirty="0"/>
              <a:t>    &lt;/level2&gt;</a:t>
            </a:r>
          </a:p>
          <a:p>
            <a:pPr marL="400050" lvl="1" indent="0">
              <a:buNone/>
            </a:pPr>
            <a:r>
              <a:rPr lang="en-US" sz="2000" dirty="0"/>
              <a:t>&lt;/level1&gt;</a:t>
            </a:r>
          </a:p>
        </p:txBody>
      </p:sp>
    </p:spTree>
    <p:extLst>
      <p:ext uri="{BB962C8B-B14F-4D97-AF65-F5344CB8AC3E}">
        <p14:creationId xmlns:p14="http://schemas.microsoft.com/office/powerpoint/2010/main" val="11211183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E30180-9524-4459-90CF-27323622E2D5}"/>
              </a:ext>
            </a:extLst>
          </p:cNvPr>
          <p:cNvSpPr>
            <a:spLocks noGrp="1"/>
          </p:cNvSpPr>
          <p:nvPr>
            <p:ph type="title"/>
          </p:nvPr>
        </p:nvSpPr>
        <p:spPr/>
        <p:txBody>
          <a:bodyPr/>
          <a:lstStyle/>
          <a:p>
            <a:r>
              <a:rPr lang="en-US" dirty="0"/>
              <a:t>Lists vs. Tables</a:t>
            </a:r>
          </a:p>
        </p:txBody>
      </p:sp>
      <p:sp>
        <p:nvSpPr>
          <p:cNvPr id="3" name="Content Placeholder 2">
            <a:extLst>
              <a:ext uri="{FF2B5EF4-FFF2-40B4-BE49-F238E27FC236}">
                <a16:creationId xmlns:a16="http://schemas.microsoft.com/office/drawing/2014/main" id="{D9F0EBB4-7F66-4D82-B28D-3136A65CF547}"/>
              </a:ext>
            </a:extLst>
          </p:cNvPr>
          <p:cNvSpPr>
            <a:spLocks noGrp="1"/>
          </p:cNvSpPr>
          <p:nvPr>
            <p:ph idx="1"/>
          </p:nvPr>
        </p:nvSpPr>
        <p:spPr>
          <a:xfrm>
            <a:off x="838200" y="1600200"/>
            <a:ext cx="10515600" cy="4525964"/>
          </a:xfrm>
        </p:spPr>
        <p:txBody>
          <a:bodyPr/>
          <a:lstStyle/>
          <a:p>
            <a:r>
              <a:rPr lang="en-US" sz="2800" dirty="0"/>
              <a:t>If there are two or more components to each list item, it may be appropriate to mark up the list as a table. </a:t>
            </a:r>
          </a:p>
          <a:p>
            <a:endParaRPr lang="en-US" sz="1200" dirty="0"/>
          </a:p>
          <a:p>
            <a:r>
              <a:rPr lang="en-US" sz="2800" dirty="0"/>
              <a:t>For example, multilingual glossaries may be more appropriately tagged as a table.</a:t>
            </a:r>
          </a:p>
          <a:p>
            <a:endParaRPr lang="en-US" sz="1200" dirty="0"/>
          </a:p>
          <a:p>
            <a:r>
              <a:rPr lang="en-US" sz="2800" dirty="0"/>
              <a:t>If you have any questions about how to best capture content in the NIMAS tagging, please feel free to reach out to us for assistance at </a:t>
            </a:r>
            <a:r>
              <a:rPr lang="en-US" sz="2800" dirty="0">
                <a:hlinkClick r:id="rId2"/>
              </a:rPr>
              <a:t>nimac@aph.org</a:t>
            </a:r>
            <a:r>
              <a:rPr lang="en-US" sz="2800" dirty="0"/>
              <a:t> or (877) 526-4622.</a:t>
            </a:r>
          </a:p>
        </p:txBody>
      </p:sp>
    </p:spTree>
    <p:extLst>
      <p:ext uri="{BB962C8B-B14F-4D97-AF65-F5344CB8AC3E}">
        <p14:creationId xmlns:p14="http://schemas.microsoft.com/office/powerpoint/2010/main" val="350132757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E6335-53F6-4995-852F-B5CFDEF64FE2}"/>
              </a:ext>
            </a:extLst>
          </p:cNvPr>
          <p:cNvSpPr>
            <a:spLocks noGrp="1"/>
          </p:cNvSpPr>
          <p:nvPr>
            <p:ph type="title"/>
          </p:nvPr>
        </p:nvSpPr>
        <p:spPr>
          <a:xfrm>
            <a:off x="609600" y="274638"/>
            <a:ext cx="10972800" cy="792162"/>
          </a:xfrm>
        </p:spPr>
        <p:txBody>
          <a:bodyPr/>
          <a:lstStyle/>
          <a:p>
            <a:r>
              <a:rPr lang="en-US" dirty="0"/>
              <a:t>Table Tagging</a:t>
            </a:r>
          </a:p>
        </p:txBody>
      </p:sp>
      <p:sp>
        <p:nvSpPr>
          <p:cNvPr id="3" name="Content Placeholder 2">
            <a:extLst>
              <a:ext uri="{FF2B5EF4-FFF2-40B4-BE49-F238E27FC236}">
                <a16:creationId xmlns:a16="http://schemas.microsoft.com/office/drawing/2014/main" id="{467523CE-11CE-483F-A554-4F88D44E3E9A}"/>
              </a:ext>
            </a:extLst>
          </p:cNvPr>
          <p:cNvSpPr>
            <a:spLocks noGrp="1"/>
          </p:cNvSpPr>
          <p:nvPr>
            <p:ph idx="1"/>
          </p:nvPr>
        </p:nvSpPr>
        <p:spPr>
          <a:xfrm>
            <a:off x="762000" y="1295400"/>
            <a:ext cx="10591800" cy="5105400"/>
          </a:xfrm>
        </p:spPr>
        <p:txBody>
          <a:bodyPr/>
          <a:lstStyle/>
          <a:p>
            <a:r>
              <a:rPr lang="en-US" sz="2800" dirty="0"/>
              <a:t>Tables are marked up using the &lt;table&gt; element in combination with these tags:</a:t>
            </a:r>
          </a:p>
          <a:p>
            <a:endParaRPr lang="en-US" sz="1200" dirty="0"/>
          </a:p>
          <a:p>
            <a:pPr marL="857250" lvl="2" indent="0">
              <a:buNone/>
            </a:pPr>
            <a:r>
              <a:rPr lang="en-US" dirty="0"/>
              <a:t>&lt;caption&gt; (if applicable)</a:t>
            </a:r>
          </a:p>
          <a:p>
            <a:pPr marL="857250" lvl="2" indent="0">
              <a:buNone/>
            </a:pPr>
            <a:r>
              <a:rPr lang="en-US" dirty="0"/>
              <a:t>&lt;thead&gt; (contains the column heading row)</a:t>
            </a:r>
          </a:p>
          <a:p>
            <a:pPr marL="857250" lvl="2" indent="0">
              <a:buNone/>
            </a:pPr>
            <a:r>
              <a:rPr lang="en-US" dirty="0"/>
              <a:t>&lt;tbody&gt; (optional - main body of table)</a:t>
            </a:r>
          </a:p>
          <a:p>
            <a:pPr marL="857250" lvl="2" indent="0">
              <a:buNone/>
            </a:pPr>
            <a:r>
              <a:rPr lang="en-US" dirty="0"/>
              <a:t>&lt;tr&gt; (table row) </a:t>
            </a:r>
          </a:p>
          <a:p>
            <a:pPr marL="857250" lvl="2" indent="0">
              <a:buNone/>
            </a:pPr>
            <a:r>
              <a:rPr lang="en-US" dirty="0"/>
              <a:t>&lt;th&gt; (cell containing column heading information) </a:t>
            </a:r>
          </a:p>
          <a:p>
            <a:pPr marL="857250" lvl="2" indent="0">
              <a:buNone/>
            </a:pPr>
            <a:r>
              <a:rPr lang="en-US" dirty="0"/>
              <a:t>&lt;td&gt; (cell containing table data)</a:t>
            </a:r>
          </a:p>
          <a:p>
            <a:pPr lvl="1"/>
            <a:endParaRPr lang="en-US" sz="800" dirty="0"/>
          </a:p>
          <a:p>
            <a:endParaRPr lang="en-US" sz="1200" b="1" dirty="0"/>
          </a:p>
          <a:p>
            <a:r>
              <a:rPr lang="en-US" sz="2800" b="1" dirty="0"/>
              <a:t>Reminder: </a:t>
            </a:r>
            <a:r>
              <a:rPr lang="en-US" sz="2800" dirty="0"/>
              <a:t>Tables should be tagged as text in the XML. Please do not provide tables as images. </a:t>
            </a:r>
          </a:p>
        </p:txBody>
      </p:sp>
    </p:spTree>
    <p:extLst>
      <p:ext uri="{BB962C8B-B14F-4D97-AF65-F5344CB8AC3E}">
        <p14:creationId xmlns:p14="http://schemas.microsoft.com/office/powerpoint/2010/main" val="18669277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E6335-53F6-4995-852F-B5CFDEF64FE2}"/>
              </a:ext>
            </a:extLst>
          </p:cNvPr>
          <p:cNvSpPr>
            <a:spLocks noGrp="1"/>
          </p:cNvSpPr>
          <p:nvPr>
            <p:ph type="title"/>
          </p:nvPr>
        </p:nvSpPr>
        <p:spPr>
          <a:xfrm>
            <a:off x="609600" y="274638"/>
            <a:ext cx="10972800" cy="868362"/>
          </a:xfrm>
        </p:spPr>
        <p:txBody>
          <a:bodyPr/>
          <a:lstStyle/>
          <a:p>
            <a:r>
              <a:rPr lang="en-US" dirty="0"/>
              <a:t>Table Headings</a:t>
            </a:r>
          </a:p>
        </p:txBody>
      </p:sp>
      <p:sp>
        <p:nvSpPr>
          <p:cNvPr id="3" name="Content Placeholder 2">
            <a:extLst>
              <a:ext uri="{FF2B5EF4-FFF2-40B4-BE49-F238E27FC236}">
                <a16:creationId xmlns:a16="http://schemas.microsoft.com/office/drawing/2014/main" id="{467523CE-11CE-483F-A554-4F88D44E3E9A}"/>
              </a:ext>
            </a:extLst>
          </p:cNvPr>
          <p:cNvSpPr>
            <a:spLocks noGrp="1"/>
          </p:cNvSpPr>
          <p:nvPr>
            <p:ph idx="1"/>
          </p:nvPr>
        </p:nvSpPr>
        <p:spPr>
          <a:xfrm>
            <a:off x="914400" y="1295400"/>
            <a:ext cx="10287000" cy="5105400"/>
          </a:xfrm>
        </p:spPr>
        <p:txBody>
          <a:bodyPr/>
          <a:lstStyle/>
          <a:p>
            <a:r>
              <a:rPr lang="en-US" sz="2800" dirty="0"/>
              <a:t>Tables found in K-12 instructional materials may be simple or complex. For example, some tables may not include a caption or footer.</a:t>
            </a:r>
          </a:p>
          <a:p>
            <a:endParaRPr lang="en-US" sz="1200" dirty="0"/>
          </a:p>
          <a:p>
            <a:r>
              <a:rPr lang="en-US" sz="2800" dirty="0"/>
              <a:t>However, tables will commonly include column headings.  </a:t>
            </a:r>
          </a:p>
          <a:p>
            <a:endParaRPr lang="en-US" sz="1200" dirty="0"/>
          </a:p>
          <a:p>
            <a:r>
              <a:rPr lang="en-US" sz="2800" dirty="0"/>
              <a:t>This content should always be correctly tagged using the &lt;thead&gt; and &lt;th&gt; tags.</a:t>
            </a:r>
          </a:p>
          <a:p>
            <a:endParaRPr lang="en-US" sz="1200" dirty="0"/>
          </a:p>
          <a:p>
            <a:r>
              <a:rPr lang="en-US" sz="2800" dirty="0"/>
              <a:t>These tags are particularly important for navigation when NIMAS is used to produce digital formats like DAISY or EPUB. </a:t>
            </a:r>
          </a:p>
          <a:p>
            <a:endParaRPr lang="en-US" sz="2800" dirty="0"/>
          </a:p>
        </p:txBody>
      </p:sp>
    </p:spTree>
    <p:extLst>
      <p:ext uri="{BB962C8B-B14F-4D97-AF65-F5344CB8AC3E}">
        <p14:creationId xmlns:p14="http://schemas.microsoft.com/office/powerpoint/2010/main" val="137047095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E6335-53F6-4995-852F-B5CFDEF64FE2}"/>
              </a:ext>
            </a:extLst>
          </p:cNvPr>
          <p:cNvSpPr>
            <a:spLocks noGrp="1"/>
          </p:cNvSpPr>
          <p:nvPr>
            <p:ph type="title"/>
          </p:nvPr>
        </p:nvSpPr>
        <p:spPr>
          <a:xfrm>
            <a:off x="683342" y="369021"/>
            <a:ext cx="8229600" cy="674365"/>
          </a:xfrm>
        </p:spPr>
        <p:txBody>
          <a:bodyPr wrap="square" anchor="ctr">
            <a:normAutofit/>
          </a:bodyPr>
          <a:lstStyle/>
          <a:p>
            <a:r>
              <a:rPr lang="en-US" sz="4000" dirty="0"/>
              <a:t>Tagging Column Headings</a:t>
            </a:r>
          </a:p>
        </p:txBody>
      </p:sp>
      <p:sp>
        <p:nvSpPr>
          <p:cNvPr id="16" name="Text Placeholder 2">
            <a:extLst>
              <a:ext uri="{FF2B5EF4-FFF2-40B4-BE49-F238E27FC236}">
                <a16:creationId xmlns:a16="http://schemas.microsoft.com/office/drawing/2014/main" id="{061F9FAB-3A7F-0620-1D6F-8746206C2448}"/>
              </a:ext>
            </a:extLst>
          </p:cNvPr>
          <p:cNvSpPr>
            <a:spLocks noGrp="1"/>
          </p:cNvSpPr>
          <p:nvPr>
            <p:ph type="body" idx="1"/>
          </p:nvPr>
        </p:nvSpPr>
        <p:spPr>
          <a:xfrm>
            <a:off x="2004292" y="1232695"/>
            <a:ext cx="4040188" cy="369887"/>
          </a:xfrm>
        </p:spPr>
        <p:txBody>
          <a:bodyPr>
            <a:normAutofit fontScale="92500" lnSpcReduction="20000"/>
          </a:bodyPr>
          <a:lstStyle/>
          <a:p>
            <a:r>
              <a:rPr lang="en-US" dirty="0"/>
              <a:t>Original Text</a:t>
            </a:r>
          </a:p>
        </p:txBody>
      </p:sp>
      <p:graphicFrame>
        <p:nvGraphicFramePr>
          <p:cNvPr id="10" name="Content Placeholder 9">
            <a:extLst>
              <a:ext uri="{FF2B5EF4-FFF2-40B4-BE49-F238E27FC236}">
                <a16:creationId xmlns:a16="http://schemas.microsoft.com/office/drawing/2014/main" id="{D2F4757A-465C-1DCC-542F-224C31841F6A}"/>
              </a:ext>
            </a:extLst>
          </p:cNvPr>
          <p:cNvGraphicFramePr>
            <a:graphicFrameLocks noGrp="1"/>
          </p:cNvGraphicFramePr>
          <p:nvPr>
            <p:ph sz="quarter" idx="4"/>
          </p:nvPr>
        </p:nvGraphicFramePr>
        <p:xfrm>
          <a:off x="2089731" y="1981200"/>
          <a:ext cx="3317295" cy="2184604"/>
        </p:xfrm>
        <a:graphic>
          <a:graphicData uri="http://schemas.openxmlformats.org/drawingml/2006/table">
            <a:tbl>
              <a:tblPr firstRow="1">
                <a:solidFill>
                  <a:srgbClr val="F2F2F2">
                    <a:alpha val="45098"/>
                  </a:srgbClr>
                </a:solidFill>
              </a:tblPr>
              <a:tblGrid>
                <a:gridCol w="1592370">
                  <a:extLst>
                    <a:ext uri="{9D8B030D-6E8A-4147-A177-3AD203B41FA5}">
                      <a16:colId xmlns:a16="http://schemas.microsoft.com/office/drawing/2014/main" val="632061146"/>
                    </a:ext>
                  </a:extLst>
                </a:gridCol>
                <a:gridCol w="1724925">
                  <a:extLst>
                    <a:ext uri="{9D8B030D-6E8A-4147-A177-3AD203B41FA5}">
                      <a16:colId xmlns:a16="http://schemas.microsoft.com/office/drawing/2014/main" val="468728507"/>
                    </a:ext>
                  </a:extLst>
                </a:gridCol>
              </a:tblGrid>
              <a:tr h="699438">
                <a:tc>
                  <a:txBody>
                    <a:bodyPr/>
                    <a:lstStyle/>
                    <a:p>
                      <a:r>
                        <a:rPr lang="en-US" sz="1800" b="1" cap="none" spc="0" dirty="0">
                          <a:solidFill>
                            <a:schemeClr val="tx1"/>
                          </a:solidFill>
                        </a:rPr>
                        <a:t>Parent Company</a:t>
                      </a:r>
                    </a:p>
                  </a:txBody>
                  <a:tcPr marL="80091" marR="80091" marT="163205" marB="40046" anchor="ctr">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F2F2F2">
                        <a:alpha val="45098"/>
                      </a:srgbClr>
                    </a:solidFill>
                  </a:tcPr>
                </a:tc>
                <a:tc>
                  <a:txBody>
                    <a:bodyPr/>
                    <a:lstStyle/>
                    <a:p>
                      <a:r>
                        <a:rPr lang="en-US" sz="1800" b="1" cap="none" spc="0" dirty="0">
                          <a:solidFill>
                            <a:schemeClr val="tx1"/>
                          </a:solidFill>
                        </a:rPr>
                        <a:t>Divested Business</a:t>
                      </a:r>
                    </a:p>
                  </a:txBody>
                  <a:tcPr marL="80091" marR="80091" marT="163205" marB="40046" anchor="ctr">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F2F2F2">
                        <a:alpha val="45098"/>
                      </a:srgbClr>
                    </a:solidFill>
                  </a:tcPr>
                </a:tc>
                <a:extLst>
                  <a:ext uri="{0D108BD9-81ED-4DB2-BD59-A6C34878D82A}">
                    <a16:rowId xmlns:a16="http://schemas.microsoft.com/office/drawing/2014/main" val="771110787"/>
                  </a:ext>
                </a:extLst>
              </a:tr>
              <a:tr h="444255">
                <a:tc>
                  <a:txBody>
                    <a:bodyPr/>
                    <a:lstStyle/>
                    <a:p>
                      <a:r>
                        <a:rPr lang="en-US" sz="1800" cap="none" spc="0" dirty="0">
                          <a:solidFill>
                            <a:schemeClr val="tx1"/>
                          </a:solidFill>
                        </a:rPr>
                        <a:t>U.S. Sprint</a:t>
                      </a:r>
                    </a:p>
                  </a:txBody>
                  <a:tcPr marL="80091" marR="80091" marT="163205" marB="40046" anchor="ctr">
                    <a:lnL w="12700" cmpd="sng">
                      <a:noFill/>
                      <a:prstDash val="solid"/>
                    </a:lnL>
                    <a:lnR w="12700" cmpd="sng">
                      <a:noFill/>
                      <a:prstDash val="solid"/>
                    </a:lnR>
                    <a:lnT w="12700" cmpd="sng">
                      <a:noFill/>
                      <a:prstDash val="solid"/>
                    </a:lnT>
                    <a:lnB w="12700" cmpd="sng">
                      <a:noFill/>
                      <a:prstDash val="solid"/>
                    </a:lnB>
                    <a:solidFill>
                      <a:srgbClr val="F2F2F2">
                        <a:alpha val="45098"/>
                      </a:srgbClr>
                    </a:solidFill>
                  </a:tcPr>
                </a:tc>
                <a:tc>
                  <a:txBody>
                    <a:bodyPr/>
                    <a:lstStyle/>
                    <a:p>
                      <a:r>
                        <a:rPr lang="en-US" sz="1800" cap="none" spc="0" dirty="0">
                          <a:solidFill>
                            <a:schemeClr val="tx1"/>
                          </a:solidFill>
                        </a:rPr>
                        <a:t>Cellular phone</a:t>
                      </a:r>
                    </a:p>
                  </a:txBody>
                  <a:tcPr marL="80091" marR="80091" marT="163205" marB="40046" anchor="ctr">
                    <a:lnL w="12700" cmpd="sng">
                      <a:noFill/>
                      <a:prstDash val="solid"/>
                    </a:lnL>
                    <a:lnR w="12700" cmpd="sng">
                      <a:noFill/>
                      <a:prstDash val="solid"/>
                    </a:lnR>
                    <a:lnT w="12700" cmpd="sng">
                      <a:noFill/>
                      <a:prstDash val="solid"/>
                    </a:lnT>
                    <a:lnB w="12700" cmpd="sng">
                      <a:noFill/>
                      <a:prstDash val="solid"/>
                    </a:lnB>
                    <a:solidFill>
                      <a:srgbClr val="F2F2F2">
                        <a:alpha val="45098"/>
                      </a:srgbClr>
                    </a:solidFill>
                  </a:tcPr>
                </a:tc>
                <a:extLst>
                  <a:ext uri="{0D108BD9-81ED-4DB2-BD59-A6C34878D82A}">
                    <a16:rowId xmlns:a16="http://schemas.microsoft.com/office/drawing/2014/main" val="3396871886"/>
                  </a:ext>
                </a:extLst>
              </a:tr>
              <a:tr h="444255">
                <a:tc>
                  <a:txBody>
                    <a:bodyPr/>
                    <a:lstStyle/>
                    <a:p>
                      <a:r>
                        <a:rPr lang="en-US" sz="1800" cap="none" spc="0" dirty="0">
                          <a:solidFill>
                            <a:schemeClr val="tx1"/>
                          </a:solidFill>
                        </a:rPr>
                        <a:t>Union Pacific</a:t>
                      </a:r>
                    </a:p>
                  </a:txBody>
                  <a:tcPr marL="80091" marR="80091" marT="163205" marB="40046" anchor="ctr">
                    <a:lnL w="12700" cmpd="sng">
                      <a:noFill/>
                      <a:prstDash val="solid"/>
                    </a:lnL>
                    <a:lnR w="12700" cmpd="sng">
                      <a:noFill/>
                      <a:prstDash val="solid"/>
                    </a:lnR>
                    <a:lnT w="12700" cmpd="sng">
                      <a:noFill/>
                      <a:prstDash val="solid"/>
                    </a:lnT>
                    <a:lnB w="12700" cmpd="sng">
                      <a:noFill/>
                      <a:prstDash val="solid"/>
                    </a:lnB>
                    <a:solidFill>
                      <a:srgbClr val="F2F2F2">
                        <a:alpha val="45098"/>
                      </a:srgbClr>
                    </a:solidFill>
                  </a:tcPr>
                </a:tc>
                <a:tc>
                  <a:txBody>
                    <a:bodyPr/>
                    <a:lstStyle/>
                    <a:p>
                      <a:r>
                        <a:rPr lang="en-US" sz="1800" cap="none" spc="0" dirty="0">
                          <a:solidFill>
                            <a:schemeClr val="tx1"/>
                          </a:solidFill>
                        </a:rPr>
                        <a:t>Oil, gas</a:t>
                      </a:r>
                    </a:p>
                  </a:txBody>
                  <a:tcPr marL="80091" marR="80091" marT="163205" marB="40046" anchor="ctr">
                    <a:lnL w="12700" cmpd="sng">
                      <a:noFill/>
                      <a:prstDash val="solid"/>
                    </a:lnL>
                    <a:lnR w="12700" cmpd="sng">
                      <a:noFill/>
                      <a:prstDash val="solid"/>
                    </a:lnR>
                    <a:lnT w="12700" cmpd="sng">
                      <a:noFill/>
                      <a:prstDash val="solid"/>
                    </a:lnT>
                    <a:lnB w="12700" cmpd="sng">
                      <a:noFill/>
                      <a:prstDash val="solid"/>
                    </a:lnB>
                    <a:solidFill>
                      <a:srgbClr val="F2F2F2">
                        <a:alpha val="45098"/>
                      </a:srgbClr>
                    </a:solidFill>
                  </a:tcPr>
                </a:tc>
                <a:extLst>
                  <a:ext uri="{0D108BD9-81ED-4DB2-BD59-A6C34878D82A}">
                    <a16:rowId xmlns:a16="http://schemas.microsoft.com/office/drawing/2014/main" val="483667216"/>
                  </a:ext>
                </a:extLst>
              </a:tr>
              <a:tr h="444255">
                <a:tc>
                  <a:txBody>
                    <a:bodyPr/>
                    <a:lstStyle/>
                    <a:p>
                      <a:r>
                        <a:rPr lang="en-US" sz="1800" cap="none" spc="0" dirty="0">
                          <a:solidFill>
                            <a:schemeClr val="tx1"/>
                          </a:solidFill>
                        </a:rPr>
                        <a:t>Viacom</a:t>
                      </a:r>
                    </a:p>
                  </a:txBody>
                  <a:tcPr marL="80091" marR="80091" marT="163205" marB="40046" anchor="ctr">
                    <a:lnL w="12700" cmpd="sng">
                      <a:noFill/>
                      <a:prstDash val="solid"/>
                    </a:lnL>
                    <a:lnR w="12700" cmpd="sng">
                      <a:noFill/>
                      <a:prstDash val="solid"/>
                    </a:lnR>
                    <a:lnT w="12700" cmpd="sng">
                      <a:noFill/>
                      <a:prstDash val="solid"/>
                    </a:lnT>
                    <a:lnB w="12700" cmpd="sng">
                      <a:noFill/>
                      <a:prstDash val="solid"/>
                    </a:lnB>
                    <a:solidFill>
                      <a:srgbClr val="F2F2F2">
                        <a:alpha val="45098"/>
                      </a:srgbClr>
                    </a:solidFill>
                  </a:tcPr>
                </a:tc>
                <a:tc>
                  <a:txBody>
                    <a:bodyPr/>
                    <a:lstStyle/>
                    <a:p>
                      <a:r>
                        <a:rPr lang="en-US" sz="1800" cap="none" spc="0" dirty="0">
                          <a:solidFill>
                            <a:schemeClr val="tx1"/>
                          </a:solidFill>
                        </a:rPr>
                        <a:t>Cable TV</a:t>
                      </a:r>
                    </a:p>
                  </a:txBody>
                  <a:tcPr marL="80091" marR="80091" marT="163205" marB="40046" anchor="ctr">
                    <a:lnL w="12700" cmpd="sng">
                      <a:noFill/>
                      <a:prstDash val="solid"/>
                    </a:lnL>
                    <a:lnR w="12700" cmpd="sng">
                      <a:noFill/>
                      <a:prstDash val="solid"/>
                    </a:lnR>
                    <a:lnT w="12700" cmpd="sng">
                      <a:noFill/>
                      <a:prstDash val="solid"/>
                    </a:lnT>
                    <a:lnB w="12700" cmpd="sng">
                      <a:noFill/>
                      <a:prstDash val="solid"/>
                    </a:lnB>
                    <a:solidFill>
                      <a:srgbClr val="F2F2F2">
                        <a:alpha val="45098"/>
                      </a:srgbClr>
                    </a:solidFill>
                  </a:tcPr>
                </a:tc>
                <a:extLst>
                  <a:ext uri="{0D108BD9-81ED-4DB2-BD59-A6C34878D82A}">
                    <a16:rowId xmlns:a16="http://schemas.microsoft.com/office/drawing/2014/main" val="672509243"/>
                  </a:ext>
                </a:extLst>
              </a:tr>
            </a:tbl>
          </a:graphicData>
        </a:graphic>
      </p:graphicFrame>
      <p:sp>
        <p:nvSpPr>
          <p:cNvPr id="18" name="Text Placeholder 4">
            <a:extLst>
              <a:ext uri="{FF2B5EF4-FFF2-40B4-BE49-F238E27FC236}">
                <a16:creationId xmlns:a16="http://schemas.microsoft.com/office/drawing/2014/main" id="{E80704A3-16A2-EFC1-E2A4-CEF4C77D1028}"/>
              </a:ext>
            </a:extLst>
          </p:cNvPr>
          <p:cNvSpPr>
            <a:spLocks noGrp="1"/>
          </p:cNvSpPr>
          <p:nvPr>
            <p:ph type="body" sz="quarter" idx="3"/>
          </p:nvPr>
        </p:nvSpPr>
        <p:spPr>
          <a:xfrm>
            <a:off x="6169026" y="1306153"/>
            <a:ext cx="4041775" cy="369887"/>
          </a:xfrm>
        </p:spPr>
        <p:txBody>
          <a:bodyPr>
            <a:normAutofit fontScale="92500" lnSpcReduction="20000"/>
          </a:bodyPr>
          <a:lstStyle/>
          <a:p>
            <a:r>
              <a:rPr lang="en-US" dirty="0"/>
              <a:t>Tagging</a:t>
            </a:r>
          </a:p>
        </p:txBody>
      </p:sp>
      <p:sp>
        <p:nvSpPr>
          <p:cNvPr id="3" name="Content Placeholder 2">
            <a:extLst>
              <a:ext uri="{FF2B5EF4-FFF2-40B4-BE49-F238E27FC236}">
                <a16:creationId xmlns:a16="http://schemas.microsoft.com/office/drawing/2014/main" id="{467523CE-11CE-483F-A554-4F88D44E3E9A}"/>
              </a:ext>
            </a:extLst>
          </p:cNvPr>
          <p:cNvSpPr>
            <a:spLocks noGrp="1"/>
          </p:cNvSpPr>
          <p:nvPr>
            <p:ph sz="half" idx="2"/>
          </p:nvPr>
        </p:nvSpPr>
        <p:spPr>
          <a:xfrm>
            <a:off x="6246812" y="1732746"/>
            <a:ext cx="5728878" cy="4963021"/>
          </a:xfrm>
        </p:spPr>
        <p:txBody>
          <a:bodyPr wrap="square" anchor="t">
            <a:noAutofit/>
          </a:bodyPr>
          <a:lstStyle/>
          <a:p>
            <a:pPr marL="0" indent="0">
              <a:lnSpc>
                <a:spcPct val="90000"/>
              </a:lnSpc>
              <a:buNone/>
            </a:pPr>
            <a:r>
              <a:rPr lang="en-US" sz="1800" dirty="0"/>
              <a:t>&lt;table border="1"&gt;</a:t>
            </a:r>
          </a:p>
          <a:p>
            <a:pPr marL="0" indent="0">
              <a:lnSpc>
                <a:spcPct val="90000"/>
              </a:lnSpc>
              <a:buNone/>
            </a:pPr>
            <a:r>
              <a:rPr lang="en-US" sz="1800" dirty="0">
                <a:highlight>
                  <a:srgbClr val="FFFF00"/>
                </a:highlight>
              </a:rPr>
              <a:t>  &lt;thead&gt;</a:t>
            </a:r>
          </a:p>
          <a:p>
            <a:pPr marL="0" indent="0">
              <a:lnSpc>
                <a:spcPct val="90000"/>
              </a:lnSpc>
              <a:buNone/>
            </a:pPr>
            <a:r>
              <a:rPr lang="en-US" sz="1800" dirty="0">
                <a:highlight>
                  <a:srgbClr val="00FFFF"/>
                </a:highlight>
              </a:rPr>
              <a:t>    &lt;tr&gt;</a:t>
            </a:r>
          </a:p>
          <a:p>
            <a:pPr marL="0" indent="0">
              <a:lnSpc>
                <a:spcPct val="90000"/>
              </a:lnSpc>
              <a:buNone/>
            </a:pPr>
            <a:r>
              <a:rPr lang="en-US" sz="1800" dirty="0">
                <a:highlight>
                  <a:srgbClr val="FFFF00"/>
                </a:highlight>
              </a:rPr>
              <a:t>      &lt;th&gt;Parent Company&lt;/th&gt;</a:t>
            </a:r>
          </a:p>
          <a:p>
            <a:pPr marL="0" indent="0">
              <a:lnSpc>
                <a:spcPct val="90000"/>
              </a:lnSpc>
              <a:buNone/>
            </a:pPr>
            <a:r>
              <a:rPr lang="en-US" sz="1800" dirty="0">
                <a:highlight>
                  <a:srgbClr val="FFFF00"/>
                </a:highlight>
              </a:rPr>
              <a:t>      &lt;th&gt;Divested Business&lt;/th&gt;</a:t>
            </a:r>
          </a:p>
          <a:p>
            <a:pPr marL="0" indent="0">
              <a:lnSpc>
                <a:spcPct val="90000"/>
              </a:lnSpc>
              <a:buNone/>
            </a:pPr>
            <a:r>
              <a:rPr lang="en-US" sz="1800" dirty="0">
                <a:highlight>
                  <a:srgbClr val="00FFFF"/>
                </a:highlight>
              </a:rPr>
              <a:t>    &lt;/tr&gt;</a:t>
            </a:r>
          </a:p>
          <a:p>
            <a:pPr marL="0" indent="0">
              <a:lnSpc>
                <a:spcPct val="90000"/>
              </a:lnSpc>
              <a:buNone/>
            </a:pPr>
            <a:r>
              <a:rPr lang="en-US" sz="1800" dirty="0">
                <a:highlight>
                  <a:srgbClr val="FFFF00"/>
                </a:highlight>
              </a:rPr>
              <a:t>  &lt;/thead&gt;</a:t>
            </a:r>
          </a:p>
          <a:p>
            <a:pPr marL="0" indent="0">
              <a:lnSpc>
                <a:spcPct val="90000"/>
              </a:lnSpc>
              <a:buNone/>
            </a:pPr>
            <a:r>
              <a:rPr lang="en-US" sz="1800" dirty="0"/>
              <a:t>  </a:t>
            </a:r>
            <a:r>
              <a:rPr lang="en-US" sz="1800" dirty="0">
                <a:highlight>
                  <a:srgbClr val="00FFFF"/>
                </a:highlight>
              </a:rPr>
              <a:t>&lt;tr&gt; </a:t>
            </a:r>
            <a:r>
              <a:rPr lang="en-US" sz="1800" dirty="0"/>
              <a:t>&lt;td&gt;U.S. Sprint&lt;/td&gt; &lt;td&gt;Cellular phone&lt;/td&gt; </a:t>
            </a:r>
            <a:r>
              <a:rPr lang="en-US" sz="1800" dirty="0">
                <a:highlight>
                  <a:srgbClr val="00FFFF"/>
                </a:highlight>
              </a:rPr>
              <a:t>&lt;/tr&gt;</a:t>
            </a:r>
          </a:p>
          <a:p>
            <a:pPr marL="0" indent="0">
              <a:lnSpc>
                <a:spcPct val="90000"/>
              </a:lnSpc>
              <a:buNone/>
            </a:pPr>
            <a:r>
              <a:rPr lang="en-US" sz="1800" dirty="0"/>
              <a:t>  </a:t>
            </a:r>
            <a:r>
              <a:rPr lang="en-US" sz="1800" dirty="0">
                <a:highlight>
                  <a:srgbClr val="00FFFF"/>
                </a:highlight>
              </a:rPr>
              <a:t>&lt;tr&gt; </a:t>
            </a:r>
            <a:r>
              <a:rPr lang="en-US" sz="1800" dirty="0"/>
              <a:t>&lt;td&gt;Union Pacific&lt;/td&gt; &lt;td&gt;Oil, gas&lt;/td&gt; </a:t>
            </a:r>
            <a:r>
              <a:rPr lang="en-US" sz="1800" dirty="0">
                <a:highlight>
                  <a:srgbClr val="00FFFF"/>
                </a:highlight>
              </a:rPr>
              <a:t>&lt;/tr&gt;</a:t>
            </a:r>
          </a:p>
          <a:p>
            <a:pPr marL="0" indent="0">
              <a:lnSpc>
                <a:spcPct val="90000"/>
              </a:lnSpc>
              <a:buNone/>
            </a:pPr>
            <a:r>
              <a:rPr lang="en-US" sz="1800" dirty="0"/>
              <a:t>  </a:t>
            </a:r>
            <a:r>
              <a:rPr lang="en-US" sz="1800" dirty="0">
                <a:highlight>
                  <a:srgbClr val="00FFFF"/>
                </a:highlight>
              </a:rPr>
              <a:t>&lt;tr&gt; </a:t>
            </a:r>
            <a:r>
              <a:rPr lang="en-US" sz="1800" dirty="0"/>
              <a:t>&lt;td&gt;Viacom&lt;/td&gt; &lt;td&gt;Cable TV&lt;/td&gt; </a:t>
            </a:r>
            <a:r>
              <a:rPr lang="en-US" sz="1800" dirty="0">
                <a:highlight>
                  <a:srgbClr val="00FFFF"/>
                </a:highlight>
              </a:rPr>
              <a:t>&lt;/tr&gt;</a:t>
            </a:r>
          </a:p>
          <a:p>
            <a:pPr marL="0" indent="0">
              <a:lnSpc>
                <a:spcPct val="90000"/>
              </a:lnSpc>
              <a:buNone/>
            </a:pPr>
            <a:r>
              <a:rPr lang="en-US" sz="1800" dirty="0"/>
              <a:t>&lt;/table&gt;</a:t>
            </a:r>
          </a:p>
        </p:txBody>
      </p:sp>
    </p:spTree>
    <p:extLst>
      <p:ext uri="{BB962C8B-B14F-4D97-AF65-F5344CB8AC3E}">
        <p14:creationId xmlns:p14="http://schemas.microsoft.com/office/powerpoint/2010/main" val="30101462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1EA731-5EB7-42D9-93C1-CF97C8B8C76C}"/>
              </a:ext>
            </a:extLst>
          </p:cNvPr>
          <p:cNvSpPr>
            <a:spLocks noGrp="1"/>
          </p:cNvSpPr>
          <p:nvPr>
            <p:ph type="title"/>
          </p:nvPr>
        </p:nvSpPr>
        <p:spPr/>
        <p:txBody>
          <a:bodyPr/>
          <a:lstStyle/>
          <a:p>
            <a:r>
              <a:rPr lang="en-US" sz="4000" dirty="0"/>
              <a:t>Pagination/Page Break Tags</a:t>
            </a:r>
          </a:p>
        </p:txBody>
      </p:sp>
      <p:sp>
        <p:nvSpPr>
          <p:cNvPr id="3" name="Content Placeholder 2">
            <a:extLst>
              <a:ext uri="{FF2B5EF4-FFF2-40B4-BE49-F238E27FC236}">
                <a16:creationId xmlns:a16="http://schemas.microsoft.com/office/drawing/2014/main" id="{71AF5657-A45A-4270-BF14-7D84BE0ACE85}"/>
              </a:ext>
            </a:extLst>
          </p:cNvPr>
          <p:cNvSpPr>
            <a:spLocks noGrp="1"/>
          </p:cNvSpPr>
          <p:nvPr>
            <p:ph idx="1"/>
          </p:nvPr>
        </p:nvSpPr>
        <p:spPr>
          <a:xfrm>
            <a:off x="990600" y="1447800"/>
            <a:ext cx="10363200" cy="5181600"/>
          </a:xfrm>
        </p:spPr>
        <p:txBody>
          <a:bodyPr/>
          <a:lstStyle/>
          <a:p>
            <a:pPr algn="l" rtl="0" fontAlgn="base">
              <a:buFont typeface="Arial" panose="020B0604020202020204" pitchFamily="34" charset="0"/>
              <a:buChar char="•"/>
            </a:pPr>
            <a:r>
              <a:rPr lang="en-US" sz="2800" dirty="0"/>
              <a:t>Pagination or </a:t>
            </a:r>
            <a:r>
              <a:rPr lang="en-US" sz="2800" dirty="0">
                <a:hlinkClick r:id="rId2"/>
              </a:rPr>
              <a:t>&lt;pagenum&gt;</a:t>
            </a:r>
            <a:r>
              <a:rPr lang="en-US" sz="2800" dirty="0"/>
              <a:t> tags are required for all NIMAS files created for print materials. </a:t>
            </a:r>
          </a:p>
          <a:p>
            <a:pPr algn="l" rtl="0" fontAlgn="base">
              <a:buFont typeface="Arial" panose="020B0604020202020204" pitchFamily="34" charset="0"/>
              <a:buChar char="•"/>
            </a:pPr>
            <a:endParaRPr lang="en-US" sz="1200" dirty="0"/>
          </a:p>
          <a:p>
            <a:pPr algn="l" rtl="0" fontAlgn="base">
              <a:buFont typeface="Arial" panose="020B0604020202020204" pitchFamily="34" charset="0"/>
              <a:buChar char="•"/>
            </a:pPr>
            <a:r>
              <a:rPr lang="en-US" sz="2800" dirty="0"/>
              <a:t>The “page” attribute should also be present on all &lt;pagenum&gt; tags. </a:t>
            </a:r>
          </a:p>
          <a:p>
            <a:pPr algn="l" rtl="0" fontAlgn="base">
              <a:buFont typeface="Arial" panose="020B0604020202020204" pitchFamily="34" charset="0"/>
              <a:buChar char="•"/>
            </a:pPr>
            <a:endParaRPr lang="en-US" sz="1200" dirty="0"/>
          </a:p>
          <a:p>
            <a:pPr marL="857250" lvl="2" indent="0">
              <a:buNone/>
            </a:pPr>
            <a:r>
              <a:rPr lang="en-US" sz="2600" b="1" dirty="0"/>
              <a:t>page=“front”</a:t>
            </a:r>
            <a:r>
              <a:rPr lang="en-US" sz="2600" dirty="0"/>
              <a:t> is for Roman numerals found in frontmatter. </a:t>
            </a:r>
          </a:p>
          <a:p>
            <a:pPr marL="857250" lvl="2" indent="0">
              <a:buNone/>
            </a:pPr>
            <a:r>
              <a:rPr lang="en-US" sz="2600" b="1" dirty="0"/>
              <a:t>page=“normal”</a:t>
            </a:r>
            <a:r>
              <a:rPr lang="en-US" sz="2600" dirty="0"/>
              <a:t> is for integer-only pagination (e.g., 224). </a:t>
            </a:r>
          </a:p>
          <a:p>
            <a:pPr marL="857250" lvl="2" indent="0">
              <a:buNone/>
            </a:pPr>
            <a:r>
              <a:rPr lang="en-US" sz="2600" b="1" dirty="0"/>
              <a:t>page=“special”</a:t>
            </a:r>
            <a:r>
              <a:rPr lang="en-US" sz="2600" dirty="0"/>
              <a:t> is for any other content (e.g., N-12 </a:t>
            </a:r>
            <a:r>
              <a:rPr lang="en-US" sz="2600" dirty="0">
                <a:highlight>
                  <a:srgbClr val="FFFF00"/>
                </a:highlight>
              </a:rPr>
              <a:t>or an empty tag</a:t>
            </a:r>
            <a:r>
              <a:rPr lang="en-US" sz="2600" dirty="0"/>
              <a:t>). </a:t>
            </a:r>
          </a:p>
          <a:p>
            <a:pPr lvl="1">
              <a:buFont typeface="Arial" panose="020B0604020202020204" pitchFamily="34" charset="0"/>
              <a:buChar char="•"/>
            </a:pPr>
            <a:endParaRPr lang="en-US" sz="800" dirty="0"/>
          </a:p>
          <a:p>
            <a:pPr marL="0" indent="0">
              <a:buNone/>
            </a:pPr>
            <a:endParaRPr lang="en-US" dirty="0"/>
          </a:p>
        </p:txBody>
      </p:sp>
    </p:spTree>
    <p:extLst>
      <p:ext uri="{BB962C8B-B14F-4D97-AF65-F5344CB8AC3E}">
        <p14:creationId xmlns:p14="http://schemas.microsoft.com/office/powerpoint/2010/main" val="37726467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598772-CF84-4F6F-B8C3-2B54BA4AF3B1}"/>
              </a:ext>
            </a:extLst>
          </p:cNvPr>
          <p:cNvSpPr>
            <a:spLocks noGrp="1"/>
          </p:cNvSpPr>
          <p:nvPr>
            <p:ph type="title"/>
          </p:nvPr>
        </p:nvSpPr>
        <p:spPr>
          <a:xfrm>
            <a:off x="838200" y="152400"/>
            <a:ext cx="8229600" cy="838200"/>
          </a:xfrm>
        </p:spPr>
        <p:txBody>
          <a:bodyPr/>
          <a:lstStyle/>
          <a:p>
            <a:r>
              <a:rPr lang="en-US" sz="4000" dirty="0"/>
              <a:t>Handling Unnumbered Pages</a:t>
            </a:r>
          </a:p>
        </p:txBody>
      </p:sp>
      <p:sp>
        <p:nvSpPr>
          <p:cNvPr id="3" name="Content Placeholder 2">
            <a:extLst>
              <a:ext uri="{FF2B5EF4-FFF2-40B4-BE49-F238E27FC236}">
                <a16:creationId xmlns:a16="http://schemas.microsoft.com/office/drawing/2014/main" id="{75C180C1-6C79-4F04-808F-5DF71E468C46}"/>
              </a:ext>
            </a:extLst>
          </p:cNvPr>
          <p:cNvSpPr>
            <a:spLocks noGrp="1"/>
          </p:cNvSpPr>
          <p:nvPr>
            <p:ph idx="1"/>
          </p:nvPr>
        </p:nvSpPr>
        <p:spPr>
          <a:xfrm>
            <a:off x="838200" y="990600"/>
            <a:ext cx="10439400" cy="5562600"/>
          </a:xfrm>
        </p:spPr>
        <p:txBody>
          <a:bodyPr/>
          <a:lstStyle/>
          <a:p>
            <a:pPr marL="0" indent="0">
              <a:buNone/>
            </a:pPr>
            <a:endParaRPr lang="en-US" sz="800" dirty="0"/>
          </a:p>
          <a:p>
            <a:pPr marL="0" indent="0">
              <a:buNone/>
            </a:pPr>
            <a:r>
              <a:rPr lang="en-US" sz="2400" dirty="0"/>
              <a:t>If the printed book has </a:t>
            </a:r>
            <a:r>
              <a:rPr lang="en-US" sz="2400" b="1" dirty="0"/>
              <a:t>no pagination</a:t>
            </a:r>
            <a:r>
              <a:rPr lang="en-US" sz="2400" dirty="0"/>
              <a:t>, pagenum tags are still required to indicate where there are physical page breaks. </a:t>
            </a:r>
          </a:p>
          <a:p>
            <a:pPr marL="0" indent="0">
              <a:buNone/>
            </a:pPr>
            <a:endParaRPr lang="en-US" sz="1200" dirty="0"/>
          </a:p>
          <a:p>
            <a:pPr marL="0" indent="0">
              <a:buNone/>
            </a:pPr>
            <a:r>
              <a:rPr lang="en-US" sz="2400" dirty="0"/>
              <a:t>1. Unnumbered pages </a:t>
            </a:r>
            <a:r>
              <a:rPr lang="en-US" sz="2400" b="1" dirty="0"/>
              <a:t>not</a:t>
            </a:r>
            <a:r>
              <a:rPr lang="en-US" sz="2400" dirty="0"/>
              <a:t> within a numbered page sequence are tagged using an </a:t>
            </a:r>
            <a:r>
              <a:rPr lang="en-US" sz="2400" b="1" dirty="0"/>
              <a:t>empty &lt;pagenum&gt; tag with a page attribute of “special”</a:t>
            </a:r>
            <a:r>
              <a:rPr lang="en-US" sz="2400" dirty="0"/>
              <a:t>: </a:t>
            </a:r>
          </a:p>
          <a:p>
            <a:pPr marL="0" indent="0">
              <a:buNone/>
            </a:pPr>
            <a:endParaRPr lang="en-US" sz="800" dirty="0"/>
          </a:p>
          <a:p>
            <a:pPr marL="0" indent="0">
              <a:buNone/>
            </a:pPr>
            <a:r>
              <a:rPr lang="en-US" sz="2400" dirty="0"/>
              <a:t>	&lt;pagenum id=p35 </a:t>
            </a:r>
            <a:r>
              <a:rPr lang="en-US" sz="2400" dirty="0">
                <a:highlight>
                  <a:srgbClr val="FFFF00"/>
                </a:highlight>
              </a:rPr>
              <a:t>page=“special” /</a:t>
            </a:r>
            <a:r>
              <a:rPr lang="en-US" sz="2400" dirty="0"/>
              <a:t>&gt;</a:t>
            </a:r>
          </a:p>
          <a:p>
            <a:pPr marL="0" indent="0">
              <a:buNone/>
            </a:pPr>
            <a:endParaRPr lang="en-US" sz="1200" dirty="0"/>
          </a:p>
          <a:p>
            <a:pPr marL="0" indent="0">
              <a:buNone/>
            </a:pPr>
            <a:r>
              <a:rPr lang="en-US" sz="2400" dirty="0"/>
              <a:t>(Do not use page=“normal” with an empty &lt;pagenum&gt; tag.) </a:t>
            </a:r>
          </a:p>
          <a:p>
            <a:pPr algn="l" rtl="0" fontAlgn="base">
              <a:buFont typeface="Arial" panose="020B0604020202020204" pitchFamily="34" charset="0"/>
              <a:buChar char="•"/>
            </a:pPr>
            <a:endParaRPr lang="en-US" sz="800" dirty="0"/>
          </a:p>
          <a:p>
            <a:pPr marL="0" indent="0">
              <a:buNone/>
            </a:pPr>
            <a:r>
              <a:rPr lang="en-US" sz="2400" dirty="0"/>
              <a:t>2. Unnumbered pages that are </a:t>
            </a:r>
            <a:r>
              <a:rPr lang="en-US" sz="2400" b="1" dirty="0"/>
              <a:t>within the sequence</a:t>
            </a:r>
            <a:r>
              <a:rPr lang="en-US" sz="2400" dirty="0"/>
              <a:t> of numbered pagination are tagged and numbered as if they showed a number on the physical page. </a:t>
            </a:r>
          </a:p>
          <a:p>
            <a:pPr lvl="1">
              <a:buFont typeface="Arial" panose="020B0604020202020204" pitchFamily="34" charset="0"/>
              <a:buChar char="•"/>
            </a:pPr>
            <a:endParaRPr lang="en-US" b="0" i="0" dirty="0">
              <a:effectLst/>
            </a:endParaRPr>
          </a:p>
          <a:p>
            <a:endParaRPr lang="en-US" sz="2400" dirty="0"/>
          </a:p>
        </p:txBody>
      </p:sp>
    </p:spTree>
    <p:extLst>
      <p:ext uri="{BB962C8B-B14F-4D97-AF65-F5344CB8AC3E}">
        <p14:creationId xmlns:p14="http://schemas.microsoft.com/office/powerpoint/2010/main" val="191149395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3AADAC-CAEC-4820-892D-06296DAE13B2}"/>
              </a:ext>
            </a:extLst>
          </p:cNvPr>
          <p:cNvSpPr>
            <a:spLocks noGrp="1"/>
          </p:cNvSpPr>
          <p:nvPr>
            <p:ph type="title"/>
          </p:nvPr>
        </p:nvSpPr>
        <p:spPr>
          <a:xfrm>
            <a:off x="990600" y="283805"/>
            <a:ext cx="8229600" cy="715962"/>
          </a:xfrm>
        </p:spPr>
        <p:txBody>
          <a:bodyPr/>
          <a:lstStyle/>
          <a:p>
            <a:r>
              <a:rPr lang="en-US" sz="4000" dirty="0"/>
              <a:t>Write-On Lines</a:t>
            </a:r>
          </a:p>
        </p:txBody>
      </p:sp>
      <p:sp>
        <p:nvSpPr>
          <p:cNvPr id="3" name="Content Placeholder 2">
            <a:extLst>
              <a:ext uri="{FF2B5EF4-FFF2-40B4-BE49-F238E27FC236}">
                <a16:creationId xmlns:a16="http://schemas.microsoft.com/office/drawing/2014/main" id="{8FA7AABB-6522-4062-B1EE-BF69240C404D}"/>
              </a:ext>
            </a:extLst>
          </p:cNvPr>
          <p:cNvSpPr>
            <a:spLocks noGrp="1"/>
          </p:cNvSpPr>
          <p:nvPr>
            <p:ph idx="1"/>
          </p:nvPr>
        </p:nvSpPr>
        <p:spPr>
          <a:xfrm>
            <a:off x="990600" y="1219200"/>
            <a:ext cx="10210800" cy="5364162"/>
          </a:xfrm>
        </p:spPr>
        <p:txBody>
          <a:bodyPr/>
          <a:lstStyle/>
          <a:p>
            <a:r>
              <a:rPr lang="en-US" sz="2800" dirty="0"/>
              <a:t>Blank lines for students to write in are common in K-12 materials, especially workbooks. </a:t>
            </a:r>
          </a:p>
          <a:p>
            <a:endParaRPr lang="en-US" sz="1200" dirty="0"/>
          </a:p>
          <a:p>
            <a:r>
              <a:rPr lang="en-US" sz="2800" dirty="0"/>
              <a:t>There is not an XML element in NIMAS for write-on lines.</a:t>
            </a:r>
          </a:p>
          <a:p>
            <a:endParaRPr lang="en-US" sz="1200" dirty="0"/>
          </a:p>
          <a:p>
            <a:r>
              <a:rPr lang="en-US" sz="2800" dirty="0"/>
              <a:t>The best option is to use underscore characters within &lt;span tags&gt; to capture these lines.</a:t>
            </a:r>
          </a:p>
          <a:p>
            <a:endParaRPr lang="en-US" sz="1200" dirty="0"/>
          </a:p>
          <a:p>
            <a:r>
              <a:rPr lang="en-US" sz="2800" dirty="0"/>
              <a:t>Examples:</a:t>
            </a:r>
          </a:p>
          <a:p>
            <a:pPr marL="457200" lvl="1" indent="0">
              <a:buNone/>
            </a:pPr>
            <a:r>
              <a:rPr lang="en-US" sz="2400" dirty="0"/>
              <a:t>&lt;span class=“WOL”&gt;____________________&lt;/span&gt;</a:t>
            </a:r>
          </a:p>
          <a:p>
            <a:pPr marL="400050" lvl="1" indent="0">
              <a:buNone/>
            </a:pPr>
            <a:r>
              <a:rPr lang="en-US" sz="2400" b="1" dirty="0"/>
              <a:t>or</a:t>
            </a:r>
          </a:p>
          <a:p>
            <a:pPr marL="457200" lvl="1" indent="0">
              <a:buNone/>
            </a:pPr>
            <a:r>
              <a:rPr lang="en-US" sz="2400" dirty="0"/>
              <a:t>&lt;span class=“blankline”&gt;__________________&lt;/span&gt;</a:t>
            </a:r>
          </a:p>
        </p:txBody>
      </p:sp>
    </p:spTree>
    <p:extLst>
      <p:ext uri="{BB962C8B-B14F-4D97-AF65-F5344CB8AC3E}">
        <p14:creationId xmlns:p14="http://schemas.microsoft.com/office/powerpoint/2010/main" val="15885573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77C9EB-ADFD-901E-0D74-1F36B2B8C98D}"/>
            </a:ext>
          </a:extLst>
        </p:cNvPr>
        <p:cNvGrpSpPr/>
        <p:nvPr/>
      </p:nvGrpSpPr>
      <p:grpSpPr>
        <a:xfrm>
          <a:off x="0" y="0"/>
          <a:ext cx="0" cy="0"/>
          <a:chOff x="0" y="0"/>
          <a:chExt cx="0" cy="0"/>
        </a:xfrm>
      </p:grpSpPr>
      <p:sp>
        <p:nvSpPr>
          <p:cNvPr id="7170" name="Title 1">
            <a:extLst>
              <a:ext uri="{FF2B5EF4-FFF2-40B4-BE49-F238E27FC236}">
                <a16:creationId xmlns:a16="http://schemas.microsoft.com/office/drawing/2014/main" id="{A8EEAEB7-F535-E17F-E6CE-D2685EA08587}"/>
              </a:ext>
            </a:extLst>
          </p:cNvPr>
          <p:cNvSpPr>
            <a:spLocks noGrp="1" noChangeArrowheads="1"/>
          </p:cNvSpPr>
          <p:nvPr>
            <p:ph type="title"/>
          </p:nvPr>
        </p:nvSpPr>
        <p:spPr>
          <a:xfrm>
            <a:off x="1905000" y="1981200"/>
            <a:ext cx="8229600" cy="2590800"/>
          </a:xfrm>
        </p:spPr>
        <p:txBody>
          <a:bodyPr/>
          <a:lstStyle/>
          <a:p>
            <a:pPr algn="ctr"/>
            <a:r>
              <a:rPr lang="en-US" altLang="en-US" sz="4000" dirty="0"/>
              <a:t>The Key Role of NIMAS in </a:t>
            </a:r>
            <a:br>
              <a:rPr lang="en-US" altLang="en-US" sz="4000" dirty="0"/>
            </a:br>
            <a:r>
              <a:rPr lang="en-US" altLang="en-US" sz="4000" dirty="0"/>
              <a:t>Serving Students</a:t>
            </a:r>
            <a:endParaRPr lang="en-US" altLang="en-US" sz="3800" dirty="0"/>
          </a:p>
        </p:txBody>
      </p:sp>
    </p:spTree>
    <p:extLst>
      <p:ext uri="{BB962C8B-B14F-4D97-AF65-F5344CB8AC3E}">
        <p14:creationId xmlns:p14="http://schemas.microsoft.com/office/powerpoint/2010/main" val="272400226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3AADAC-CAEC-4820-892D-06296DAE13B2}"/>
              </a:ext>
            </a:extLst>
          </p:cNvPr>
          <p:cNvSpPr>
            <a:spLocks noGrp="1"/>
          </p:cNvSpPr>
          <p:nvPr>
            <p:ph type="title"/>
          </p:nvPr>
        </p:nvSpPr>
        <p:spPr>
          <a:xfrm>
            <a:off x="1028700" y="264806"/>
            <a:ext cx="8229600" cy="715962"/>
          </a:xfrm>
        </p:spPr>
        <p:txBody>
          <a:bodyPr/>
          <a:lstStyle/>
          <a:p>
            <a:r>
              <a:rPr lang="en-US" sz="4000" dirty="0"/>
              <a:t>Using &lt;p&gt; to code blank space</a:t>
            </a:r>
          </a:p>
        </p:txBody>
      </p:sp>
      <p:sp>
        <p:nvSpPr>
          <p:cNvPr id="3" name="Content Placeholder 2">
            <a:extLst>
              <a:ext uri="{FF2B5EF4-FFF2-40B4-BE49-F238E27FC236}">
                <a16:creationId xmlns:a16="http://schemas.microsoft.com/office/drawing/2014/main" id="{8FA7AABB-6522-4062-B1EE-BF69240C404D}"/>
              </a:ext>
            </a:extLst>
          </p:cNvPr>
          <p:cNvSpPr>
            <a:spLocks noGrp="1"/>
          </p:cNvSpPr>
          <p:nvPr>
            <p:ph idx="1"/>
          </p:nvPr>
        </p:nvSpPr>
        <p:spPr>
          <a:xfrm>
            <a:off x="1028700" y="1143000"/>
            <a:ext cx="10134600" cy="5334000"/>
          </a:xfrm>
        </p:spPr>
        <p:txBody>
          <a:bodyPr/>
          <a:lstStyle/>
          <a:p>
            <a:r>
              <a:rPr lang="en-US" sz="2800" dirty="0"/>
              <a:t>While it is necessary to capture write-in lines in NIMAS, tags should not ordinarily be used to try to reproduce blank space on a page that is not meaningful. </a:t>
            </a:r>
          </a:p>
          <a:p>
            <a:endParaRPr lang="en-US" sz="1200" dirty="0"/>
          </a:p>
          <a:p>
            <a:r>
              <a:rPr lang="en-US" sz="2800" dirty="0"/>
              <a:t>NIMAS tagging is semantic and is not intended to capture the exact physical layout of printed pages. </a:t>
            </a:r>
          </a:p>
          <a:p>
            <a:endParaRPr lang="en-US" sz="1200" dirty="0"/>
          </a:p>
          <a:p>
            <a:r>
              <a:rPr lang="en-US" sz="2800" b="1" dirty="0"/>
              <a:t>Please do not use &lt;p&gt; tags to create empty space on a page.</a:t>
            </a:r>
          </a:p>
          <a:p>
            <a:endParaRPr lang="en-US" sz="1200" b="1" dirty="0"/>
          </a:p>
          <a:p>
            <a:r>
              <a:rPr lang="en-US" sz="2800" dirty="0"/>
              <a:t>If necessary, line break tags &lt;br /&gt; can be used, but use of this tagging should be minimal. </a:t>
            </a:r>
          </a:p>
        </p:txBody>
      </p:sp>
    </p:spTree>
    <p:extLst>
      <p:ext uri="{BB962C8B-B14F-4D97-AF65-F5344CB8AC3E}">
        <p14:creationId xmlns:p14="http://schemas.microsoft.com/office/powerpoint/2010/main" val="408586157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A8236E-0E8B-D6B6-82C5-D611B97A3C23}"/>
              </a:ext>
            </a:extLst>
          </p:cNvPr>
          <p:cNvSpPr>
            <a:spLocks noGrp="1"/>
          </p:cNvSpPr>
          <p:nvPr>
            <p:ph type="title"/>
          </p:nvPr>
        </p:nvSpPr>
        <p:spPr>
          <a:xfrm>
            <a:off x="838200" y="2670610"/>
            <a:ext cx="10515600" cy="1516779"/>
          </a:xfrm>
        </p:spPr>
        <p:txBody>
          <a:bodyPr>
            <a:normAutofit/>
          </a:bodyPr>
          <a:lstStyle/>
          <a:p>
            <a:pPr algn="ctr"/>
            <a:r>
              <a:rPr lang="en-US" sz="4800" dirty="0"/>
              <a:t>Best Practices: </a:t>
            </a:r>
            <a:br>
              <a:rPr lang="en-US" sz="4800" dirty="0"/>
            </a:br>
            <a:r>
              <a:rPr lang="en-US" sz="4800" dirty="0"/>
              <a:t>Alt text and MathML</a:t>
            </a:r>
          </a:p>
        </p:txBody>
      </p:sp>
    </p:spTree>
    <p:extLst>
      <p:ext uri="{BB962C8B-B14F-4D97-AF65-F5344CB8AC3E}">
        <p14:creationId xmlns:p14="http://schemas.microsoft.com/office/powerpoint/2010/main" val="126932737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AB201-F2C0-48B7-8505-8E5105046E86}"/>
              </a:ext>
            </a:extLst>
          </p:cNvPr>
          <p:cNvSpPr>
            <a:spLocks noGrp="1"/>
          </p:cNvSpPr>
          <p:nvPr>
            <p:ph type="title"/>
          </p:nvPr>
        </p:nvSpPr>
        <p:spPr>
          <a:xfrm>
            <a:off x="1066800" y="0"/>
            <a:ext cx="8229600" cy="1143000"/>
          </a:xfrm>
        </p:spPr>
        <p:txBody>
          <a:bodyPr/>
          <a:lstStyle/>
          <a:p>
            <a:r>
              <a:rPr lang="en-US" sz="4000" dirty="0"/>
              <a:t>Alt Text</a:t>
            </a:r>
          </a:p>
        </p:txBody>
      </p:sp>
      <p:sp>
        <p:nvSpPr>
          <p:cNvPr id="3" name="Content Placeholder 2">
            <a:extLst>
              <a:ext uri="{FF2B5EF4-FFF2-40B4-BE49-F238E27FC236}">
                <a16:creationId xmlns:a16="http://schemas.microsoft.com/office/drawing/2014/main" id="{A2F32AE0-C71A-4637-BDC9-D6AC285E89C7}"/>
              </a:ext>
            </a:extLst>
          </p:cNvPr>
          <p:cNvSpPr>
            <a:spLocks noGrp="1"/>
          </p:cNvSpPr>
          <p:nvPr>
            <p:ph idx="1"/>
          </p:nvPr>
        </p:nvSpPr>
        <p:spPr>
          <a:xfrm>
            <a:off x="1066800" y="1143000"/>
            <a:ext cx="10134600" cy="4800600"/>
          </a:xfrm>
        </p:spPr>
        <p:txBody>
          <a:bodyPr>
            <a:normAutofit lnSpcReduction="10000"/>
          </a:bodyPr>
          <a:lstStyle/>
          <a:p>
            <a:r>
              <a:rPr lang="en-US" sz="2800" dirty="0"/>
              <a:t>Alt text is recommended, but not required, for NIMAS.</a:t>
            </a:r>
          </a:p>
          <a:p>
            <a:endParaRPr lang="en-US" sz="1200" dirty="0"/>
          </a:p>
          <a:p>
            <a:r>
              <a:rPr lang="en-US" sz="2800" dirty="0"/>
              <a:t>However, the alt </a:t>
            </a:r>
            <a:r>
              <a:rPr lang="en-US" sz="2800" i="1" dirty="0"/>
              <a:t>attribute</a:t>
            </a:r>
            <a:r>
              <a:rPr lang="en-US" sz="2800" dirty="0"/>
              <a:t> must be present on all &lt;img&gt; tags.</a:t>
            </a:r>
          </a:p>
          <a:p>
            <a:endParaRPr lang="en-US" sz="1200" dirty="0"/>
          </a:p>
          <a:p>
            <a:r>
              <a:rPr lang="en-US" sz="2800" dirty="0"/>
              <a:t>Alt text can consist of a short phrase; it should be no more than 1-2 sentences. </a:t>
            </a:r>
          </a:p>
          <a:p>
            <a:endParaRPr lang="en-US" sz="1200" dirty="0"/>
          </a:p>
          <a:p>
            <a:r>
              <a:rPr lang="en-US" sz="2800" dirty="0"/>
              <a:t>Longer descriptions for more complex images can be supplied using the &lt;prodnote&gt; element.</a:t>
            </a:r>
          </a:p>
          <a:p>
            <a:endParaRPr lang="en-US" sz="1200" dirty="0"/>
          </a:p>
          <a:p>
            <a:r>
              <a:rPr lang="en-US" sz="2800" dirty="0"/>
              <a:t>Please see these </a:t>
            </a:r>
            <a:r>
              <a:rPr lang="en-US" sz="2800" dirty="0">
                <a:hlinkClick r:id="rId2"/>
              </a:rPr>
              <a:t>Image Description Resources </a:t>
            </a:r>
            <a:r>
              <a:rPr lang="en-US" sz="2800" dirty="0"/>
              <a:t>for more information.</a:t>
            </a:r>
          </a:p>
          <a:p>
            <a:endParaRPr lang="en-US" dirty="0"/>
          </a:p>
        </p:txBody>
      </p:sp>
    </p:spTree>
    <p:extLst>
      <p:ext uri="{BB962C8B-B14F-4D97-AF65-F5344CB8AC3E}">
        <p14:creationId xmlns:p14="http://schemas.microsoft.com/office/powerpoint/2010/main" val="319754307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AB201-F2C0-48B7-8505-8E5105046E86}"/>
              </a:ext>
            </a:extLst>
          </p:cNvPr>
          <p:cNvSpPr>
            <a:spLocks noGrp="1"/>
          </p:cNvSpPr>
          <p:nvPr>
            <p:ph type="title"/>
          </p:nvPr>
        </p:nvSpPr>
        <p:spPr>
          <a:xfrm>
            <a:off x="914400" y="147204"/>
            <a:ext cx="8229600" cy="1077191"/>
          </a:xfrm>
        </p:spPr>
        <p:txBody>
          <a:bodyPr/>
          <a:lstStyle/>
          <a:p>
            <a:r>
              <a:rPr lang="en-US" sz="4000" dirty="0"/>
              <a:t>Providing good quality alt text</a:t>
            </a:r>
          </a:p>
        </p:txBody>
      </p:sp>
      <p:sp>
        <p:nvSpPr>
          <p:cNvPr id="3" name="Content Placeholder 2">
            <a:extLst>
              <a:ext uri="{FF2B5EF4-FFF2-40B4-BE49-F238E27FC236}">
                <a16:creationId xmlns:a16="http://schemas.microsoft.com/office/drawing/2014/main" id="{A2F32AE0-C71A-4637-BDC9-D6AC285E89C7}"/>
              </a:ext>
            </a:extLst>
          </p:cNvPr>
          <p:cNvSpPr>
            <a:spLocks noGrp="1"/>
          </p:cNvSpPr>
          <p:nvPr>
            <p:ph idx="1"/>
          </p:nvPr>
        </p:nvSpPr>
        <p:spPr>
          <a:xfrm>
            <a:off x="914400" y="1681316"/>
            <a:ext cx="10439400" cy="4490884"/>
          </a:xfrm>
        </p:spPr>
        <p:txBody>
          <a:bodyPr/>
          <a:lstStyle/>
          <a:p>
            <a:r>
              <a:rPr lang="en-US" sz="2800" dirty="0"/>
              <a:t>The NIMAC </a:t>
            </a:r>
            <a:r>
              <a:rPr lang="en-US" sz="2800" b="1" dirty="0"/>
              <a:t>strongly recommends</a:t>
            </a:r>
            <a:r>
              <a:rPr lang="en-US" sz="2800" dirty="0"/>
              <a:t> that publisher staff write, or – at a minimum – review, any alt text supplied in NIMAS files. </a:t>
            </a:r>
          </a:p>
          <a:p>
            <a:endParaRPr lang="en-US" sz="1200" dirty="0"/>
          </a:p>
          <a:p>
            <a:r>
              <a:rPr lang="en-US" sz="2800" dirty="0"/>
              <a:t>For alt text to be useful to students, it must be clearly written, grammatically correct, age-appropriate, and relevant to the text.</a:t>
            </a:r>
          </a:p>
          <a:p>
            <a:endParaRPr lang="en-US" sz="1200" dirty="0"/>
          </a:p>
          <a:p>
            <a:r>
              <a:rPr lang="en-US" sz="2800" dirty="0"/>
              <a:t>If alt text includes spelling errors or grammatical mistakes, the NIMAC will require that it either be corrected or removed from the file. </a:t>
            </a:r>
          </a:p>
          <a:p>
            <a:pPr marL="0" indent="0">
              <a:buNone/>
            </a:pPr>
            <a:endParaRPr lang="en-US" sz="2800" dirty="0"/>
          </a:p>
        </p:txBody>
      </p:sp>
    </p:spTree>
    <p:extLst>
      <p:ext uri="{BB962C8B-B14F-4D97-AF65-F5344CB8AC3E}">
        <p14:creationId xmlns:p14="http://schemas.microsoft.com/office/powerpoint/2010/main" val="28721604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noChangeArrowheads="1"/>
          </p:cNvSpPr>
          <p:nvPr>
            <p:ph type="title"/>
          </p:nvPr>
        </p:nvSpPr>
        <p:spPr>
          <a:xfrm>
            <a:off x="1981200" y="2133600"/>
            <a:ext cx="8229600" cy="1600200"/>
          </a:xfrm>
        </p:spPr>
        <p:txBody>
          <a:bodyPr/>
          <a:lstStyle/>
          <a:p>
            <a:pPr algn="ctr"/>
            <a:r>
              <a:rPr lang="en-US" altLang="en-US" dirty="0"/>
              <a:t>MathML</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noChangeArrowheads="1"/>
          </p:cNvSpPr>
          <p:nvPr>
            <p:ph type="title"/>
          </p:nvPr>
        </p:nvSpPr>
        <p:spPr>
          <a:xfrm>
            <a:off x="838200" y="113071"/>
            <a:ext cx="8229600" cy="1066800"/>
          </a:xfrm>
        </p:spPr>
        <p:txBody>
          <a:bodyPr/>
          <a:lstStyle/>
          <a:p>
            <a:r>
              <a:rPr lang="en-US" altLang="en-US" sz="4000" dirty="0"/>
              <a:t>Providing MathML in NIMAS</a:t>
            </a:r>
          </a:p>
        </p:txBody>
      </p:sp>
      <p:sp>
        <p:nvSpPr>
          <p:cNvPr id="69635" name="Content Placeholder 2"/>
          <p:cNvSpPr>
            <a:spLocks noGrp="1" noChangeArrowheads="1"/>
          </p:cNvSpPr>
          <p:nvPr>
            <p:ph idx="1"/>
          </p:nvPr>
        </p:nvSpPr>
        <p:spPr>
          <a:xfrm>
            <a:off x="838200" y="1371601"/>
            <a:ext cx="10363200" cy="5117689"/>
          </a:xfrm>
        </p:spPr>
        <p:txBody>
          <a:bodyPr>
            <a:normAutofit/>
          </a:bodyPr>
          <a:lstStyle/>
          <a:p>
            <a:pPr>
              <a:spcAft>
                <a:spcPts val="1200"/>
              </a:spcAft>
            </a:pPr>
            <a:r>
              <a:rPr lang="en-US" altLang="en-US" sz="2800" dirty="0"/>
              <a:t>MathML is optional markup for NIMAS that makes math and scientific notation accessible.</a:t>
            </a:r>
            <a:endParaRPr lang="en-US" altLang="en-US" sz="1200" dirty="0"/>
          </a:p>
          <a:p>
            <a:pPr>
              <a:spcAft>
                <a:spcPts val="1200"/>
              </a:spcAft>
            </a:pPr>
            <a:r>
              <a:rPr lang="en-US" altLang="en-US" sz="2800" dirty="0"/>
              <a:t>MathML 3.0 is the current standard, but MathML 2.0 can still be accepted for NIMAS. </a:t>
            </a:r>
            <a:endParaRPr lang="en-US" altLang="en-US" sz="1200" dirty="0"/>
          </a:p>
          <a:p>
            <a:pPr>
              <a:spcAft>
                <a:spcPts val="1200"/>
              </a:spcAft>
            </a:pPr>
            <a:r>
              <a:rPr lang="en-US" altLang="en-US" sz="2800" dirty="0"/>
              <a:t>A </a:t>
            </a:r>
            <a:r>
              <a:rPr lang="en-US" altLang="en-US" sz="2800" dirty="0">
                <a:hlinkClick r:id="rId2"/>
              </a:rPr>
              <a:t>MathML in NIMAS</a:t>
            </a:r>
            <a:r>
              <a:rPr lang="en-US" altLang="en-US" sz="2800" dirty="0"/>
              <a:t> guidance document on the NIMAC website also includes the information shared in the following slides.</a:t>
            </a:r>
            <a:endParaRPr lang="en-US" altLang="en-US" sz="1200" dirty="0"/>
          </a:p>
          <a:p>
            <a:pPr>
              <a:spcAft>
                <a:spcPts val="1200"/>
              </a:spcAft>
            </a:pPr>
            <a:r>
              <a:rPr lang="en-US" altLang="en-US" sz="2800" dirty="0"/>
              <a:t>NIMAS files that include MathML must include the correct declaration at the top of the XML file.</a:t>
            </a:r>
          </a:p>
          <a:p>
            <a:pPr>
              <a:spcAft>
                <a:spcPts val="1200"/>
              </a:spcAft>
            </a:pPr>
            <a:r>
              <a:rPr lang="en-US" altLang="en-US" sz="2800" dirty="0"/>
              <a:t>Note: the draft </a:t>
            </a:r>
            <a:r>
              <a:rPr lang="en-US" altLang="en-US" sz="2800" dirty="0">
                <a:hlinkClick r:id="rId3"/>
              </a:rPr>
              <a:t>specification for </a:t>
            </a:r>
            <a:r>
              <a:rPr lang="en-US" altLang="en-US" dirty="0">
                <a:hlinkClick r:id="rId3"/>
              </a:rPr>
              <a:t>M</a:t>
            </a:r>
            <a:r>
              <a:rPr lang="en-US" altLang="en-US" sz="2800" dirty="0">
                <a:hlinkClick r:id="rId3"/>
              </a:rPr>
              <a:t>athML 4.0</a:t>
            </a:r>
            <a:r>
              <a:rPr lang="en-US" altLang="en-US" sz="2800" dirty="0"/>
              <a:t> is now available.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noChangeArrowheads="1"/>
          </p:cNvSpPr>
          <p:nvPr>
            <p:ph type="title"/>
          </p:nvPr>
        </p:nvSpPr>
        <p:spPr>
          <a:xfrm>
            <a:off x="838200" y="92076"/>
            <a:ext cx="10515600" cy="1325563"/>
          </a:xfrm>
        </p:spPr>
        <p:txBody>
          <a:bodyPr/>
          <a:lstStyle/>
          <a:p>
            <a:r>
              <a:rPr lang="en-US" altLang="en-US" sz="4000" dirty="0"/>
              <a:t>Sample MathML 3 declaration</a:t>
            </a:r>
          </a:p>
        </p:txBody>
      </p:sp>
      <p:sp>
        <p:nvSpPr>
          <p:cNvPr id="70659" name="Content Placeholder 2" descr="Required MathML declaration that should be included in all files that contain MathML 3"/>
          <p:cNvSpPr>
            <a:spLocks noGrp="1" noChangeArrowheads="1"/>
          </p:cNvSpPr>
          <p:nvPr>
            <p:ph idx="1"/>
          </p:nvPr>
        </p:nvSpPr>
        <p:spPr>
          <a:xfrm>
            <a:off x="990600" y="1417639"/>
            <a:ext cx="10134600" cy="4708526"/>
          </a:xfrm>
        </p:spPr>
        <p:txBody>
          <a:bodyPr>
            <a:normAutofit fontScale="92500" lnSpcReduction="10000"/>
          </a:bodyPr>
          <a:lstStyle/>
          <a:p>
            <a:pPr marL="0" indent="0">
              <a:buNone/>
            </a:pPr>
            <a:r>
              <a:rPr lang="en-US" altLang="en-US" sz="2000" dirty="0"/>
              <a:t>&lt;?xml version="1.0" encoding="UTF-8"?&gt;                                              </a:t>
            </a:r>
          </a:p>
          <a:p>
            <a:pPr marL="0" indent="0">
              <a:buNone/>
            </a:pPr>
            <a:r>
              <a:rPr lang="en-US" altLang="en-US" sz="2000" dirty="0"/>
              <a:t>&lt;!DOCTYPE dtbook PUBLIC "-//NISO//DTD dtbook 2005-3//EN"</a:t>
            </a:r>
          </a:p>
          <a:p>
            <a:pPr marL="0" indent="0">
              <a:buNone/>
            </a:pPr>
            <a:r>
              <a:rPr lang="en-US" altLang="en-US" sz="2000" dirty="0"/>
              <a:t>"</a:t>
            </a:r>
            <a:r>
              <a:rPr lang="en-US" altLang="en-US" sz="2000" u="sng" dirty="0">
                <a:hlinkClick r:id="rId2"/>
              </a:rPr>
              <a:t>http://www.daisy.org/z3986/2005/dtbook-2005-3.dtd</a:t>
            </a:r>
            <a:r>
              <a:rPr lang="en-US" altLang="en-US" sz="2000" dirty="0"/>
              <a:t>" [</a:t>
            </a:r>
          </a:p>
          <a:p>
            <a:pPr marL="0" indent="0">
              <a:buNone/>
            </a:pPr>
            <a:r>
              <a:rPr lang="en-US" altLang="en-US" sz="2000" dirty="0"/>
              <a:t>&lt;!ENTITY % MATHML.prefixed "INCLUDE" &gt;</a:t>
            </a:r>
          </a:p>
          <a:p>
            <a:pPr marL="0" indent="0">
              <a:buNone/>
            </a:pPr>
            <a:r>
              <a:rPr lang="en-US" altLang="en-US" sz="2000" dirty="0"/>
              <a:t>&lt;!ENTITY % MATHML.prefix "m"&gt;</a:t>
            </a:r>
          </a:p>
          <a:p>
            <a:pPr marL="0" indent="0">
              <a:buNone/>
            </a:pPr>
            <a:r>
              <a:rPr lang="en-US" altLang="en-US" sz="2000" dirty="0"/>
              <a:t>&lt;!ENTITY % mathML3 PUBLIC "-//W3C//DTD MathML 3.0//EN" "</a:t>
            </a:r>
            <a:r>
              <a:rPr lang="en-US" altLang="en-US" sz="2000" u="sng" dirty="0">
                <a:hlinkClick r:id="rId3"/>
              </a:rPr>
              <a:t>http://www.w3.org/Math/DTD/mathml3/mathml3.dtd</a:t>
            </a:r>
            <a:r>
              <a:rPr lang="en-US" altLang="en-US" sz="2000" dirty="0"/>
              <a:t>"&gt;</a:t>
            </a:r>
          </a:p>
          <a:p>
            <a:pPr marL="0" indent="0">
              <a:buNone/>
            </a:pPr>
            <a:r>
              <a:rPr lang="en-US" altLang="en-US" sz="2000" dirty="0"/>
              <a:t>                %mathML3;</a:t>
            </a:r>
          </a:p>
          <a:p>
            <a:pPr marL="0" indent="0">
              <a:buNone/>
            </a:pPr>
            <a:r>
              <a:rPr lang="en-US" altLang="en-US" sz="2000" dirty="0"/>
              <a:t>&lt;!ENTITY % externalFlow "| m:math"&gt;</a:t>
            </a:r>
          </a:p>
          <a:p>
            <a:pPr marL="0" indent="0">
              <a:buNone/>
            </a:pPr>
            <a:r>
              <a:rPr lang="en-US" altLang="en-US" sz="2000" dirty="0"/>
              <a:t>&lt;!ENTITY % externalNamespaces "xmlns:m CDATA #FIXED 'http://www.w3.org/1998/Math/MathML'"&gt;]&gt;</a:t>
            </a:r>
          </a:p>
          <a:p>
            <a:pPr marL="0" indent="0">
              <a:buNone/>
            </a:pPr>
            <a:r>
              <a:rPr lang="en-US" altLang="en-US" sz="2000" dirty="0"/>
              <a:t>&lt;dtbook version="2005-3" xml:lang="en-US" xmlns="</a:t>
            </a:r>
            <a:r>
              <a:rPr lang="en-US" altLang="en-US" sz="2000" u="sng" dirty="0">
                <a:hlinkClick r:id="rId4"/>
              </a:rPr>
              <a:t>http://www.daisy.org/z3986/2005/dtbook/</a:t>
            </a:r>
            <a:r>
              <a:rPr lang="en-US" altLang="en-US" sz="2000" dirty="0"/>
              <a:t>" xmlns:m="</a:t>
            </a:r>
            <a:r>
              <a:rPr lang="en-US" altLang="en-US" sz="2000" u="sng" dirty="0">
                <a:hlinkClick r:id="rId5"/>
              </a:rPr>
              <a:t>http://www.w3.org/1998/Math/MathML</a:t>
            </a:r>
            <a:r>
              <a:rPr lang="en-US" altLang="en-US" sz="2000" dirty="0"/>
              <a:t>"&gt;</a:t>
            </a:r>
          </a:p>
          <a:p>
            <a:pPr marL="0" indent="0">
              <a:buNone/>
            </a:pPr>
            <a:r>
              <a:rPr lang="en-US" altLang="en-US" sz="1600" dirty="0"/>
              <a:t>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noChangeArrowheads="1"/>
          </p:cNvSpPr>
          <p:nvPr>
            <p:ph type="title"/>
          </p:nvPr>
        </p:nvSpPr>
        <p:spPr>
          <a:xfrm>
            <a:off x="653845" y="254974"/>
            <a:ext cx="8229600" cy="792162"/>
          </a:xfrm>
        </p:spPr>
        <p:txBody>
          <a:bodyPr/>
          <a:lstStyle/>
          <a:p>
            <a:r>
              <a:rPr lang="en-US" altLang="en-US" sz="4000" dirty="0"/>
              <a:t>Sample MathML 2 declaration</a:t>
            </a:r>
          </a:p>
        </p:txBody>
      </p:sp>
      <p:sp>
        <p:nvSpPr>
          <p:cNvPr id="59395" name="Content Placeholder 2" descr="Required MathML declaration that must be included at the top of the XML file for any NIMAS XML file that includes MathML 2"/>
          <p:cNvSpPr>
            <a:spLocks noGrp="1"/>
          </p:cNvSpPr>
          <p:nvPr>
            <p:ph idx="1"/>
          </p:nvPr>
        </p:nvSpPr>
        <p:spPr>
          <a:xfrm>
            <a:off x="838200" y="963561"/>
            <a:ext cx="8991600" cy="5751871"/>
          </a:xfrm>
        </p:spPr>
        <p:txBody>
          <a:bodyPr>
            <a:normAutofit fontScale="85000" lnSpcReduction="20000"/>
          </a:bodyPr>
          <a:lstStyle/>
          <a:p>
            <a:pPr marL="0" indent="0">
              <a:buNone/>
              <a:defRPr/>
            </a:pPr>
            <a:r>
              <a:rPr lang="en-US" sz="1200" dirty="0"/>
              <a:t>&lt;?xml version="1.0" encoding="UTF-8"?&gt;                                              </a:t>
            </a:r>
          </a:p>
          <a:p>
            <a:pPr marL="0" indent="0">
              <a:buNone/>
              <a:defRPr/>
            </a:pPr>
            <a:r>
              <a:rPr lang="en-US" sz="1200" dirty="0"/>
              <a:t>&lt;!DOCTYPE dtbook PUBLIC "-//NISO//DTD dtbook 2005-3//EN"</a:t>
            </a:r>
          </a:p>
          <a:p>
            <a:pPr marL="0" indent="0">
              <a:buNone/>
              <a:defRPr/>
            </a:pPr>
            <a:r>
              <a:rPr lang="en-US" sz="1200" dirty="0"/>
              <a:t>"</a:t>
            </a:r>
            <a:r>
              <a:rPr lang="en-US" sz="1200" u="sng" dirty="0">
                <a:hlinkClick r:id="rId2"/>
              </a:rPr>
              <a:t>http://www.daisy.org/z3986/2005/dtbook-2005-3.dtd</a:t>
            </a:r>
            <a:r>
              <a:rPr lang="en-US" sz="1200" dirty="0"/>
              <a:t>" [</a:t>
            </a:r>
          </a:p>
          <a:p>
            <a:pPr marL="0" indent="0">
              <a:buNone/>
              <a:defRPr/>
            </a:pPr>
            <a:r>
              <a:rPr lang="en-US" sz="1200" dirty="0"/>
              <a:t>  &lt;!ENTITY % MATHML.prefixed "INCLUDE" &gt;</a:t>
            </a:r>
          </a:p>
          <a:p>
            <a:pPr marL="0" indent="0">
              <a:buNone/>
              <a:defRPr/>
            </a:pPr>
            <a:r>
              <a:rPr lang="en-US" sz="1200" dirty="0"/>
              <a:t>  &lt;!ENTITY % MATHML.prefix "m"&gt;</a:t>
            </a:r>
          </a:p>
          <a:p>
            <a:pPr marL="0" indent="0">
              <a:buNone/>
              <a:defRPr/>
            </a:pPr>
            <a:r>
              <a:rPr lang="en-US" sz="1200" dirty="0"/>
              <a:t>  </a:t>
            </a:r>
            <a:r>
              <a:rPr lang="en-US" sz="1200" dirty="0">
                <a:solidFill>
                  <a:schemeClr val="tx2">
                    <a:lumMod val="60000"/>
                    <a:lumOff val="40000"/>
                  </a:schemeClr>
                </a:solidFill>
              </a:rPr>
              <a:t>&lt;!ENTITY % MATHML.Common.attrib</a:t>
            </a:r>
          </a:p>
          <a:p>
            <a:pPr marL="0" indent="0">
              <a:buNone/>
              <a:defRPr/>
            </a:pPr>
            <a:r>
              <a:rPr lang="en-US" sz="1200" dirty="0">
                <a:solidFill>
                  <a:schemeClr val="tx2">
                    <a:lumMod val="60000"/>
                    <a:lumOff val="40000"/>
                  </a:schemeClr>
                </a:solidFill>
              </a:rPr>
              <a:t>          "xlink:href    CDATA       #IMPLIED</a:t>
            </a:r>
          </a:p>
          <a:p>
            <a:pPr marL="0" indent="0">
              <a:buNone/>
              <a:defRPr/>
            </a:pPr>
            <a:r>
              <a:rPr lang="en-US" sz="1200" dirty="0">
                <a:solidFill>
                  <a:schemeClr val="tx2">
                    <a:lumMod val="60000"/>
                    <a:lumOff val="40000"/>
                  </a:schemeClr>
                </a:solidFill>
              </a:rPr>
              <a:t>          xlink:type     CDATA       #IMPLIED</a:t>
            </a:r>
          </a:p>
          <a:p>
            <a:pPr marL="0" indent="0">
              <a:buNone/>
              <a:defRPr/>
            </a:pPr>
            <a:r>
              <a:rPr lang="en-US" sz="1200" dirty="0">
                <a:solidFill>
                  <a:schemeClr val="tx2">
                    <a:lumMod val="60000"/>
                    <a:lumOff val="40000"/>
                  </a:schemeClr>
                </a:solidFill>
              </a:rPr>
              <a:t>          class          CDATA       #IMPLIED</a:t>
            </a:r>
          </a:p>
          <a:p>
            <a:pPr marL="0" indent="0">
              <a:buNone/>
              <a:defRPr/>
            </a:pPr>
            <a:r>
              <a:rPr lang="en-US" sz="1200" dirty="0">
                <a:solidFill>
                  <a:schemeClr val="tx2">
                    <a:lumMod val="60000"/>
                    <a:lumOff val="40000"/>
                  </a:schemeClr>
                </a:solidFill>
              </a:rPr>
              <a:t>          style          CDATA       #IMPLIED</a:t>
            </a:r>
          </a:p>
          <a:p>
            <a:pPr marL="0" indent="0">
              <a:buNone/>
              <a:defRPr/>
            </a:pPr>
            <a:r>
              <a:rPr lang="en-US" sz="1200" dirty="0">
                <a:solidFill>
                  <a:schemeClr val="tx2">
                    <a:lumMod val="60000"/>
                    <a:lumOff val="40000"/>
                  </a:schemeClr>
                </a:solidFill>
              </a:rPr>
              <a:t>          id             ID          #IMPLIED</a:t>
            </a:r>
          </a:p>
          <a:p>
            <a:pPr marL="0" indent="0">
              <a:buNone/>
              <a:defRPr/>
            </a:pPr>
            <a:r>
              <a:rPr lang="en-US" sz="1200" dirty="0">
                <a:solidFill>
                  <a:schemeClr val="tx2">
                    <a:lumMod val="60000"/>
                    <a:lumOff val="40000"/>
                  </a:schemeClr>
                </a:solidFill>
              </a:rPr>
              <a:t>          xref           IDREF       #IMPLIED</a:t>
            </a:r>
          </a:p>
          <a:p>
            <a:pPr marL="0" indent="0">
              <a:buNone/>
              <a:defRPr/>
            </a:pPr>
            <a:r>
              <a:rPr lang="en-US" sz="1200" dirty="0">
                <a:solidFill>
                  <a:schemeClr val="tx2">
                    <a:lumMod val="60000"/>
                    <a:lumOff val="40000"/>
                  </a:schemeClr>
                </a:solidFill>
              </a:rPr>
              <a:t>          other          CDATA       #IMPLIED</a:t>
            </a:r>
          </a:p>
          <a:p>
            <a:pPr marL="0" indent="0">
              <a:buNone/>
              <a:defRPr/>
            </a:pPr>
            <a:r>
              <a:rPr lang="en-US" sz="1200" dirty="0">
                <a:solidFill>
                  <a:schemeClr val="tx2">
                    <a:lumMod val="60000"/>
                    <a:lumOff val="40000"/>
                  </a:schemeClr>
                </a:solidFill>
              </a:rPr>
              <a:t>          xmlns:dtbook   CDATA       #FIXED 'http://www.daisy.org/z3986/2005/dtbook/'</a:t>
            </a:r>
          </a:p>
          <a:p>
            <a:pPr marL="0" indent="0">
              <a:buNone/>
              <a:defRPr/>
            </a:pPr>
            <a:r>
              <a:rPr lang="en-US" sz="1200" dirty="0">
                <a:solidFill>
                  <a:schemeClr val="tx2">
                    <a:lumMod val="60000"/>
                    <a:lumOff val="40000"/>
                  </a:schemeClr>
                </a:solidFill>
              </a:rPr>
              <a:t>          dtbook:smilref CDATA       #IMPLIED"  &gt;</a:t>
            </a:r>
          </a:p>
          <a:p>
            <a:pPr marL="0" indent="0">
              <a:buNone/>
              <a:defRPr/>
            </a:pPr>
            <a:r>
              <a:rPr lang="en-US" sz="1200" dirty="0"/>
              <a:t>  &lt;!ENTITY % mathML2 PUBLIC "-//W3C//DTD MathML 2.0//EN"</a:t>
            </a:r>
          </a:p>
          <a:p>
            <a:pPr marL="0" indent="0">
              <a:buNone/>
              <a:defRPr/>
            </a:pPr>
            <a:r>
              <a:rPr lang="en-US" sz="1200" dirty="0"/>
              <a:t>            "</a:t>
            </a:r>
            <a:r>
              <a:rPr lang="en-US" sz="1200" u="sng" dirty="0">
                <a:hlinkClick r:id="rId3"/>
              </a:rPr>
              <a:t>http://www.w3.org/Math/DTD/mathml2/mathml2.dtd</a:t>
            </a:r>
            <a:r>
              <a:rPr lang="en-US" sz="1200" dirty="0"/>
              <a:t>"  &gt;</a:t>
            </a:r>
          </a:p>
          <a:p>
            <a:pPr marL="0" indent="0">
              <a:buNone/>
              <a:defRPr/>
            </a:pPr>
            <a:r>
              <a:rPr lang="en-US" sz="1200" dirty="0"/>
              <a:t>  %mathML2;</a:t>
            </a:r>
          </a:p>
          <a:p>
            <a:pPr marL="0" indent="0">
              <a:buNone/>
              <a:defRPr/>
            </a:pPr>
            <a:r>
              <a:rPr lang="en-US" sz="1200" dirty="0"/>
              <a:t>  &lt;!ENTITY % externalFlow "| m:math"&gt;</a:t>
            </a:r>
          </a:p>
          <a:p>
            <a:pPr marL="0" indent="0">
              <a:buNone/>
              <a:defRPr/>
            </a:pPr>
            <a:r>
              <a:rPr lang="en-US" sz="1200" dirty="0"/>
              <a:t>  &lt;!ENTITY % externalNamespaces "xmlns:m CDATA #FIXED</a:t>
            </a:r>
          </a:p>
          <a:p>
            <a:pPr marL="0" indent="0">
              <a:buNone/>
              <a:defRPr/>
            </a:pPr>
            <a:r>
              <a:rPr lang="en-US" sz="1200" dirty="0"/>
              <a:t>  'http://www.w3.org/1998/Math/MathML'"&gt;]&gt; </a:t>
            </a:r>
          </a:p>
          <a:p>
            <a:pPr marL="0" indent="0">
              <a:buNone/>
              <a:defRPr/>
            </a:pPr>
            <a:r>
              <a:rPr lang="en-US" sz="1200" dirty="0"/>
              <a:t> &lt;dtbook version="2005-3" xml:lang="en-US" xmlns="</a:t>
            </a:r>
            <a:r>
              <a:rPr lang="en-US" sz="1200" u="sng" dirty="0">
                <a:hlinkClick r:id="rId4"/>
              </a:rPr>
              <a:t>http://www.daisy.org/z3986/2005/dtbook/</a:t>
            </a:r>
            <a:r>
              <a:rPr lang="en-US" sz="1200" dirty="0"/>
              <a:t>" xmlns:m="</a:t>
            </a:r>
            <a:r>
              <a:rPr lang="en-US" sz="1200" u="sng" dirty="0">
                <a:hlinkClick r:id="rId5"/>
              </a:rPr>
              <a:t>http://www.w3.org/1998/Math/MathML</a:t>
            </a:r>
            <a:r>
              <a:rPr lang="en-US" sz="1200" dirty="0"/>
              <a:t>"&gt;</a:t>
            </a:r>
          </a:p>
          <a:p>
            <a:pPr marL="0" indent="0">
              <a:buNone/>
              <a:defRPr/>
            </a:pPr>
            <a:r>
              <a:rPr lang="en-US" sz="1200" dirty="0"/>
              <a:t> </a:t>
            </a:r>
          </a:p>
          <a:p>
            <a:pPr marL="0" indent="0">
              <a:buNone/>
              <a:defRPr/>
            </a:pPr>
            <a:r>
              <a:rPr lang="en-US" sz="1200" dirty="0"/>
              <a:t> </a:t>
            </a:r>
          </a:p>
          <a:p>
            <a:pPr>
              <a:defRPr/>
            </a:pPr>
            <a:endParaRPr lang="en-US" altLang="en-US"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p:cNvSpPr>
            <a:spLocks noGrp="1" noChangeArrowheads="1"/>
          </p:cNvSpPr>
          <p:nvPr>
            <p:ph type="title"/>
          </p:nvPr>
        </p:nvSpPr>
        <p:spPr>
          <a:xfrm>
            <a:off x="838200" y="274637"/>
            <a:ext cx="10515600" cy="1325563"/>
          </a:xfrm>
        </p:spPr>
        <p:txBody>
          <a:bodyPr/>
          <a:lstStyle/>
          <a:p>
            <a:r>
              <a:rPr lang="en-US" altLang="en-US" sz="4000" dirty="0"/>
              <a:t>MathML fallback images</a:t>
            </a:r>
          </a:p>
        </p:txBody>
      </p:sp>
      <p:sp>
        <p:nvSpPr>
          <p:cNvPr id="59395" name="Content Placeholder 2"/>
          <p:cNvSpPr>
            <a:spLocks noGrp="1"/>
          </p:cNvSpPr>
          <p:nvPr>
            <p:ph idx="1"/>
          </p:nvPr>
        </p:nvSpPr>
        <p:spPr>
          <a:xfrm>
            <a:off x="762000" y="1600200"/>
            <a:ext cx="10668000" cy="4983162"/>
          </a:xfrm>
        </p:spPr>
        <p:txBody>
          <a:bodyPr/>
          <a:lstStyle/>
          <a:p>
            <a:pPr>
              <a:defRPr/>
            </a:pPr>
            <a:r>
              <a:rPr lang="en-US" altLang="en-US" sz="2800" dirty="0"/>
              <a:t>Fallback images for all MathML expressions must be provided in the file set. </a:t>
            </a:r>
          </a:p>
          <a:p>
            <a:pPr>
              <a:defRPr/>
            </a:pPr>
            <a:r>
              <a:rPr lang="en-US" altLang="en-US" sz="2800" dirty="0"/>
              <a:t>These images must also be referenced in the OPF manifest.</a:t>
            </a:r>
          </a:p>
          <a:p>
            <a:pPr>
              <a:defRPr/>
            </a:pPr>
            <a:r>
              <a:rPr lang="en-US" altLang="en-US" sz="2800" dirty="0"/>
              <a:t>Fallback image files should be 300 dpi.</a:t>
            </a:r>
          </a:p>
          <a:p>
            <a:pPr>
              <a:defRPr/>
            </a:pPr>
            <a:r>
              <a:rPr lang="en-US" altLang="en-US" sz="2800" dirty="0"/>
              <a:t>The altimg attribute is used to reference the image: </a:t>
            </a:r>
          </a:p>
          <a:p>
            <a:pPr marL="400050" lvl="1" indent="0">
              <a:buNone/>
              <a:defRPr/>
            </a:pPr>
            <a:endParaRPr lang="en-US" altLang="en-US" sz="1200" dirty="0"/>
          </a:p>
          <a:p>
            <a:pPr marL="400050" lvl="1" indent="0">
              <a:buNone/>
              <a:defRPr/>
            </a:pPr>
            <a:r>
              <a:rPr lang="en-US" altLang="en-US" sz="2500" dirty="0"/>
              <a:t>&lt;m:math </a:t>
            </a:r>
            <a:r>
              <a:rPr lang="en-US" altLang="en-US" sz="2500" b="1" dirty="0">
                <a:solidFill>
                  <a:schemeClr val="tx2">
                    <a:lumMod val="60000"/>
                    <a:lumOff val="40000"/>
                  </a:schemeClr>
                </a:solidFill>
              </a:rPr>
              <a:t>altimg="./images/thruout/Equationp23.jpg" </a:t>
            </a:r>
            <a:r>
              <a:rPr lang="en-US" altLang="en-US" sz="2500" dirty="0"/>
              <a:t>alttext=""&gt;</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p:cNvSpPr>
            <a:spLocks noGrp="1" noChangeArrowheads="1"/>
          </p:cNvSpPr>
          <p:nvPr>
            <p:ph type="title"/>
          </p:nvPr>
        </p:nvSpPr>
        <p:spPr>
          <a:xfrm>
            <a:off x="838200" y="198437"/>
            <a:ext cx="10515600" cy="1325563"/>
          </a:xfrm>
        </p:spPr>
        <p:txBody>
          <a:bodyPr/>
          <a:lstStyle/>
          <a:p>
            <a:r>
              <a:rPr lang="en-US" altLang="en-US" sz="4000" dirty="0"/>
              <a:t>MathML alttext attribute</a:t>
            </a:r>
          </a:p>
        </p:txBody>
      </p:sp>
      <p:sp>
        <p:nvSpPr>
          <p:cNvPr id="59395" name="Content Placeholder 2"/>
          <p:cNvSpPr>
            <a:spLocks noGrp="1"/>
          </p:cNvSpPr>
          <p:nvPr>
            <p:ph idx="1"/>
          </p:nvPr>
        </p:nvSpPr>
        <p:spPr>
          <a:xfrm>
            <a:off x="762000" y="1524000"/>
            <a:ext cx="10515600" cy="4953000"/>
          </a:xfrm>
        </p:spPr>
        <p:txBody>
          <a:bodyPr>
            <a:normAutofit fontScale="92500" lnSpcReduction="10000"/>
          </a:bodyPr>
          <a:lstStyle/>
          <a:p>
            <a:pPr>
              <a:defRPr/>
            </a:pPr>
            <a:r>
              <a:rPr lang="en-US" altLang="en-US" sz="2800" dirty="0"/>
              <a:t>Alt text is not required for MathML</a:t>
            </a:r>
            <a:r>
              <a:rPr lang="en-US" altLang="en-US" dirty="0"/>
              <a:t>, and </a:t>
            </a:r>
            <a:r>
              <a:rPr lang="en-US" altLang="en-US" b="1" dirty="0"/>
              <a:t>the NIMAC no longer recommends providing alt text for MathML</a:t>
            </a:r>
            <a:r>
              <a:rPr lang="en-US" altLang="en-US" dirty="0"/>
              <a:t>.</a:t>
            </a:r>
          </a:p>
          <a:p>
            <a:pPr>
              <a:defRPr/>
            </a:pPr>
            <a:endParaRPr lang="en-US" altLang="en-US" sz="1200" dirty="0"/>
          </a:p>
          <a:p>
            <a:pPr>
              <a:defRPr/>
            </a:pPr>
            <a:r>
              <a:rPr lang="en-US" altLang="en-US" dirty="0"/>
              <a:t>Because TTS support has improved significantly for MathML in digital formats, providing alt text could lead to redundant content in some digital formats.</a:t>
            </a:r>
            <a:endParaRPr lang="en-US" altLang="en-US" sz="2800" dirty="0"/>
          </a:p>
          <a:p>
            <a:pPr>
              <a:defRPr/>
            </a:pPr>
            <a:endParaRPr lang="en-US" altLang="en-US" sz="1200" dirty="0"/>
          </a:p>
          <a:p>
            <a:pPr>
              <a:defRPr/>
            </a:pPr>
            <a:r>
              <a:rPr lang="en-US" altLang="en-US" sz="2800" dirty="0"/>
              <a:t>However, the alttext </a:t>
            </a:r>
            <a:r>
              <a:rPr lang="en-US" altLang="en-US" sz="2800" b="1" dirty="0"/>
              <a:t>attribute</a:t>
            </a:r>
            <a:r>
              <a:rPr lang="en-US" altLang="en-US" sz="2800" dirty="0"/>
              <a:t> is required to be present on the math tags. For example:</a:t>
            </a:r>
          </a:p>
          <a:p>
            <a:pPr marL="400050" lvl="1" indent="0">
              <a:buNone/>
              <a:defRPr/>
            </a:pPr>
            <a:endParaRPr lang="en-US" altLang="en-US" sz="1200" dirty="0"/>
          </a:p>
          <a:p>
            <a:pPr marL="400050" lvl="1" indent="0">
              <a:buNone/>
              <a:defRPr/>
            </a:pPr>
            <a:r>
              <a:rPr lang="en-US" altLang="en-US" sz="2200" dirty="0"/>
              <a:t>&lt;m:math altimg="./images/ch1/equationp32.jpg"</a:t>
            </a:r>
            <a:r>
              <a:rPr lang="en-US" altLang="en-US" sz="2200" b="1" dirty="0">
                <a:solidFill>
                  <a:schemeClr val="tx2">
                    <a:lumMod val="60000"/>
                    <a:lumOff val="40000"/>
                  </a:schemeClr>
                </a:solidFill>
              </a:rPr>
              <a:t> alttext=""</a:t>
            </a:r>
            <a:r>
              <a:rPr lang="en-US" altLang="en-US" sz="2200" dirty="0"/>
              <a:t>&gt;</a:t>
            </a:r>
          </a:p>
          <a:p>
            <a:pPr marL="0" indent="0">
              <a:buNone/>
              <a:defRPr/>
            </a:pPr>
            <a:endParaRPr lang="en-US" altLang="en-US" sz="1200" dirty="0"/>
          </a:p>
          <a:p>
            <a:pPr>
              <a:defRPr/>
            </a:pPr>
            <a:r>
              <a:rPr lang="en-US" altLang="en-US" sz="2800" dirty="0"/>
              <a:t>Please do not use placeholder text, such as “math” or the image file name in the </a:t>
            </a:r>
            <a:r>
              <a:rPr lang="en-US" altLang="en-US" sz="2800" dirty="0" err="1"/>
              <a:t>alttext</a:t>
            </a:r>
            <a:r>
              <a:rPr lang="en-US" altLang="en-US" sz="2800" dirty="0"/>
              <a:t> attribute.  </a:t>
            </a:r>
          </a:p>
          <a:p>
            <a:pPr marL="400050" lvl="1" indent="0">
              <a:buNone/>
              <a:defRPr/>
            </a:pPr>
            <a:endParaRPr lang="en-US" altLang="en-US" dirty="0"/>
          </a:p>
          <a:p>
            <a:pPr marL="400050" lvl="1" indent="0">
              <a:buNone/>
              <a:defRPr/>
            </a:pPr>
            <a:endParaRPr lang="en-US" altLang="en-US" sz="2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5C072A-7A60-4732-B306-91BF43D6D307}"/>
              </a:ext>
            </a:extLst>
          </p:cNvPr>
          <p:cNvSpPr>
            <a:spLocks noGrp="1"/>
          </p:cNvSpPr>
          <p:nvPr>
            <p:ph type="title"/>
          </p:nvPr>
        </p:nvSpPr>
        <p:spPr/>
        <p:txBody>
          <a:bodyPr/>
          <a:lstStyle/>
          <a:p>
            <a:r>
              <a:rPr lang="en-US" dirty="0"/>
              <a:t>NIMAC Case Study</a:t>
            </a:r>
          </a:p>
        </p:txBody>
      </p:sp>
      <p:sp>
        <p:nvSpPr>
          <p:cNvPr id="3" name="Content Placeholder 2">
            <a:extLst>
              <a:ext uri="{FF2B5EF4-FFF2-40B4-BE49-F238E27FC236}">
                <a16:creationId xmlns:a16="http://schemas.microsoft.com/office/drawing/2014/main" id="{73CC89D1-B716-4E67-AE87-3A436D24A2EE}"/>
              </a:ext>
            </a:extLst>
          </p:cNvPr>
          <p:cNvSpPr>
            <a:spLocks noGrp="1"/>
          </p:cNvSpPr>
          <p:nvPr>
            <p:ph idx="1"/>
          </p:nvPr>
        </p:nvSpPr>
        <p:spPr>
          <a:xfrm>
            <a:off x="758952" y="1600200"/>
            <a:ext cx="10789920" cy="4648200"/>
          </a:xfrm>
        </p:spPr>
        <p:txBody>
          <a:bodyPr>
            <a:normAutofit/>
          </a:bodyPr>
          <a:lstStyle/>
          <a:p>
            <a:r>
              <a:rPr lang="en-US" dirty="0"/>
              <a:t>In 2025, the NIMAC worked with True North Evaluation on a case study on timely delivery of accessible formats.</a:t>
            </a:r>
          </a:p>
          <a:p>
            <a:r>
              <a:rPr lang="en-US" dirty="0"/>
              <a:t>The case study included national surveys and focus groups as well as more in-depth data collection from three states: Ohio, Oregon, and Utah.</a:t>
            </a:r>
          </a:p>
          <a:p>
            <a:r>
              <a:rPr lang="en-US" dirty="0"/>
              <a:t>The case study explored the benefits to timely delivery when files are available in the NIMAC as well as practices that facilitate timely delivery.</a:t>
            </a:r>
          </a:p>
          <a:p>
            <a:endParaRPr lang="en-US" dirty="0"/>
          </a:p>
        </p:txBody>
      </p:sp>
    </p:spTree>
    <p:extLst>
      <p:ext uri="{BB962C8B-B14F-4D97-AF65-F5344CB8AC3E}">
        <p14:creationId xmlns:p14="http://schemas.microsoft.com/office/powerpoint/2010/main" val="185145932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7AD38-642B-FB34-53D7-ABC3C386ED6B}"/>
              </a:ext>
            </a:extLst>
          </p:cNvPr>
          <p:cNvSpPr>
            <a:spLocks noGrp="1"/>
          </p:cNvSpPr>
          <p:nvPr>
            <p:ph type="title"/>
          </p:nvPr>
        </p:nvSpPr>
        <p:spPr/>
        <p:txBody>
          <a:bodyPr>
            <a:normAutofit/>
          </a:bodyPr>
          <a:lstStyle/>
          <a:p>
            <a:r>
              <a:rPr lang="en-US" sz="4200" dirty="0"/>
              <a:t>Math Expressions Tagged as Regular Text</a:t>
            </a:r>
          </a:p>
        </p:txBody>
      </p:sp>
      <p:sp>
        <p:nvSpPr>
          <p:cNvPr id="3" name="Content Placeholder 2">
            <a:extLst>
              <a:ext uri="{FF2B5EF4-FFF2-40B4-BE49-F238E27FC236}">
                <a16:creationId xmlns:a16="http://schemas.microsoft.com/office/drawing/2014/main" id="{529A470B-23A1-8683-74D3-586E669F7D85}"/>
              </a:ext>
            </a:extLst>
          </p:cNvPr>
          <p:cNvSpPr>
            <a:spLocks noGrp="1"/>
          </p:cNvSpPr>
          <p:nvPr>
            <p:ph idx="1"/>
          </p:nvPr>
        </p:nvSpPr>
        <p:spPr>
          <a:xfrm>
            <a:off x="838200" y="1690687"/>
            <a:ext cx="10515600" cy="4486275"/>
          </a:xfrm>
        </p:spPr>
        <p:txBody>
          <a:bodyPr>
            <a:normAutofit/>
          </a:bodyPr>
          <a:lstStyle/>
          <a:p>
            <a:r>
              <a:rPr lang="en-US" dirty="0"/>
              <a:t>In reviewing NIMAS files that contain MathML, the NIMAC found that a large number of files included some math expressions tagged as regular text.</a:t>
            </a:r>
          </a:p>
          <a:p>
            <a:r>
              <a:rPr lang="en-US" dirty="0"/>
              <a:t>This inconsistency in math tagging can lead to the math being converted into the wrong braille code when the NIMAS file is used.  </a:t>
            </a:r>
          </a:p>
          <a:p>
            <a:r>
              <a:rPr lang="en-US" dirty="0"/>
              <a:t>MathML tagging greatly speeds up the accessible format production process, particularly for braille, and we highly encourage vendors to ensure that all math expressions in a file with MathML are correctly tagged.</a:t>
            </a:r>
          </a:p>
          <a:p>
            <a:r>
              <a:rPr lang="en-US" dirty="0"/>
              <a:t>Double check common math operators (+, -, &gt;, &lt;, =)!</a:t>
            </a:r>
          </a:p>
        </p:txBody>
      </p:sp>
    </p:spTree>
    <p:extLst>
      <p:ext uri="{BB962C8B-B14F-4D97-AF65-F5344CB8AC3E}">
        <p14:creationId xmlns:p14="http://schemas.microsoft.com/office/powerpoint/2010/main" val="933254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D2795-09CD-42F6-8F6D-A2F202452763}"/>
              </a:ext>
            </a:extLst>
          </p:cNvPr>
          <p:cNvSpPr>
            <a:spLocks noGrp="1"/>
          </p:cNvSpPr>
          <p:nvPr>
            <p:ph type="title"/>
          </p:nvPr>
        </p:nvSpPr>
        <p:spPr>
          <a:xfrm>
            <a:off x="609600" y="209601"/>
            <a:ext cx="10515600" cy="1325563"/>
          </a:xfrm>
        </p:spPr>
        <p:txBody>
          <a:bodyPr/>
          <a:lstStyle/>
          <a:p>
            <a:r>
              <a:rPr lang="en-US" sz="4000" dirty="0"/>
              <a:t>Validation Wizard Update</a:t>
            </a:r>
          </a:p>
        </p:txBody>
      </p:sp>
      <p:sp>
        <p:nvSpPr>
          <p:cNvPr id="3" name="Content Placeholder 2">
            <a:extLst>
              <a:ext uri="{FF2B5EF4-FFF2-40B4-BE49-F238E27FC236}">
                <a16:creationId xmlns:a16="http://schemas.microsoft.com/office/drawing/2014/main" id="{A2B1FAAD-960C-44D5-BF15-1393E061D56B}"/>
              </a:ext>
            </a:extLst>
          </p:cNvPr>
          <p:cNvSpPr>
            <a:spLocks noGrp="1"/>
          </p:cNvSpPr>
          <p:nvPr>
            <p:ph idx="1"/>
          </p:nvPr>
        </p:nvSpPr>
        <p:spPr>
          <a:xfrm>
            <a:off x="609600" y="1523999"/>
            <a:ext cx="10972800" cy="4968875"/>
          </a:xfrm>
        </p:spPr>
        <p:txBody>
          <a:bodyPr>
            <a:normAutofit/>
          </a:bodyPr>
          <a:lstStyle/>
          <a:p>
            <a:r>
              <a:rPr lang="en-US" sz="2800" dirty="0"/>
              <a:t>To help vendors identify when math content has been missed and has been inadvertently tagged as regular text in a file that </a:t>
            </a:r>
            <a:r>
              <a:rPr lang="en-US" dirty="0"/>
              <a:t>includes MathML, the NIMAC released an updated version of the NIMAC Validation Wizard for Windows last October (version 2.5.9).</a:t>
            </a:r>
            <a:endParaRPr lang="en-US" sz="2800" dirty="0"/>
          </a:p>
          <a:p>
            <a:r>
              <a:rPr lang="en-US" sz="2800" dirty="0"/>
              <a:t>If you had the wizard installed on your computer, you should have been automatically prompted to update at that time.</a:t>
            </a:r>
            <a:endParaRPr lang="en-US" sz="1200" dirty="0"/>
          </a:p>
          <a:p>
            <a:r>
              <a:rPr lang="en-US" sz="2800" dirty="0"/>
              <a:t>You can also download the wizard at any time from the Resources tab in your account.</a:t>
            </a:r>
            <a:endParaRPr lang="en-US" sz="1200" dirty="0"/>
          </a:p>
          <a:p>
            <a:r>
              <a:rPr lang="en-US" dirty="0"/>
              <a:t>This check is only performed on files that contain MathML. </a:t>
            </a:r>
          </a:p>
          <a:p>
            <a:r>
              <a:rPr lang="en-US" dirty="0"/>
              <a:t>While it is not required to remediate these items, we encourage vendors to do so to increase the value of the file set to users.</a:t>
            </a:r>
            <a:endParaRPr lang="en-US" sz="3000" dirty="0"/>
          </a:p>
          <a:p>
            <a:endParaRPr lang="en-US" sz="2800" dirty="0"/>
          </a:p>
        </p:txBody>
      </p:sp>
    </p:spTree>
    <p:extLst>
      <p:ext uri="{BB962C8B-B14F-4D97-AF65-F5344CB8AC3E}">
        <p14:creationId xmlns:p14="http://schemas.microsoft.com/office/powerpoint/2010/main" val="373286048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noChangeArrowheads="1"/>
          </p:cNvSpPr>
          <p:nvPr>
            <p:ph type="title"/>
          </p:nvPr>
        </p:nvSpPr>
        <p:spPr>
          <a:xfrm>
            <a:off x="1981200" y="2438400"/>
            <a:ext cx="8229600" cy="1981200"/>
          </a:xfrm>
        </p:spPr>
        <p:txBody>
          <a:bodyPr/>
          <a:lstStyle/>
          <a:p>
            <a:pPr algn="ctr"/>
            <a:r>
              <a:rPr lang="en-US" altLang="en-US" dirty="0"/>
              <a:t>Preparing NIMAS: </a:t>
            </a:r>
            <a:br>
              <a:rPr lang="en-US" altLang="en-US" dirty="0"/>
            </a:br>
            <a:r>
              <a:rPr lang="en-US" altLang="en-US" dirty="0"/>
              <a:t>Final Reminders</a:t>
            </a:r>
          </a:p>
        </p:txBody>
      </p:sp>
    </p:spTree>
    <p:extLst>
      <p:ext uri="{BB962C8B-B14F-4D97-AF65-F5344CB8AC3E}">
        <p14:creationId xmlns:p14="http://schemas.microsoft.com/office/powerpoint/2010/main" val="244362019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noChangeArrowheads="1"/>
          </p:cNvSpPr>
          <p:nvPr>
            <p:ph type="title"/>
          </p:nvPr>
        </p:nvSpPr>
        <p:spPr/>
        <p:txBody>
          <a:bodyPr/>
          <a:lstStyle/>
          <a:p>
            <a:r>
              <a:rPr lang="en-US" altLang="en-US" sz="4000" dirty="0"/>
              <a:t>#1: Always transcribe the complete title page in the XML </a:t>
            </a:r>
          </a:p>
        </p:txBody>
      </p:sp>
      <p:sp>
        <p:nvSpPr>
          <p:cNvPr id="62467" name="Content Placeholder 2"/>
          <p:cNvSpPr>
            <a:spLocks noGrp="1" noChangeArrowheads="1"/>
          </p:cNvSpPr>
          <p:nvPr>
            <p:ph idx="1"/>
          </p:nvPr>
        </p:nvSpPr>
        <p:spPr>
          <a:xfrm>
            <a:off x="914400" y="1905000"/>
            <a:ext cx="10210800" cy="4572000"/>
          </a:xfrm>
        </p:spPr>
        <p:txBody>
          <a:bodyPr/>
          <a:lstStyle/>
          <a:p>
            <a:r>
              <a:rPr lang="en-US" altLang="en-US" sz="2800" dirty="0"/>
              <a:t>Most software that </a:t>
            </a:r>
            <a:r>
              <a:rPr lang="en-US" altLang="en-US" dirty="0"/>
              <a:t>ingests</a:t>
            </a:r>
            <a:r>
              <a:rPr lang="en-US" altLang="en-US" sz="2800" dirty="0"/>
              <a:t> NIMAS files ignores &lt;doctitle&gt; and &lt;docauthor&gt; tags.</a:t>
            </a:r>
          </a:p>
          <a:p>
            <a:r>
              <a:rPr lang="en-US" altLang="en-US" sz="2800" dirty="0"/>
              <a:t>In addition to these required XML metadata fields, the complete contents of the title page should be transcribed in the XML. </a:t>
            </a:r>
          </a:p>
          <a:p>
            <a:r>
              <a:rPr lang="en-US" altLang="en-US" sz="2800" dirty="0"/>
              <a:t>When essential bibliographic information such as the complete title, ISBN, publisher name, series or state edition </a:t>
            </a:r>
            <a:r>
              <a:rPr lang="en-US" altLang="en-US" sz="2800" b="1" dirty="0"/>
              <a:t>only</a:t>
            </a:r>
            <a:r>
              <a:rPr lang="en-US" altLang="en-US" sz="2800" dirty="0"/>
              <a:t> appears on the cover, the cover must </a:t>
            </a:r>
            <a:r>
              <a:rPr lang="en-US" altLang="en-US" sz="2800" b="1" dirty="0"/>
              <a:t>also</a:t>
            </a:r>
            <a:r>
              <a:rPr lang="en-US" altLang="en-US" sz="2800" dirty="0"/>
              <a:t> be transcribed in the XML. </a:t>
            </a:r>
          </a:p>
        </p:txBody>
      </p:sp>
    </p:spTree>
    <p:extLst>
      <p:ext uri="{BB962C8B-B14F-4D97-AF65-F5344CB8AC3E}">
        <p14:creationId xmlns:p14="http://schemas.microsoft.com/office/powerpoint/2010/main" val="308090830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noChangeArrowheads="1"/>
          </p:cNvSpPr>
          <p:nvPr>
            <p:ph type="title"/>
          </p:nvPr>
        </p:nvSpPr>
        <p:spPr/>
        <p:txBody>
          <a:bodyPr/>
          <a:lstStyle/>
          <a:p>
            <a:r>
              <a:rPr lang="en-US" altLang="en-US" sz="4000" dirty="0"/>
              <a:t>#2: Do not include metadata in the XML &lt;head&gt; tag</a:t>
            </a:r>
          </a:p>
        </p:txBody>
      </p:sp>
      <p:sp>
        <p:nvSpPr>
          <p:cNvPr id="66563" name="Content Placeholder 2"/>
          <p:cNvSpPr>
            <a:spLocks noGrp="1" noChangeArrowheads="1"/>
          </p:cNvSpPr>
          <p:nvPr>
            <p:ph idx="1"/>
          </p:nvPr>
        </p:nvSpPr>
        <p:spPr>
          <a:xfrm>
            <a:off x="838200" y="1981200"/>
            <a:ext cx="10439400" cy="4602162"/>
          </a:xfrm>
        </p:spPr>
        <p:txBody>
          <a:bodyPr/>
          <a:lstStyle/>
          <a:p>
            <a:r>
              <a:rPr lang="en-US" altLang="en-US" sz="2800" dirty="0"/>
              <a:t>Please </a:t>
            </a:r>
            <a:r>
              <a:rPr lang="en-US" altLang="en-US" sz="2800" b="1" dirty="0"/>
              <a:t>do not</a:t>
            </a:r>
            <a:r>
              <a:rPr lang="en-US" altLang="en-US" sz="2800" dirty="0"/>
              <a:t> include metadata in the &lt;head&gt; of the XML.</a:t>
            </a:r>
          </a:p>
          <a:p>
            <a:endParaRPr lang="en-US" altLang="en-US" sz="1200" dirty="0"/>
          </a:p>
          <a:p>
            <a:r>
              <a:rPr lang="en-US" altLang="en-US" sz="2800" dirty="0"/>
              <a:t>Although full DAISY does permit metadata to be provided in this element, this is </a:t>
            </a:r>
            <a:r>
              <a:rPr lang="en-US" altLang="en-US" sz="2800" b="1" dirty="0"/>
              <a:t>not valid for NIMAS</a:t>
            </a:r>
            <a:r>
              <a:rPr lang="en-US" altLang="en-US" sz="2800" dirty="0"/>
              <a:t>.</a:t>
            </a:r>
          </a:p>
          <a:p>
            <a:endParaRPr lang="en-US" altLang="en-US" sz="1200" dirty="0"/>
          </a:p>
          <a:p>
            <a:r>
              <a:rPr lang="en-US" altLang="en-US" sz="2800" dirty="0"/>
              <a:t>Metadata for NIMAS is provided in the OPF. </a:t>
            </a:r>
          </a:p>
          <a:p>
            <a:endParaRPr lang="en-US" altLang="en-US" sz="1200" dirty="0"/>
          </a:p>
          <a:p>
            <a:r>
              <a:rPr lang="en-US" altLang="en-US" sz="2800" dirty="0"/>
              <a:t>The NIMAS specification calls for &lt;head&gt; to be </a:t>
            </a:r>
            <a:r>
              <a:rPr lang="en-US" altLang="en-US" sz="2800" b="1" dirty="0"/>
              <a:t>empty</a:t>
            </a:r>
            <a:r>
              <a:rPr lang="en-US" altLang="en-US" sz="2800" dirty="0"/>
              <a:t>.</a:t>
            </a:r>
          </a:p>
          <a:p>
            <a:endParaRPr lang="en-US" altLang="en-US" sz="1200" dirty="0"/>
          </a:p>
          <a:p>
            <a:r>
              <a:rPr lang="en-US" altLang="en-US" sz="2800" dirty="0"/>
              <a:t>Including metadata inside &lt;head&gt; tags can delay certification.</a:t>
            </a:r>
          </a:p>
        </p:txBody>
      </p:sp>
    </p:spTree>
    <p:extLst>
      <p:ext uri="{BB962C8B-B14F-4D97-AF65-F5344CB8AC3E}">
        <p14:creationId xmlns:p14="http://schemas.microsoft.com/office/powerpoint/2010/main" val="125144601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noChangeArrowheads="1"/>
          </p:cNvSpPr>
          <p:nvPr>
            <p:ph type="title"/>
          </p:nvPr>
        </p:nvSpPr>
        <p:spPr/>
        <p:txBody>
          <a:bodyPr/>
          <a:lstStyle/>
          <a:p>
            <a:r>
              <a:rPr lang="en-US" altLang="en-US" sz="4000" dirty="0"/>
              <a:t>#3: Check for (and remove) any extraneous files in the zip file</a:t>
            </a:r>
          </a:p>
        </p:txBody>
      </p:sp>
      <p:sp>
        <p:nvSpPr>
          <p:cNvPr id="67587" name="Content Placeholder 2"/>
          <p:cNvSpPr>
            <a:spLocks noGrp="1" noChangeArrowheads="1"/>
          </p:cNvSpPr>
          <p:nvPr>
            <p:ph idx="1"/>
          </p:nvPr>
        </p:nvSpPr>
        <p:spPr>
          <a:xfrm>
            <a:off x="762000" y="1828800"/>
            <a:ext cx="10591800" cy="4267200"/>
          </a:xfrm>
        </p:spPr>
        <p:txBody>
          <a:bodyPr/>
          <a:lstStyle/>
          <a:p>
            <a:r>
              <a:rPr lang="en-US" altLang="en-US" sz="2800" dirty="0"/>
              <a:t>If a Mac computer is used to compress the file set, extraneous files may end up included in the zip archive.</a:t>
            </a:r>
          </a:p>
          <a:p>
            <a:endParaRPr lang="en-US" altLang="en-US" sz="1200" dirty="0"/>
          </a:p>
          <a:p>
            <a:r>
              <a:rPr lang="en-US" altLang="en-US" sz="2800" dirty="0"/>
              <a:t>These files can cause the file upload and/or validation to fail. </a:t>
            </a:r>
          </a:p>
          <a:p>
            <a:endParaRPr lang="en-US" altLang="en-US" sz="1200" dirty="0"/>
          </a:p>
          <a:p>
            <a:r>
              <a:rPr lang="en-US" altLang="en-US" sz="2800" dirty="0"/>
              <a:t>Please ensure that no additional Mac-generated files are added to the zip file.</a:t>
            </a:r>
          </a:p>
          <a:p>
            <a:endParaRPr lang="en-US" altLang="en-US" sz="1200" dirty="0"/>
          </a:p>
          <a:p>
            <a:r>
              <a:rPr lang="en-US" altLang="en-US" sz="2800" dirty="0"/>
              <a:t>Also be sure not to include any other file—such as a validation wizard screen shot—in the zip file. </a:t>
            </a:r>
          </a:p>
        </p:txBody>
      </p:sp>
    </p:spTree>
    <p:extLst>
      <p:ext uri="{BB962C8B-B14F-4D97-AF65-F5344CB8AC3E}">
        <p14:creationId xmlns:p14="http://schemas.microsoft.com/office/powerpoint/2010/main" val="151338946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ED89AD-388B-4CBC-B757-B6F603E3D8F4}"/>
              </a:ext>
            </a:extLst>
          </p:cNvPr>
          <p:cNvSpPr>
            <a:spLocks noGrp="1"/>
          </p:cNvSpPr>
          <p:nvPr>
            <p:ph type="title"/>
          </p:nvPr>
        </p:nvSpPr>
        <p:spPr/>
        <p:txBody>
          <a:bodyPr wrap="square" anchor="ctr">
            <a:normAutofit/>
          </a:bodyPr>
          <a:lstStyle/>
          <a:p>
            <a:r>
              <a:rPr lang="en-US" sz="4100" dirty="0"/>
              <a:t>Resources from the NIMAC!</a:t>
            </a:r>
          </a:p>
        </p:txBody>
      </p:sp>
      <p:sp>
        <p:nvSpPr>
          <p:cNvPr id="3" name="Content Placeholder 2">
            <a:extLst>
              <a:ext uri="{FF2B5EF4-FFF2-40B4-BE49-F238E27FC236}">
                <a16:creationId xmlns:a16="http://schemas.microsoft.com/office/drawing/2014/main" id="{2F6A642C-3B68-4438-B3ED-37D1D4EDDDDB}"/>
              </a:ext>
            </a:extLst>
          </p:cNvPr>
          <p:cNvSpPr>
            <a:spLocks noGrp="1"/>
          </p:cNvSpPr>
          <p:nvPr>
            <p:ph idx="1"/>
          </p:nvPr>
        </p:nvSpPr>
        <p:spPr/>
        <p:txBody>
          <a:bodyPr/>
          <a:lstStyle/>
          <a:p>
            <a:r>
              <a:rPr lang="en-US" sz="2800" dirty="0"/>
              <a:t>The NIMAC has archived videos and downloadable PowerPoint presentations on our website that you are welcome to access at any time.</a:t>
            </a:r>
          </a:p>
          <a:p>
            <a:endParaRPr lang="en-US" sz="1200" dirty="0"/>
          </a:p>
          <a:p>
            <a:r>
              <a:rPr lang="en-US" sz="2800" dirty="0"/>
              <a:t>Links to the resources referenced in this presentation can be found there, as well as additional downloadable resources! </a:t>
            </a:r>
          </a:p>
          <a:p>
            <a:endParaRPr lang="en-US" sz="1200" dirty="0"/>
          </a:p>
          <a:p>
            <a:r>
              <a:rPr lang="en-US" sz="2800" dirty="0"/>
              <a:t>We encourage you to visit the </a:t>
            </a:r>
            <a:r>
              <a:rPr lang="en-US" sz="2800" dirty="0">
                <a:hlinkClick r:id="rId2"/>
              </a:rPr>
              <a:t>Publishers &amp; Conversion Houses</a:t>
            </a:r>
            <a:r>
              <a:rPr lang="en-US" sz="2800" dirty="0"/>
              <a:t> page on our website.  </a:t>
            </a:r>
            <a:endParaRPr lang="en-US" dirty="0"/>
          </a:p>
          <a:p>
            <a:endParaRPr lang="en-US" dirty="0"/>
          </a:p>
          <a:p>
            <a:endParaRPr lang="en-US" dirty="0"/>
          </a:p>
        </p:txBody>
      </p:sp>
    </p:spTree>
    <p:extLst>
      <p:ext uri="{BB962C8B-B14F-4D97-AF65-F5344CB8AC3E}">
        <p14:creationId xmlns:p14="http://schemas.microsoft.com/office/powerpoint/2010/main" val="356951787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3606BAD-37D3-4D0B-839D-9362EF01A5F8}"/>
              </a:ext>
            </a:extLst>
          </p:cNvPr>
          <p:cNvSpPr>
            <a:spLocks noGrp="1"/>
          </p:cNvSpPr>
          <p:nvPr>
            <p:ph type="title" idx="4294967295"/>
          </p:nvPr>
        </p:nvSpPr>
        <p:spPr>
          <a:xfrm>
            <a:off x="929147" y="204355"/>
            <a:ext cx="8229600" cy="1143000"/>
          </a:xfrm>
        </p:spPr>
        <p:txBody>
          <a:bodyPr>
            <a:normAutofit/>
          </a:bodyPr>
          <a:lstStyle/>
          <a:p>
            <a:r>
              <a:rPr lang="en-US" dirty="0">
                <a:hlinkClick r:id="rId3"/>
              </a:rPr>
              <a:t>NIMAC Informational Website</a:t>
            </a:r>
            <a:endParaRPr lang="en-US" dirty="0"/>
          </a:p>
        </p:txBody>
      </p:sp>
      <p:pic>
        <p:nvPicPr>
          <p:cNvPr id="2" name="Picture 1" descr="Screen capture of the NIMAC informational website homepage">
            <a:extLst>
              <a:ext uri="{FF2B5EF4-FFF2-40B4-BE49-F238E27FC236}">
                <a16:creationId xmlns:a16="http://schemas.microsoft.com/office/drawing/2014/main" id="{1B96F091-AFBD-A22A-4839-51B257F7B51D}"/>
              </a:ext>
            </a:extLst>
          </p:cNvPr>
          <p:cNvPicPr>
            <a:picLocks noChangeAspect="1"/>
          </p:cNvPicPr>
          <p:nvPr/>
        </p:nvPicPr>
        <p:blipFill>
          <a:blip r:embed="rId4"/>
          <a:stretch>
            <a:fillRect/>
          </a:stretch>
        </p:blipFill>
        <p:spPr>
          <a:xfrm>
            <a:off x="1157747" y="1347355"/>
            <a:ext cx="7772400" cy="5033352"/>
          </a:xfrm>
          <a:prstGeom prst="rect">
            <a:avLst/>
          </a:prstGeom>
          <a:solidFill>
            <a:schemeClr val="bg1"/>
          </a:solidFill>
          <a:ln w="19050" cap="sq">
            <a:solidFill>
              <a:schemeClr val="tx1"/>
            </a:solidFill>
            <a:miter lim="800000"/>
          </a:ln>
        </p:spPr>
      </p:pic>
      <p:pic>
        <p:nvPicPr>
          <p:cNvPr id="4" name="Picture 3" descr="QR code to go to the NIMAC informational website homepage">
            <a:extLst>
              <a:ext uri="{FF2B5EF4-FFF2-40B4-BE49-F238E27FC236}">
                <a16:creationId xmlns:a16="http://schemas.microsoft.com/office/drawing/2014/main" id="{C54F4F58-C8E6-C37E-A949-821792C6B348}"/>
              </a:ext>
            </a:extLst>
          </p:cNvPr>
          <p:cNvPicPr>
            <a:picLocks noChangeAspect="1"/>
          </p:cNvPicPr>
          <p:nvPr/>
        </p:nvPicPr>
        <p:blipFill>
          <a:blip r:embed="rId5"/>
          <a:stretch>
            <a:fillRect/>
          </a:stretch>
        </p:blipFill>
        <p:spPr>
          <a:xfrm>
            <a:off x="9793748" y="4366573"/>
            <a:ext cx="2076519" cy="2014134"/>
          </a:xfrm>
          <a:prstGeom prst="rect">
            <a:avLst/>
          </a:prstGeom>
          <a:solidFill>
            <a:schemeClr val="bg1"/>
          </a:solidFill>
          <a:ln w="19050">
            <a:solidFill>
              <a:schemeClr val="tx1"/>
            </a:solidFill>
          </a:ln>
        </p:spPr>
      </p:pic>
      <p:sp>
        <p:nvSpPr>
          <p:cNvPr id="3" name="Oval 2">
            <a:extLst>
              <a:ext uri="{FF2B5EF4-FFF2-40B4-BE49-F238E27FC236}">
                <a16:creationId xmlns:a16="http://schemas.microsoft.com/office/drawing/2014/main" id="{78C711C0-6FB5-2AC1-35FC-C539DE8F2CCB}"/>
              </a:ext>
              <a:ext uri="{C183D7F6-B498-43B3-948B-1728B52AA6E4}">
                <adec:decorative xmlns:adec="http://schemas.microsoft.com/office/drawing/2017/decorative" val="1"/>
              </a:ext>
            </a:extLst>
          </p:cNvPr>
          <p:cNvSpPr/>
          <p:nvPr/>
        </p:nvSpPr>
        <p:spPr>
          <a:xfrm>
            <a:off x="3972232" y="5373640"/>
            <a:ext cx="1877962" cy="1177077"/>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9AE2B-E227-0A27-E47D-6DD02255B48C}"/>
            </a:ext>
          </a:extLst>
        </p:cNvPr>
        <p:cNvGrpSpPr/>
        <p:nvPr/>
      </p:nvGrpSpPr>
      <p:grpSpPr>
        <a:xfrm>
          <a:off x="0" y="0"/>
          <a:ext cx="0" cy="0"/>
          <a:chOff x="0" y="0"/>
          <a:chExt cx="0" cy="0"/>
        </a:xfrm>
      </p:grpSpPr>
      <p:sp>
        <p:nvSpPr>
          <p:cNvPr id="6146" name="Title 1">
            <a:extLst>
              <a:ext uri="{FF2B5EF4-FFF2-40B4-BE49-F238E27FC236}">
                <a16:creationId xmlns:a16="http://schemas.microsoft.com/office/drawing/2014/main" id="{1F20B8F7-3BFB-3342-15BB-122EEFA5AB11}"/>
              </a:ext>
            </a:extLst>
          </p:cNvPr>
          <p:cNvSpPr>
            <a:spLocks noGrp="1" noChangeArrowheads="1"/>
          </p:cNvSpPr>
          <p:nvPr>
            <p:ph type="title"/>
          </p:nvPr>
        </p:nvSpPr>
        <p:spPr>
          <a:xfrm>
            <a:off x="639098" y="90283"/>
            <a:ext cx="10515600" cy="1325563"/>
          </a:xfrm>
        </p:spPr>
        <p:txBody>
          <a:bodyPr/>
          <a:lstStyle/>
          <a:p>
            <a:r>
              <a:rPr lang="en-US" altLang="en-US" dirty="0"/>
              <a:t>Coming Up!</a:t>
            </a:r>
          </a:p>
        </p:txBody>
      </p:sp>
      <p:sp>
        <p:nvSpPr>
          <p:cNvPr id="3" name="Content Placeholder 2">
            <a:extLst>
              <a:ext uri="{FF2B5EF4-FFF2-40B4-BE49-F238E27FC236}">
                <a16:creationId xmlns:a16="http://schemas.microsoft.com/office/drawing/2014/main" id="{A7AEB438-F8F2-7FCA-2C67-9DFA1627BED4}"/>
              </a:ext>
            </a:extLst>
          </p:cNvPr>
          <p:cNvSpPr>
            <a:spLocks noGrp="1"/>
          </p:cNvSpPr>
          <p:nvPr>
            <p:ph idx="1"/>
          </p:nvPr>
        </p:nvSpPr>
        <p:spPr>
          <a:xfrm>
            <a:off x="560438" y="1612490"/>
            <a:ext cx="11071123" cy="4827639"/>
          </a:xfrm>
        </p:spPr>
        <p:txBody>
          <a:bodyPr/>
          <a:lstStyle/>
          <a:p>
            <a:pPr>
              <a:defRPr/>
            </a:pPr>
            <a:r>
              <a:rPr lang="en-US" sz="3200" b="1" dirty="0">
                <a:solidFill>
                  <a:srgbClr val="C00000"/>
                </a:solidFill>
              </a:rPr>
              <a:t>NIMAS File Creation: Metadata Best Practices (Webinar 3)</a:t>
            </a:r>
          </a:p>
          <a:p>
            <a:pPr lvl="1">
              <a:defRPr/>
            </a:pPr>
            <a:r>
              <a:rPr lang="en-US" sz="2800" dirty="0"/>
              <a:t>For a deep dive on NIMAS Metadata, please join us:</a:t>
            </a:r>
            <a:endParaRPr lang="en-US" sz="2800" b="1" dirty="0"/>
          </a:p>
          <a:p>
            <a:pPr lvl="2">
              <a:defRPr/>
            </a:pPr>
            <a:r>
              <a:rPr lang="en-US" sz="2400" b="1" dirty="0"/>
              <a:t>Tuesday, August 11, at 9am ET</a:t>
            </a:r>
            <a:endParaRPr lang="en-US" sz="2400" dirty="0"/>
          </a:p>
          <a:p>
            <a:pPr>
              <a:defRPr/>
            </a:pPr>
            <a:r>
              <a:rPr lang="en-US" sz="3200" b="1" dirty="0">
                <a:solidFill>
                  <a:srgbClr val="C00000"/>
                </a:solidFill>
              </a:rPr>
              <a:t>How to Assist Your Customers Looking for Accessible Formats (Webinar 4) </a:t>
            </a:r>
          </a:p>
          <a:p>
            <a:pPr lvl="1">
              <a:defRPr/>
            </a:pPr>
            <a:r>
              <a:rPr lang="en-US" sz="2800" dirty="0"/>
              <a:t>For guidance on how to assist customers in locating accessible formats, please join us:</a:t>
            </a:r>
          </a:p>
          <a:p>
            <a:pPr lvl="2">
              <a:defRPr/>
            </a:pPr>
            <a:r>
              <a:rPr lang="en-US" sz="2400" b="1" dirty="0"/>
              <a:t>Wednesday, August 12, at 2pm ET</a:t>
            </a:r>
            <a:endParaRPr lang="en-US" sz="2400" dirty="0"/>
          </a:p>
          <a:p>
            <a:pPr marL="0" indent="0">
              <a:buNone/>
              <a:defRPr/>
            </a:pPr>
            <a:endParaRPr lang="en-US" sz="2800" dirty="0"/>
          </a:p>
        </p:txBody>
      </p:sp>
    </p:spTree>
    <p:extLst>
      <p:ext uri="{BB962C8B-B14F-4D97-AF65-F5344CB8AC3E}">
        <p14:creationId xmlns:p14="http://schemas.microsoft.com/office/powerpoint/2010/main" val="54507690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A4DE02-343B-567C-CB82-602F80C12EBD}"/>
              </a:ext>
            </a:extLst>
          </p:cNvPr>
          <p:cNvSpPr txBox="1">
            <a:spLocks noGrp="1"/>
          </p:cNvSpPr>
          <p:nvPr>
            <p:ph type="title" idx="4294967295"/>
          </p:nvPr>
        </p:nvSpPr>
        <p:spPr>
          <a:xfrm>
            <a:off x="687382" y="305068"/>
            <a:ext cx="6637865"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9E0000"/>
                </a:solidFill>
                <a:effectLst/>
                <a:uLnTx/>
                <a:uFillTx/>
                <a:latin typeface="+mn-lt"/>
                <a:ea typeface="+mn-ea"/>
                <a:cs typeface="+mn-cs"/>
              </a:rPr>
              <a:t>Questions?</a:t>
            </a:r>
          </a:p>
        </p:txBody>
      </p:sp>
      <p:sp>
        <p:nvSpPr>
          <p:cNvPr id="3" name="TextBox 2">
            <a:extLst>
              <a:ext uri="{FF2B5EF4-FFF2-40B4-BE49-F238E27FC236}">
                <a16:creationId xmlns:a16="http://schemas.microsoft.com/office/drawing/2014/main" id="{6C64A8CC-17B5-972E-CAFF-45ED735E2D5C}"/>
              </a:ext>
            </a:extLst>
          </p:cNvPr>
          <p:cNvSpPr txBox="1"/>
          <p:nvPr/>
        </p:nvSpPr>
        <p:spPr>
          <a:xfrm>
            <a:off x="687382" y="1443841"/>
            <a:ext cx="11023600" cy="4339650"/>
          </a:xfrm>
          <a:prstGeom prst="rect">
            <a:avLst/>
          </a:prstGeom>
          <a:noFill/>
        </p:spPr>
        <p:txBody>
          <a:bodyPr wrap="square">
            <a:spAutoFit/>
          </a:bodyPr>
          <a:lstStyle/>
          <a:p>
            <a:r>
              <a:rPr lang="en-US" altLang="en-US" sz="3200" dirty="0">
                <a:solidFill>
                  <a:srgbClr val="161893"/>
                </a:solidFill>
              </a:rPr>
              <a:t>Don’t hesitate to get in touch with us for assistance: </a:t>
            </a:r>
          </a:p>
          <a:p>
            <a:endParaRPr lang="en-US" altLang="en-US" dirty="0"/>
          </a:p>
          <a:p>
            <a:endParaRPr lang="en-US" altLang="en-US" dirty="0"/>
          </a:p>
          <a:p>
            <a:pPr algn="ctr">
              <a:buFontTx/>
              <a:buNone/>
            </a:pPr>
            <a:r>
              <a:rPr lang="en-US" altLang="en-US" sz="3200" dirty="0">
                <a:solidFill>
                  <a:srgbClr val="9E0000"/>
                </a:solidFill>
                <a:hlinkClick r:id="rId2"/>
              </a:rPr>
              <a:t>nimac@aph.org</a:t>
            </a:r>
            <a:endParaRPr lang="en-US" altLang="en-US" sz="3200" dirty="0">
              <a:solidFill>
                <a:srgbClr val="9E0000"/>
              </a:solidFill>
            </a:endParaRPr>
          </a:p>
          <a:p>
            <a:pPr algn="ctr">
              <a:buFontTx/>
              <a:buNone/>
            </a:pPr>
            <a:r>
              <a:rPr lang="en-US" altLang="en-US" sz="3200" dirty="0">
                <a:solidFill>
                  <a:srgbClr val="161893"/>
                </a:solidFill>
              </a:rPr>
              <a:t>877-526-4622</a:t>
            </a:r>
          </a:p>
          <a:p>
            <a:pPr>
              <a:buFontTx/>
              <a:buNone/>
            </a:pPr>
            <a:r>
              <a:rPr lang="en-US" altLang="en-US" sz="1800" dirty="0">
                <a:solidFill>
                  <a:srgbClr val="000099"/>
                </a:solidFill>
              </a:rPr>
              <a:t>	</a:t>
            </a:r>
          </a:p>
          <a:p>
            <a:pPr>
              <a:buFontTx/>
              <a:buNone/>
            </a:pPr>
            <a:endParaRPr lang="en-US" altLang="en-US" sz="1800" dirty="0">
              <a:solidFill>
                <a:srgbClr val="000099"/>
              </a:solidFill>
            </a:endParaRPr>
          </a:p>
          <a:p>
            <a:pPr>
              <a:buFontTx/>
              <a:buNone/>
            </a:pPr>
            <a:endParaRPr lang="en-US" altLang="en-US" sz="1800" dirty="0">
              <a:solidFill>
                <a:srgbClr val="000099"/>
              </a:solidFill>
            </a:endParaRPr>
          </a:p>
          <a:p>
            <a:pPr>
              <a:buFontTx/>
              <a:buNone/>
            </a:pPr>
            <a:endParaRPr lang="en-US" altLang="en-US" sz="1800" dirty="0">
              <a:solidFill>
                <a:srgbClr val="000099"/>
              </a:solidFill>
            </a:endParaRPr>
          </a:p>
          <a:p>
            <a:pPr>
              <a:buFontTx/>
              <a:buNone/>
            </a:pPr>
            <a:r>
              <a:rPr lang="en-US" altLang="en-US" sz="1800" dirty="0">
                <a:solidFill>
                  <a:srgbClr val="000099"/>
                </a:solidFill>
              </a:rPr>
              <a:t>The contents of this resource was developed under a grant from the US Department of Education, #H327E210001. However, these contents do not necessarily represent the policy of the US Department of Education, and the reader should not assume endorsement by the Federal Government. Project Officer: Rebecca Sheffield.</a:t>
            </a:r>
            <a:endParaRPr lang="en-US" altLang="en-US" sz="3600" b="1" dirty="0">
              <a:solidFill>
                <a:srgbClr val="000099"/>
              </a:solidFill>
            </a:endParaRPr>
          </a:p>
        </p:txBody>
      </p:sp>
      <p:pic>
        <p:nvPicPr>
          <p:cNvPr id="7" name="Picture 6">
            <a:extLst>
              <a:ext uri="{FF2B5EF4-FFF2-40B4-BE49-F238E27FC236}">
                <a16:creationId xmlns:a16="http://schemas.microsoft.com/office/drawing/2014/main" id="{F5BDBDED-8449-9628-3009-667761DD934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9597" y="5783491"/>
            <a:ext cx="1413736" cy="835223"/>
          </a:xfrm>
          <a:prstGeom prst="rect">
            <a:avLst/>
          </a:prstGeom>
        </p:spPr>
      </p:pic>
      <p:pic>
        <p:nvPicPr>
          <p:cNvPr id="2" name="Picture 1">
            <a:extLst>
              <a:ext uri="{FF2B5EF4-FFF2-40B4-BE49-F238E27FC236}">
                <a16:creationId xmlns:a16="http://schemas.microsoft.com/office/drawing/2014/main" id="{9F82A35D-2A07-F0DC-BE99-5C6D2C168B00}"/>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104582" y="6205562"/>
            <a:ext cx="2004291" cy="574625"/>
          </a:xfrm>
          <a:prstGeom prst="rect">
            <a:avLst/>
          </a:prstGeom>
        </p:spPr>
      </p:pic>
    </p:spTree>
    <p:extLst>
      <p:ext uri="{BB962C8B-B14F-4D97-AF65-F5344CB8AC3E}">
        <p14:creationId xmlns:p14="http://schemas.microsoft.com/office/powerpoint/2010/main" val="10987945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479FE-B352-4EE0-9FB8-AECD71EA338A}"/>
              </a:ext>
            </a:extLst>
          </p:cNvPr>
          <p:cNvSpPr>
            <a:spLocks noGrp="1"/>
          </p:cNvSpPr>
          <p:nvPr>
            <p:ph type="title"/>
          </p:nvPr>
        </p:nvSpPr>
        <p:spPr/>
        <p:txBody>
          <a:bodyPr/>
          <a:lstStyle/>
          <a:p>
            <a:r>
              <a:rPr lang="en-US" dirty="0"/>
              <a:t>Case Study Report</a:t>
            </a:r>
          </a:p>
        </p:txBody>
      </p:sp>
      <p:sp>
        <p:nvSpPr>
          <p:cNvPr id="3" name="Content Placeholder 2">
            <a:extLst>
              <a:ext uri="{FF2B5EF4-FFF2-40B4-BE49-F238E27FC236}">
                <a16:creationId xmlns:a16="http://schemas.microsoft.com/office/drawing/2014/main" id="{016A4F6F-8D27-404E-ADCB-72F51FEC6272}"/>
              </a:ext>
            </a:extLst>
          </p:cNvPr>
          <p:cNvSpPr>
            <a:spLocks noGrp="1"/>
          </p:cNvSpPr>
          <p:nvPr>
            <p:ph idx="1"/>
          </p:nvPr>
        </p:nvSpPr>
        <p:spPr>
          <a:xfrm>
            <a:off x="987552" y="1524001"/>
            <a:ext cx="10366248" cy="4754563"/>
          </a:xfrm>
        </p:spPr>
        <p:txBody>
          <a:bodyPr>
            <a:normAutofit/>
          </a:bodyPr>
          <a:lstStyle/>
          <a:p>
            <a:r>
              <a:rPr lang="en-US" dirty="0"/>
              <a:t>The full report, which you are welcome to share with colleagues, is now available on the NIMAC website: </a:t>
            </a:r>
            <a:r>
              <a:rPr lang="en-US" u="sng" dirty="0">
                <a:hlinkClick r:id="rId2"/>
              </a:rPr>
              <a:t>Case Study Report (PDF)</a:t>
            </a:r>
            <a:r>
              <a:rPr lang="en-US" dirty="0"/>
              <a:t> and </a:t>
            </a:r>
            <a:r>
              <a:rPr lang="en-US" u="sng" dirty="0">
                <a:hlinkClick r:id="rId3"/>
              </a:rPr>
              <a:t>Case Study Report (Accessible Word)</a:t>
            </a:r>
            <a:endParaRPr lang="en-US" dirty="0"/>
          </a:p>
          <a:p>
            <a:r>
              <a:rPr lang="en-US" dirty="0"/>
              <a:t>The NIMAC is using the recommendations and input from the case study to inform our technical assistance efforts. </a:t>
            </a:r>
          </a:p>
          <a:p>
            <a:r>
              <a:rPr lang="en-US" dirty="0"/>
              <a:t>We welcome you to reach out to the NIMAC to share any reactions or ideas in response to the case study findings. </a:t>
            </a:r>
          </a:p>
        </p:txBody>
      </p:sp>
    </p:spTree>
    <p:extLst>
      <p:ext uri="{BB962C8B-B14F-4D97-AF65-F5344CB8AC3E}">
        <p14:creationId xmlns:p14="http://schemas.microsoft.com/office/powerpoint/2010/main" val="226855266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89135-96C9-1A95-A9F0-2973DA7E4773}"/>
              </a:ext>
            </a:extLst>
          </p:cNvPr>
          <p:cNvSpPr>
            <a:spLocks noGrp="1"/>
          </p:cNvSpPr>
          <p:nvPr>
            <p:ph type="title"/>
          </p:nvPr>
        </p:nvSpPr>
        <p:spPr/>
        <p:txBody>
          <a:bodyPr/>
          <a:lstStyle/>
          <a:p>
            <a:r>
              <a:rPr lang="en-US" dirty="0"/>
              <a:t>Exit Survey</a:t>
            </a:r>
          </a:p>
        </p:txBody>
      </p:sp>
      <p:pic>
        <p:nvPicPr>
          <p:cNvPr id="5" name="Content Placeholder 4" descr="Exit survey QR code">
            <a:extLst>
              <a:ext uri="{FF2B5EF4-FFF2-40B4-BE49-F238E27FC236}">
                <a16:creationId xmlns:a16="http://schemas.microsoft.com/office/drawing/2014/main" id="{AD68A060-DF93-0D7E-82D6-D6216680BB6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491654" y="1824654"/>
            <a:ext cx="3208692" cy="3208692"/>
          </a:xfrm>
          <a:prstGeom prst="rect">
            <a:avLst/>
          </a:prstGeom>
        </p:spPr>
      </p:pic>
    </p:spTree>
    <p:extLst>
      <p:ext uri="{BB962C8B-B14F-4D97-AF65-F5344CB8AC3E}">
        <p14:creationId xmlns:p14="http://schemas.microsoft.com/office/powerpoint/2010/main" val="10415911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4B140-F0D6-F7DA-3BF2-C612756670D0}"/>
              </a:ext>
            </a:extLst>
          </p:cNvPr>
          <p:cNvSpPr>
            <a:spLocks noGrp="1"/>
          </p:cNvSpPr>
          <p:nvPr>
            <p:ph type="title"/>
          </p:nvPr>
        </p:nvSpPr>
        <p:spPr>
          <a:xfrm>
            <a:off x="838200" y="129611"/>
            <a:ext cx="10515600" cy="1325563"/>
          </a:xfrm>
        </p:spPr>
        <p:txBody>
          <a:bodyPr/>
          <a:lstStyle/>
          <a:p>
            <a:pPr algn="ctr"/>
            <a:r>
              <a:rPr lang="en-US" dirty="0"/>
              <a:t>Benefits of Timely Delivery</a:t>
            </a:r>
            <a:br>
              <a:rPr lang="en-US" dirty="0"/>
            </a:br>
            <a:r>
              <a:rPr lang="en-US" sz="2800" dirty="0"/>
              <a:t>(n = 312)</a:t>
            </a:r>
            <a:endParaRPr lang="en-US" dirty="0"/>
          </a:p>
        </p:txBody>
      </p:sp>
      <p:graphicFrame>
        <p:nvGraphicFramePr>
          <p:cNvPr id="4" name="Content Placeholder 3" descr="Figure 2 is a horizontal bar chart showing reported benefits of timely delivery of accessible formats for students with print disabilities (n = 312). Respondents indicated that timely delivery promotes equitable access to instructional materials (93%), promotes independence among students with print disabilities (91%), promotes active learning among students with print disabilities (91%), supports psychological well-being of students with print disabilities (85%), facilitates academic achievement among students with print disabilities (85%), facilitates ownership of learning among students with print disabilities (75%), reduces stigma associated with print disabilities (69%), supports positive relationships among students with print disabilities and their peers (67%), and other benefits (4%).">
            <a:extLst>
              <a:ext uri="{FF2B5EF4-FFF2-40B4-BE49-F238E27FC236}">
                <a16:creationId xmlns:a16="http://schemas.microsoft.com/office/drawing/2014/main" id="{C5D0C395-009B-7702-3A58-F5160559296A}"/>
              </a:ext>
            </a:extLst>
          </p:cNvPr>
          <p:cNvGraphicFramePr>
            <a:graphicFrameLocks noGrp="1"/>
          </p:cNvGraphicFramePr>
          <p:nvPr>
            <p:ph idx="1"/>
            <p:extLst>
              <p:ext uri="{D42A27DB-BD31-4B8C-83A1-F6EECF244321}">
                <p14:modId xmlns:p14="http://schemas.microsoft.com/office/powerpoint/2010/main" val="1077986155"/>
              </p:ext>
            </p:extLst>
          </p:nvPr>
        </p:nvGraphicFramePr>
        <p:xfrm>
          <a:off x="206478" y="1455174"/>
          <a:ext cx="11985522" cy="496529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506735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2A8D67C-3D2C-515C-0366-F5435CE5546A}"/>
              </a:ext>
            </a:extLst>
          </p:cNvPr>
          <p:cNvSpPr>
            <a:spLocks noGrp="1"/>
          </p:cNvSpPr>
          <p:nvPr>
            <p:ph type="title"/>
          </p:nvPr>
        </p:nvSpPr>
        <p:spPr/>
        <p:txBody>
          <a:bodyPr/>
          <a:lstStyle/>
          <a:p>
            <a:pPr algn="ctr"/>
            <a:r>
              <a:rPr lang="en-US" dirty="0"/>
              <a:t>NIMAC-Related Practices that Facilitate the Timely Delivery of Accessible Formats</a:t>
            </a:r>
          </a:p>
        </p:txBody>
      </p:sp>
      <p:graphicFrame>
        <p:nvGraphicFramePr>
          <p:cNvPr id="13" name="Content Placeholder 12" descr="Figure 20 is a horizontal bar chart showing NIMAC-related practices that facilitate timely delivery of accessible formats (n = 53). Respondents reported that publishers submitting NIMAS files to the NIMAC system before they are needed by students facilitates timely delivery (83%). When accessible formats need to be produced for the first time, having the NIMAS file already available in the NIMAC system was reported by 74%. NIMAC staff providing effective and timely technical assistance was reported by 68%. Publishers holding vendors to a timeline for NIMAS conversion was reported by 47%. Other practices were reported by 6%.">
            <a:extLst>
              <a:ext uri="{FF2B5EF4-FFF2-40B4-BE49-F238E27FC236}">
                <a16:creationId xmlns:a16="http://schemas.microsoft.com/office/drawing/2014/main" id="{EE8763AA-9DE4-4EE8-1848-42F5161B7E72}"/>
              </a:ext>
            </a:extLst>
          </p:cNvPr>
          <p:cNvGraphicFramePr>
            <a:graphicFrameLocks noGrp="1"/>
          </p:cNvGraphicFramePr>
          <p:nvPr>
            <p:ph idx="1"/>
            <p:extLst>
              <p:ext uri="{D42A27DB-BD31-4B8C-83A1-F6EECF244321}">
                <p14:modId xmlns:p14="http://schemas.microsoft.com/office/powerpoint/2010/main" val="1950576580"/>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88270411"/>
      </p:ext>
    </p:extLst>
  </p:cSld>
  <p:clrMapOvr>
    <a:masterClrMapping/>
  </p:clrMapOvr>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FF0000"/>
      </a:hlink>
      <a:folHlink>
        <a:srgbClr val="7030A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6138</TotalTime>
  <Words>4930</Words>
  <Application>Microsoft Office PowerPoint</Application>
  <PresentationFormat>Widescreen</PresentationFormat>
  <Paragraphs>501</Paragraphs>
  <Slides>70</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70</vt:i4>
      </vt:variant>
    </vt:vector>
  </HeadingPairs>
  <TitlesOfParts>
    <vt:vector size="76" baseType="lpstr">
      <vt:lpstr>Aptos</vt:lpstr>
      <vt:lpstr>Aptos Display</vt:lpstr>
      <vt:lpstr>Arial</vt:lpstr>
      <vt:lpstr>Open Sans</vt:lpstr>
      <vt:lpstr>Segoe UI</vt:lpstr>
      <vt:lpstr>Office Theme</vt:lpstr>
      <vt:lpstr>NIMAS File Creation: Resources and XML Best Practices</vt:lpstr>
      <vt:lpstr>Mark your calendar!</vt:lpstr>
      <vt:lpstr>Today’s Presentation</vt:lpstr>
      <vt:lpstr>Learning Objectives</vt:lpstr>
      <vt:lpstr>The Key Role of NIMAS in  Serving Students</vt:lpstr>
      <vt:lpstr>NIMAC Case Study</vt:lpstr>
      <vt:lpstr>Case Study Report</vt:lpstr>
      <vt:lpstr>Benefits of Timely Delivery (n = 312)</vt:lpstr>
      <vt:lpstr>NIMAC-Related Practices that Facilitate the Timely Delivery of Accessible Formats</vt:lpstr>
      <vt:lpstr>Agreement with NIMAS Files Helping Facilitate Timely Delivery</vt:lpstr>
      <vt:lpstr>Preparing NIMAS Files:  Key Resources</vt:lpstr>
      <vt:lpstr>Resources for Producing NIMAS</vt:lpstr>
      <vt:lpstr>The NIMAS Specification</vt:lpstr>
      <vt:lpstr>NIMAS Requirements: XML</vt:lpstr>
      <vt:lpstr>Block &amp; Inline Elements</vt:lpstr>
      <vt:lpstr>Tagging Specific Content</vt:lpstr>
      <vt:lpstr>Attributes and the Structure Guidelines</vt:lpstr>
      <vt:lpstr>NIMAS Specification:  OPF, PDF, and Images</vt:lpstr>
      <vt:lpstr>The OPF File</vt:lpstr>
      <vt:lpstr>The PDF</vt:lpstr>
      <vt:lpstr>PDF File Sizes</vt:lpstr>
      <vt:lpstr>Image Files and NIMAS </vt:lpstr>
      <vt:lpstr>Image Quality</vt:lpstr>
      <vt:lpstr>Images &amp; Text</vt:lpstr>
      <vt:lpstr>Text in Image Example 1</vt:lpstr>
      <vt:lpstr>Text in Image Example 2: Text in Prodnote</vt:lpstr>
      <vt:lpstr>Optional for NIMAS</vt:lpstr>
      <vt:lpstr>DAISY Structure Guidelines</vt:lpstr>
      <vt:lpstr>The DAISY Structure Guidelines (DSG)</vt:lpstr>
      <vt:lpstr>Using the DSG</vt:lpstr>
      <vt:lpstr>Major Structural Elements</vt:lpstr>
      <vt:lpstr>Index of Elements</vt:lpstr>
      <vt:lpstr>Example: Sidebar</vt:lpstr>
      <vt:lpstr>Correct Tagging and File Review</vt:lpstr>
      <vt:lpstr>Best Practices: Specific Tags</vt:lpstr>
      <vt:lpstr>List Tagging</vt:lpstr>
      <vt:lpstr>List Type Attribute</vt:lpstr>
      <vt:lpstr>More Details</vt:lpstr>
      <vt:lpstr>List Tagging: Helpful Hint</vt:lpstr>
      <vt:lpstr>Links for Index and TOC entries</vt:lpstr>
      <vt:lpstr>Glossary Tagging</vt:lpstr>
      <vt:lpstr>Sample Glossary Snip</vt:lpstr>
      <vt:lpstr>Lists vs. Tables</vt:lpstr>
      <vt:lpstr>Table Tagging</vt:lpstr>
      <vt:lpstr>Table Headings</vt:lpstr>
      <vt:lpstr>Tagging Column Headings</vt:lpstr>
      <vt:lpstr>Pagination/Page Break Tags</vt:lpstr>
      <vt:lpstr>Handling Unnumbered Pages</vt:lpstr>
      <vt:lpstr>Write-On Lines</vt:lpstr>
      <vt:lpstr>Using &lt;p&gt; to code blank space</vt:lpstr>
      <vt:lpstr>Best Practices:  Alt text and MathML</vt:lpstr>
      <vt:lpstr>Alt Text</vt:lpstr>
      <vt:lpstr>Providing good quality alt text</vt:lpstr>
      <vt:lpstr>MathML</vt:lpstr>
      <vt:lpstr>Providing MathML in NIMAS</vt:lpstr>
      <vt:lpstr>Sample MathML 3 declaration</vt:lpstr>
      <vt:lpstr>Sample MathML 2 declaration</vt:lpstr>
      <vt:lpstr>MathML fallback images</vt:lpstr>
      <vt:lpstr>MathML alttext attribute</vt:lpstr>
      <vt:lpstr>Math Expressions Tagged as Regular Text</vt:lpstr>
      <vt:lpstr>Validation Wizard Update</vt:lpstr>
      <vt:lpstr>Preparing NIMAS:  Final Reminders</vt:lpstr>
      <vt:lpstr>#1: Always transcribe the complete title page in the XML </vt:lpstr>
      <vt:lpstr>#2: Do not include metadata in the XML &lt;head&gt; tag</vt:lpstr>
      <vt:lpstr>#3: Check for (and remove) any extraneous files in the zip file</vt:lpstr>
      <vt:lpstr>Resources from the NIMAC!</vt:lpstr>
      <vt:lpstr>NIMAC Informational Website</vt:lpstr>
      <vt:lpstr>Coming Up!</vt:lpstr>
      <vt:lpstr>Questions?</vt:lpstr>
      <vt:lpstr>Exit Survey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Alexa Miller</dc:creator>
  <cp:lastModifiedBy>Liz Schaller</cp:lastModifiedBy>
  <cp:revision>89</cp:revision>
  <dcterms:created xsi:type="dcterms:W3CDTF">2025-04-30T16:39:53Z</dcterms:created>
  <dcterms:modified xsi:type="dcterms:W3CDTF">2026-07-22T12:38:51Z</dcterms:modified>
</cp:coreProperties>
</file>