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700" r:id="rId3"/>
    <p:sldId id="661" r:id="rId4"/>
    <p:sldId id="704" r:id="rId5"/>
    <p:sldId id="639" r:id="rId6"/>
    <p:sldId id="549" r:id="rId7"/>
    <p:sldId id="677" r:id="rId8"/>
    <p:sldId id="567" r:id="rId9"/>
    <p:sldId id="571" r:id="rId10"/>
    <p:sldId id="550" r:id="rId11"/>
    <p:sldId id="669" r:id="rId12"/>
    <p:sldId id="682" r:id="rId13"/>
    <p:sldId id="680" r:id="rId14"/>
    <p:sldId id="672" r:id="rId15"/>
    <p:sldId id="624" r:id="rId16"/>
    <p:sldId id="605" r:id="rId17"/>
    <p:sldId id="683" r:id="rId18"/>
    <p:sldId id="708" r:id="rId19"/>
    <p:sldId id="628" r:id="rId20"/>
    <p:sldId id="684" r:id="rId21"/>
    <p:sldId id="580" r:id="rId22"/>
    <p:sldId id="686" r:id="rId23"/>
    <p:sldId id="687" r:id="rId24"/>
    <p:sldId id="593" r:id="rId25"/>
    <p:sldId id="594" r:id="rId26"/>
    <p:sldId id="595" r:id="rId27"/>
    <p:sldId id="596" r:id="rId28"/>
    <p:sldId id="498" r:id="rId29"/>
    <p:sldId id="556" r:id="rId30"/>
    <p:sldId id="699" r:id="rId31"/>
    <p:sldId id="547" r:id="rId32"/>
    <p:sldId id="692" r:id="rId33"/>
    <p:sldId id="691" r:id="rId34"/>
    <p:sldId id="693" r:id="rId35"/>
    <p:sldId id="694" r:id="rId36"/>
    <p:sldId id="592" r:id="rId37"/>
    <p:sldId id="573" r:id="rId38"/>
    <p:sldId id="603" r:id="rId39"/>
    <p:sldId id="558" r:id="rId40"/>
    <p:sldId id="584" r:id="rId41"/>
    <p:sldId id="695" r:id="rId42"/>
    <p:sldId id="585" r:id="rId43"/>
    <p:sldId id="591" r:id="rId44"/>
    <p:sldId id="587" r:id="rId45"/>
    <p:sldId id="586" r:id="rId46"/>
    <p:sldId id="590" r:id="rId47"/>
    <p:sldId id="688" r:id="rId48"/>
    <p:sldId id="702" r:id="rId49"/>
    <p:sldId id="703" r:id="rId50"/>
    <p:sldId id="706" r:id="rId51"/>
    <p:sldId id="690" r:id="rId52"/>
    <p:sldId id="689" r:id="rId53"/>
    <p:sldId id="523" r:id="rId54"/>
    <p:sldId id="634" r:id="rId55"/>
    <p:sldId id="532" r:id="rId56"/>
    <p:sldId id="635" r:id="rId57"/>
    <p:sldId id="698" r:id="rId58"/>
    <p:sldId id="636" r:id="rId59"/>
    <p:sldId id="656" r:id="rId60"/>
    <p:sldId id="705" r:id="rId61"/>
    <p:sldId id="259" r:id="rId62"/>
    <p:sldId id="707" r:id="rId63"/>
    <p:sldId id="70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sics &amp; File Submission" id="{FF891F6E-E695-4277-948C-E6AAB1B96D46}">
          <p14:sldIdLst>
            <p14:sldId id="256"/>
            <p14:sldId id="700"/>
            <p14:sldId id="661"/>
            <p14:sldId id="704"/>
            <p14:sldId id="639"/>
            <p14:sldId id="549"/>
            <p14:sldId id="677"/>
            <p14:sldId id="567"/>
            <p14:sldId id="571"/>
            <p14:sldId id="550"/>
            <p14:sldId id="669"/>
            <p14:sldId id="682"/>
            <p14:sldId id="680"/>
            <p14:sldId id="672"/>
            <p14:sldId id="624"/>
            <p14:sldId id="605"/>
            <p14:sldId id="683"/>
            <p14:sldId id="708"/>
            <p14:sldId id="628"/>
            <p14:sldId id="684"/>
            <p14:sldId id="580"/>
            <p14:sldId id="686"/>
            <p14:sldId id="687"/>
            <p14:sldId id="593"/>
            <p14:sldId id="594"/>
            <p14:sldId id="595"/>
            <p14:sldId id="596"/>
            <p14:sldId id="498"/>
            <p14:sldId id="556"/>
            <p14:sldId id="699"/>
            <p14:sldId id="547"/>
            <p14:sldId id="692"/>
            <p14:sldId id="691"/>
            <p14:sldId id="693"/>
            <p14:sldId id="694"/>
            <p14:sldId id="592"/>
            <p14:sldId id="573"/>
            <p14:sldId id="603"/>
            <p14:sldId id="558"/>
            <p14:sldId id="584"/>
            <p14:sldId id="695"/>
            <p14:sldId id="585"/>
            <p14:sldId id="591"/>
            <p14:sldId id="587"/>
            <p14:sldId id="586"/>
            <p14:sldId id="590"/>
            <p14:sldId id="688"/>
            <p14:sldId id="702"/>
            <p14:sldId id="703"/>
            <p14:sldId id="706"/>
            <p14:sldId id="690"/>
            <p14:sldId id="689"/>
            <p14:sldId id="523"/>
            <p14:sldId id="634"/>
            <p14:sldId id="532"/>
            <p14:sldId id="635"/>
            <p14:sldId id="698"/>
            <p14:sldId id="636"/>
            <p14:sldId id="656"/>
            <p14:sldId id="705"/>
            <p14:sldId id="259"/>
            <p14:sldId id="707"/>
            <p14:sldId id="7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1893"/>
    <a:srgbClr val="E50C2D"/>
    <a:srgbClr val="9E0000"/>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94632"/>
  </p:normalViewPr>
  <p:slideViewPr>
    <p:cSldViewPr snapToGrid="0">
      <p:cViewPr varScale="1">
        <p:scale>
          <a:sx n="75" d="100"/>
          <a:sy n="75" d="100"/>
        </p:scale>
        <p:origin x="6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6C74C-25FD-4226-8633-741EAFF3835E}" type="datetimeFigureOut">
              <a:rPr lang="en-US" smtClean="0"/>
              <a:t>7/7/2026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E7C6CD-1BDE-4A13-8AE4-19B9D5CAC392}" type="slidenum">
              <a:rPr lang="en-US" smtClean="0"/>
              <a:t>‹#›</a:t>
            </a:fld>
            <a:endParaRPr lang="en-US" dirty="0"/>
          </a:p>
        </p:txBody>
      </p:sp>
    </p:spTree>
    <p:extLst>
      <p:ext uri="{BB962C8B-B14F-4D97-AF65-F5344CB8AC3E}">
        <p14:creationId xmlns:p14="http://schemas.microsoft.com/office/powerpoint/2010/main" val="55030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6</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1AEECBDB-5E6D-431D-8A1D-007463C9B141}"/>
              </a:ext>
            </a:extLst>
          </p:cNvPr>
          <p:cNvSpPr>
            <a:spLocks noGrp="1" noRot="1" noChangeAspect="1" noChangeArrowheads="1" noTextEdit="1"/>
          </p:cNvSpPr>
          <p:nvPr>
            <p:ph type="sldImg"/>
          </p:nvPr>
        </p:nvSpPr>
        <p:spPr>
          <a:xfrm>
            <a:off x="406400" y="696913"/>
            <a:ext cx="6197600" cy="3486150"/>
          </a:xfrm>
          <a:ln/>
        </p:spPr>
      </p:sp>
      <p:sp>
        <p:nvSpPr>
          <p:cNvPr id="9219" name="Notes Placeholder 2">
            <a:extLst>
              <a:ext uri="{FF2B5EF4-FFF2-40B4-BE49-F238E27FC236}">
                <a16:creationId xmlns:a16="http://schemas.microsoft.com/office/drawing/2014/main" id="{456E43FF-32C6-4EF7-8920-8C740D7E2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2DA91A91-540E-4E6E-896E-41DEF88D7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DDA7793B-B847-42E9-B59F-C45D8C5DBAF4}" type="slidenum">
              <a:rPr lang="en-US" altLang="en-US">
                <a:latin typeface="Arial" panose="020B0604020202020204" pitchFamily="34" charset="0"/>
              </a:rPr>
              <a:pPr/>
              <a:t>7</a:t>
            </a:fld>
            <a:endParaRPr lang="en-US" altLang="en-US" dirty="0">
              <a:latin typeface="Arial" panose="020B0604020202020204" pitchFamily="34" charset="0"/>
            </a:endParaRPr>
          </a:p>
        </p:txBody>
      </p:sp>
    </p:spTree>
    <p:extLst>
      <p:ext uri="{BB962C8B-B14F-4D97-AF65-F5344CB8AC3E}">
        <p14:creationId xmlns:p14="http://schemas.microsoft.com/office/powerpoint/2010/main" val="135367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3B5A5BC-FAFF-4255-9A38-4F29F373785D}"/>
              </a:ext>
            </a:extLst>
          </p:cNvPr>
          <p:cNvSpPr>
            <a:spLocks noGrp="1" noRot="1" noChangeAspect="1" noChangeArrowheads="1" noTextEdit="1"/>
          </p:cNvSpPr>
          <p:nvPr>
            <p:ph type="sldImg"/>
          </p:nvPr>
        </p:nvSpPr>
        <p:spPr>
          <a:xfrm>
            <a:off x="406400" y="696913"/>
            <a:ext cx="6197600" cy="3486150"/>
          </a:xfrm>
          <a:ln/>
        </p:spPr>
      </p:sp>
      <p:sp>
        <p:nvSpPr>
          <p:cNvPr id="11267" name="Notes Placeholder 2">
            <a:extLst>
              <a:ext uri="{FF2B5EF4-FFF2-40B4-BE49-F238E27FC236}">
                <a16:creationId xmlns:a16="http://schemas.microsoft.com/office/drawing/2014/main" id="{682B766F-2C36-4E64-8A9B-6A3D7CCD91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666CBCD8-C759-40A5-9489-1C106AB0FB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3A38F222-03F0-4BBC-82C6-DAF389DED3A3}" type="slidenum">
              <a:rPr lang="en-US" altLang="en-US">
                <a:latin typeface="Arial" panose="020B0604020202020204" pitchFamily="34" charset="0"/>
              </a:rPr>
              <a:pPr/>
              <a:t>8</a:t>
            </a:fld>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38A1F72-75CE-46C8-A797-2BB48E36B8E6}"/>
              </a:ext>
            </a:extLst>
          </p:cNvPr>
          <p:cNvSpPr>
            <a:spLocks noGrp="1" noRot="1" noChangeAspect="1" noChangeArrowheads="1" noTextEdit="1"/>
          </p:cNvSpPr>
          <p:nvPr>
            <p:ph type="sldImg"/>
          </p:nvPr>
        </p:nvSpPr>
        <p:spPr>
          <a:xfrm>
            <a:off x="406400" y="696913"/>
            <a:ext cx="6197600" cy="3486150"/>
          </a:xfrm>
          <a:ln/>
        </p:spPr>
      </p:sp>
      <p:sp>
        <p:nvSpPr>
          <p:cNvPr id="22531" name="Notes Placeholder 2">
            <a:extLst>
              <a:ext uri="{FF2B5EF4-FFF2-40B4-BE49-F238E27FC236}">
                <a16:creationId xmlns:a16="http://schemas.microsoft.com/office/drawing/2014/main" id="{45EC2E3D-ABFB-4020-A32A-DCBD663FCB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157AA76B-964C-43A3-AE9F-771076FF0F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1A2EE7B5-8B0D-4B0D-A672-6A68B7B7F311}" type="slidenum">
              <a:rPr lang="en-US" altLang="en-US">
                <a:latin typeface="Arial" panose="020B0604020202020204" pitchFamily="34" charset="0"/>
              </a:rPr>
              <a:pPr/>
              <a:t>14</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E7C6CD-1BDE-4A13-8AE4-19B9D5CAC392}" type="slidenum">
              <a:rPr lang="en-US" smtClean="0"/>
              <a:t>18</a:t>
            </a:fld>
            <a:endParaRPr lang="en-US" dirty="0"/>
          </a:p>
        </p:txBody>
      </p:sp>
    </p:spTree>
    <p:extLst>
      <p:ext uri="{BB962C8B-B14F-4D97-AF65-F5344CB8AC3E}">
        <p14:creationId xmlns:p14="http://schemas.microsoft.com/office/powerpoint/2010/main" val="115930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20</a:t>
            </a:fld>
            <a:endParaRPr lang="en-US" altLang="en-US" dirty="0"/>
          </a:p>
        </p:txBody>
      </p:sp>
    </p:spTree>
    <p:extLst>
      <p:ext uri="{BB962C8B-B14F-4D97-AF65-F5344CB8AC3E}">
        <p14:creationId xmlns:p14="http://schemas.microsoft.com/office/powerpoint/2010/main" val="2119519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ChangeArrowheads="1" noTextEdit="1"/>
          </p:cNvSpPr>
          <p:nvPr>
            <p:ph type="sldImg"/>
          </p:nvPr>
        </p:nvSpPr>
        <p:spPr>
          <a:xfrm>
            <a:off x="406400" y="696913"/>
            <a:ext cx="6197600" cy="3486150"/>
          </a:xfrm>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78F81710-093C-4117-83E2-CD984C5F3AC6}" type="slidenum">
              <a:rPr lang="en-US" altLang="en-US"/>
              <a:pPr/>
              <a:t>21</a:t>
            </a:fld>
            <a:endParaRPr lang="en-US" altLang="en-US" dirty="0"/>
          </a:p>
        </p:txBody>
      </p:sp>
    </p:spTree>
    <p:extLst>
      <p:ext uri="{BB962C8B-B14F-4D97-AF65-F5344CB8AC3E}">
        <p14:creationId xmlns:p14="http://schemas.microsoft.com/office/powerpoint/2010/main" val="4275623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xfrm>
            <a:off x="406400" y="696913"/>
            <a:ext cx="6197600" cy="3486150"/>
          </a:xfrm>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B88970FD-DB4D-49B2-A854-8FC344A2AF02}" type="slidenum">
              <a:rPr lang="en-US" altLang="en-US"/>
              <a:pPr/>
              <a:t>22</a:t>
            </a:fld>
            <a:endParaRPr lang="en-US" altLang="en-US" dirty="0"/>
          </a:p>
        </p:txBody>
      </p:sp>
    </p:spTree>
    <p:extLst>
      <p:ext uri="{BB962C8B-B14F-4D97-AF65-F5344CB8AC3E}">
        <p14:creationId xmlns:p14="http://schemas.microsoft.com/office/powerpoint/2010/main" val="57419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ChangeArrowheads="1" noTextEdit="1"/>
          </p:cNvSpPr>
          <p:nvPr>
            <p:ph type="sldImg"/>
          </p:nvPr>
        </p:nvSpPr>
        <p:spPr>
          <a:xfrm>
            <a:off x="406400" y="696913"/>
            <a:ext cx="6197600" cy="3486150"/>
          </a:xfrm>
          <a:ln/>
        </p:spPr>
      </p:sp>
      <p:sp>
        <p:nvSpPr>
          <p:cNvPr id="7987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E3C9E3B-FF68-40CA-89A7-8AE8F5B5E672}" type="slidenum">
              <a:rPr lang="en-US" altLang="en-US">
                <a:latin typeface="Arial" panose="020B0604020202020204" pitchFamily="34" charset="0"/>
              </a:rPr>
              <a:pPr/>
              <a:t>37</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ChangeArrowheads="1" noTextEdit="1"/>
          </p:cNvSpPr>
          <p:nvPr>
            <p:ph type="sldImg"/>
          </p:nvPr>
        </p:nvSpPr>
        <p:spPr>
          <a:xfrm>
            <a:off x="406400" y="696913"/>
            <a:ext cx="6197600" cy="3486150"/>
          </a:xfrm>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30C1F5-3EE2-4D12-B06F-AC3B16B4FE79}" type="slidenum">
              <a:rPr lang="en-US" altLang="en-US">
                <a:latin typeface="Arial" panose="020B0604020202020204" pitchFamily="34" charset="0"/>
              </a:rPr>
              <a:pPr/>
              <a:t>45</a:t>
            </a:fld>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006AFE-F015-4E65-9296-77D9206D0441}" type="slidenum">
              <a:rPr lang="en-US" altLang="en-US" smtClean="0"/>
              <a:pPr/>
              <a:t>53</a:t>
            </a:fld>
            <a:endParaRPr lang="en-US" altLang="en-US" dirty="0"/>
          </a:p>
        </p:txBody>
      </p:sp>
    </p:spTree>
    <p:extLst>
      <p:ext uri="{BB962C8B-B14F-4D97-AF65-F5344CB8AC3E}">
        <p14:creationId xmlns:p14="http://schemas.microsoft.com/office/powerpoint/2010/main" val="158205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9D50A47-24E3-4E95-A3C1-C6227467A7F9}"/>
              </a:ext>
            </a:extLst>
          </p:cNvPr>
          <p:cNvSpPr>
            <a:spLocks noGrp="1" noRot="1" noChangeAspect="1" noChangeArrowheads="1" noTextEdit="1"/>
          </p:cNvSpPr>
          <p:nvPr>
            <p:ph type="sldImg"/>
          </p:nvPr>
        </p:nvSpPr>
        <p:spPr>
          <a:xfrm>
            <a:off x="406400" y="696913"/>
            <a:ext cx="6197600" cy="3486150"/>
          </a:xfrm>
          <a:ln/>
        </p:spPr>
      </p:sp>
      <p:sp>
        <p:nvSpPr>
          <p:cNvPr id="35843" name="Notes Placeholder 2">
            <a:extLst>
              <a:ext uri="{FF2B5EF4-FFF2-40B4-BE49-F238E27FC236}">
                <a16:creationId xmlns:a16="http://schemas.microsoft.com/office/drawing/2014/main" id="{6A481814-C2DF-495F-A5C0-D2A40121A0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35844" name="Slide Number Placeholder 3">
            <a:extLst>
              <a:ext uri="{FF2B5EF4-FFF2-40B4-BE49-F238E27FC236}">
                <a16:creationId xmlns:a16="http://schemas.microsoft.com/office/drawing/2014/main" id="{C4B691CA-87BC-4218-9628-39BC292765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cs typeface="Arial" panose="020B0604020202020204" pitchFamily="34" charset="0"/>
              </a:defRPr>
            </a:lvl1pPr>
            <a:lvl2pPr marL="742950" indent="-285750" defTabSz="930275">
              <a:defRPr>
                <a:solidFill>
                  <a:schemeClr val="tx1"/>
                </a:solidFill>
                <a:latin typeface="Tahoma" panose="020B0604030504040204" pitchFamily="34" charset="0"/>
                <a:cs typeface="Arial" panose="020B0604020202020204" pitchFamily="34" charset="0"/>
              </a:defRPr>
            </a:lvl2pPr>
            <a:lvl3pPr marL="1143000" indent="-228600" defTabSz="930275">
              <a:defRPr>
                <a:solidFill>
                  <a:schemeClr val="tx1"/>
                </a:solidFill>
                <a:latin typeface="Tahoma" panose="020B0604030504040204" pitchFamily="34" charset="0"/>
                <a:cs typeface="Arial" panose="020B0604020202020204" pitchFamily="34" charset="0"/>
              </a:defRPr>
            </a:lvl3pPr>
            <a:lvl4pPr marL="1600200" indent="-228600" defTabSz="930275">
              <a:defRPr>
                <a:solidFill>
                  <a:schemeClr val="tx1"/>
                </a:solidFill>
                <a:latin typeface="Tahoma" panose="020B0604030504040204" pitchFamily="34" charset="0"/>
                <a:cs typeface="Arial" panose="020B0604020202020204" pitchFamily="34" charset="0"/>
              </a:defRPr>
            </a:lvl4pPr>
            <a:lvl5pPr marL="2057400" indent="-228600" defTabSz="930275">
              <a:defRPr>
                <a:solidFill>
                  <a:schemeClr val="tx1"/>
                </a:solidFill>
                <a:latin typeface="Tahoma" panose="020B060403050404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4DCA2DF-673F-4549-A042-4B21A4D9D0AE}" type="slidenum">
              <a:rPr lang="en-US" altLang="en-US">
                <a:latin typeface="Arial" panose="020B0604020202020204" pitchFamily="34" charset="0"/>
              </a:rPr>
              <a:pPr/>
              <a:t>59</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dirty="0"/>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dirty="0"/>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dirty="0"/>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dirty="0"/>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dirty="0"/>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dirty="0"/>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dirty="0"/>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dirty="0"/>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7/7/2026</a:t>
            </a:fld>
            <a:endParaRPr lang="en-US" dirty="0"/>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dirty="0"/>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dirty="0"/>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imac.us/nimac-digital-materials-faq/"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louis.aph.org/catalog/CategoryInfo.aspx?cid=15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hyperlink" Target="mailto:nimac-support@overdrive.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nimac.us/"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mailto:nimac@aph.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1524000" y="2959174"/>
            <a:ext cx="9144000" cy="1192301"/>
          </a:xfrm>
        </p:spPr>
        <p:txBody>
          <a:bodyPr>
            <a:noAutofit/>
          </a:bodyPr>
          <a:lstStyle/>
          <a:p>
            <a:r>
              <a:rPr lang="en-US" altLang="en-US" sz="4800" dirty="0"/>
              <a:t>NIMAC for Publishers and Vendors: </a:t>
            </a:r>
            <a:br>
              <a:rPr lang="en-US" altLang="en-US" sz="4800" dirty="0"/>
            </a:br>
            <a:r>
              <a:rPr lang="en-US" altLang="en-US" sz="4800" dirty="0"/>
              <a:t>Basics &amp; File Submission</a:t>
            </a:r>
            <a:endParaRPr lang="en-US" sz="4800" dirty="0">
              <a:solidFill>
                <a:srgbClr val="161893"/>
              </a:solidFill>
            </a:endParaRPr>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498713" y="4826214"/>
            <a:ext cx="5469467" cy="1747836"/>
          </a:xfrm>
        </p:spPr>
        <p:txBody>
          <a:bodyPr>
            <a:normAutofit fontScale="92500" lnSpcReduction="10000"/>
          </a:bodyPr>
          <a:lstStyle/>
          <a:p>
            <a:pPr algn="l">
              <a:defRPr/>
            </a:pPr>
            <a:r>
              <a:rPr lang="en-US" dirty="0">
                <a:solidFill>
                  <a:srgbClr val="161893"/>
                </a:solidFill>
                <a:cs typeface="Arial" charset="0"/>
              </a:rPr>
              <a:t>Nicole Gaines, NIMAC Project Director</a:t>
            </a:r>
          </a:p>
          <a:p>
            <a:pPr algn="l">
              <a:defRPr/>
            </a:pPr>
            <a:r>
              <a:rPr lang="en-US" dirty="0">
                <a:solidFill>
                  <a:srgbClr val="161893"/>
                </a:solidFill>
                <a:cs typeface="Arial" charset="0"/>
                <a:hlinkClick r:id="rId2"/>
              </a:rPr>
              <a:t>ngaines@aph.org</a:t>
            </a:r>
            <a:r>
              <a:rPr lang="en-US" dirty="0">
                <a:solidFill>
                  <a:srgbClr val="161893"/>
                </a:solidFill>
                <a:cs typeface="Arial" charset="0"/>
              </a:rPr>
              <a:t> </a:t>
            </a:r>
          </a:p>
          <a:p>
            <a:pPr algn="l">
              <a:defRPr/>
            </a:pPr>
            <a:r>
              <a:rPr lang="en-US" dirty="0">
                <a:solidFill>
                  <a:srgbClr val="161893"/>
                </a:solidFill>
                <a:cs typeface="Arial" charset="0"/>
              </a:rPr>
              <a:t>Liz Schaller, NIMAC Director</a:t>
            </a:r>
          </a:p>
          <a:p>
            <a:pPr algn="l">
              <a:defRPr/>
            </a:pPr>
            <a:r>
              <a:rPr lang="en-US" dirty="0">
                <a:solidFill>
                  <a:srgbClr val="161893"/>
                </a:solidFill>
                <a:cs typeface="Arial" charset="0"/>
                <a:hlinkClick r:id="rId3"/>
              </a:rPr>
              <a:t>eschaller@aph.org</a:t>
            </a:r>
            <a:r>
              <a:rPr lang="en-US" dirty="0">
                <a:solidFill>
                  <a:srgbClr val="161893"/>
                </a:solidFill>
                <a:cs typeface="Arial" charset="0"/>
              </a:rPr>
              <a:t> </a:t>
            </a:r>
          </a:p>
          <a:p>
            <a:pPr algn="l">
              <a:defRPr/>
            </a:pPr>
            <a:r>
              <a:rPr lang="en-US" dirty="0">
                <a:solidFill>
                  <a:srgbClr val="161893"/>
                </a:solidFill>
                <a:cs typeface="Arial" charset="0"/>
              </a:rPr>
              <a:t>July 2026</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067" y="283950"/>
            <a:ext cx="6976696" cy="2000487"/>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AC80-591C-85C4-D66F-0CF6E68B58A6}"/>
              </a:ext>
            </a:extLst>
          </p:cNvPr>
          <p:cNvSpPr>
            <a:spLocks noGrp="1"/>
          </p:cNvSpPr>
          <p:nvPr>
            <p:ph type="title"/>
          </p:nvPr>
        </p:nvSpPr>
        <p:spPr>
          <a:xfrm>
            <a:off x="838200" y="18255"/>
            <a:ext cx="10515600" cy="1325563"/>
          </a:xfrm>
        </p:spPr>
        <p:txBody>
          <a:bodyPr/>
          <a:lstStyle/>
          <a:p>
            <a:r>
              <a:rPr lang="en-US" dirty="0"/>
              <a:t>Mark Your Calendar!</a:t>
            </a:r>
          </a:p>
        </p:txBody>
      </p:sp>
      <p:sp>
        <p:nvSpPr>
          <p:cNvPr id="3" name="Content Placeholder 2">
            <a:extLst>
              <a:ext uri="{FF2B5EF4-FFF2-40B4-BE49-F238E27FC236}">
                <a16:creationId xmlns:a16="http://schemas.microsoft.com/office/drawing/2014/main" id="{34EE4485-43FA-AF3D-C548-FFA634246B5E}"/>
              </a:ext>
            </a:extLst>
          </p:cNvPr>
          <p:cNvSpPr>
            <a:spLocks noGrp="1"/>
          </p:cNvSpPr>
          <p:nvPr>
            <p:ph idx="1"/>
          </p:nvPr>
        </p:nvSpPr>
        <p:spPr>
          <a:xfrm>
            <a:off x="838200" y="1343818"/>
            <a:ext cx="10515600" cy="4833145"/>
          </a:xfrm>
        </p:spPr>
        <p:txBody>
          <a:bodyPr>
            <a:normAutofit fontScale="92500" lnSpcReduction="10000"/>
          </a:bodyPr>
          <a:lstStyle/>
          <a:p>
            <a:pPr>
              <a:defRPr/>
            </a:pPr>
            <a:r>
              <a:rPr lang="en-US" b="1" dirty="0">
                <a:solidFill>
                  <a:srgbClr val="C00000"/>
                </a:solidFill>
              </a:rPr>
              <a:t>NIMAS File Creation: Resources &amp; XML Best Practices (Webinar 2)</a:t>
            </a:r>
          </a:p>
          <a:p>
            <a:pPr lvl="1">
              <a:defRPr/>
            </a:pPr>
            <a:r>
              <a:rPr lang="en-US" dirty="0"/>
              <a:t>For a more in-depth look at the technical side of creating NIMAS XML files, please join us for the next installment of the series</a:t>
            </a:r>
            <a:r>
              <a:rPr lang="en-US" b="1" dirty="0"/>
              <a:t>. </a:t>
            </a:r>
          </a:p>
          <a:p>
            <a:pPr lvl="1">
              <a:defRPr/>
            </a:pPr>
            <a:r>
              <a:rPr lang="en-US" dirty="0"/>
              <a:t>Part 2 will be offered twice (same content both days): </a:t>
            </a:r>
          </a:p>
          <a:p>
            <a:pPr lvl="2">
              <a:defRPr/>
            </a:pPr>
            <a:r>
              <a:rPr lang="en-US" b="1" dirty="0"/>
              <a:t>Wednesday, July 22, 9am ET</a:t>
            </a:r>
            <a:r>
              <a:rPr lang="en-US" dirty="0"/>
              <a:t> </a:t>
            </a:r>
          </a:p>
          <a:p>
            <a:pPr lvl="2">
              <a:defRPr/>
            </a:pPr>
            <a:r>
              <a:rPr lang="en-US" b="1" dirty="0"/>
              <a:t>Thursday, July 23, 2pm ET</a:t>
            </a:r>
            <a:endParaRPr lang="en-US" dirty="0"/>
          </a:p>
          <a:p>
            <a:pPr>
              <a:defRPr/>
            </a:pPr>
            <a:r>
              <a:rPr lang="en-US" b="1" dirty="0">
                <a:solidFill>
                  <a:srgbClr val="C00000"/>
                </a:solidFill>
              </a:rPr>
              <a:t>NIMAS File Creation: Metadata Best Practices (Webinar 3)</a:t>
            </a:r>
          </a:p>
          <a:p>
            <a:pPr lvl="1">
              <a:defRPr/>
            </a:pPr>
            <a:r>
              <a:rPr lang="en-US" dirty="0"/>
              <a:t>For a deep dive on NIMAS Metadata, please join us:</a:t>
            </a:r>
            <a:endParaRPr lang="en-US" b="1" dirty="0"/>
          </a:p>
          <a:p>
            <a:pPr lvl="2">
              <a:defRPr/>
            </a:pPr>
            <a:r>
              <a:rPr lang="en-US" b="1" dirty="0"/>
              <a:t>Tuesday, August 11, at 9am ET</a:t>
            </a:r>
            <a:endParaRPr lang="en-US" dirty="0"/>
          </a:p>
          <a:p>
            <a:pPr>
              <a:defRPr/>
            </a:pPr>
            <a:r>
              <a:rPr lang="en-US" b="1" dirty="0">
                <a:solidFill>
                  <a:srgbClr val="C00000"/>
                </a:solidFill>
              </a:rPr>
              <a:t>How to Assist Your Customers Looking for Accessible Formats (Webinar 4) </a:t>
            </a:r>
          </a:p>
          <a:p>
            <a:pPr lvl="1">
              <a:defRPr/>
            </a:pPr>
            <a:r>
              <a:rPr lang="en-US" dirty="0"/>
              <a:t>For guidance on how to assist customers in locating accessible formats, please join us:</a:t>
            </a:r>
          </a:p>
          <a:p>
            <a:pPr lvl="2">
              <a:defRPr/>
            </a:pPr>
            <a:r>
              <a:rPr lang="en-US" b="1" dirty="0"/>
              <a:t>Wednesday, August 12, at 2pm ET</a:t>
            </a:r>
            <a:endParaRPr lang="en-US" dirty="0"/>
          </a:p>
          <a:p>
            <a:endParaRPr lang="en-US" dirty="0"/>
          </a:p>
        </p:txBody>
      </p:sp>
    </p:spTree>
    <p:extLst>
      <p:ext uri="{BB962C8B-B14F-4D97-AF65-F5344CB8AC3E}">
        <p14:creationId xmlns:p14="http://schemas.microsoft.com/office/powerpoint/2010/main" val="3801684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C5E45F0-F627-4946-9F30-19E0B16404B6}"/>
              </a:ext>
            </a:extLst>
          </p:cNvPr>
          <p:cNvSpPr>
            <a:spLocks noGrp="1" noChangeArrowheads="1"/>
          </p:cNvSpPr>
          <p:nvPr>
            <p:ph type="title"/>
          </p:nvPr>
        </p:nvSpPr>
        <p:spPr/>
        <p:txBody>
          <a:bodyPr/>
          <a:lstStyle/>
          <a:p>
            <a:r>
              <a:rPr lang="en-US" altLang="en-US" dirty="0"/>
              <a:t>Topics for Today’s Webinar	</a:t>
            </a:r>
          </a:p>
        </p:txBody>
      </p:sp>
      <p:sp>
        <p:nvSpPr>
          <p:cNvPr id="3" name="Content Placeholder 2">
            <a:extLst>
              <a:ext uri="{FF2B5EF4-FFF2-40B4-BE49-F238E27FC236}">
                <a16:creationId xmlns:a16="http://schemas.microsoft.com/office/drawing/2014/main" id="{1717023D-C5C2-407F-9029-0AEBC1BED335}"/>
              </a:ext>
            </a:extLst>
          </p:cNvPr>
          <p:cNvSpPr>
            <a:spLocks noGrp="1"/>
          </p:cNvSpPr>
          <p:nvPr>
            <p:ph idx="1"/>
          </p:nvPr>
        </p:nvSpPr>
        <p:spPr>
          <a:xfrm>
            <a:off x="457200" y="1600200"/>
            <a:ext cx="9753600" cy="4648200"/>
          </a:xfrm>
        </p:spPr>
        <p:txBody>
          <a:bodyPr/>
          <a:lstStyle/>
          <a:p>
            <a:pPr marL="457200" lvl="1" indent="0">
              <a:buNone/>
              <a:defRPr/>
            </a:pPr>
            <a:endParaRPr lang="en-US" sz="2800" dirty="0"/>
          </a:p>
          <a:p>
            <a:pPr marL="914400" lvl="1" indent="-457200">
              <a:buFont typeface="+mj-lt"/>
              <a:buAutoNum type="arabicPeriod"/>
              <a:defRPr/>
            </a:pPr>
            <a:r>
              <a:rPr lang="en-US" sz="2800" dirty="0"/>
              <a:t>Intro to the NIMAC</a:t>
            </a:r>
          </a:p>
          <a:p>
            <a:pPr marL="914400" lvl="1" indent="-457200">
              <a:buFont typeface="+mj-lt"/>
              <a:buAutoNum type="arabicPeriod"/>
              <a:defRPr/>
            </a:pPr>
            <a:r>
              <a:rPr lang="en-US" sz="2800" dirty="0"/>
              <a:t>Publisher account overview</a:t>
            </a:r>
          </a:p>
          <a:p>
            <a:pPr marL="914400" lvl="1" indent="-457200">
              <a:buFont typeface="+mj-lt"/>
              <a:buAutoNum type="arabicPeriod"/>
              <a:defRPr/>
            </a:pPr>
            <a:r>
              <a:rPr lang="en-US" sz="2800" dirty="0"/>
              <a:t>NIMAS file submission process</a:t>
            </a:r>
          </a:p>
          <a:p>
            <a:pPr marL="914400" lvl="1" indent="-457200">
              <a:buFont typeface="+mj-lt"/>
              <a:buAutoNum type="arabicPeriod"/>
              <a:defRPr/>
            </a:pPr>
            <a:r>
              <a:rPr lang="en-US" sz="2800" dirty="0"/>
              <a:t>File review &amp; certification</a:t>
            </a:r>
          </a:p>
          <a:p>
            <a:pPr marL="914400" lvl="1" indent="-457200">
              <a:buFont typeface="+mj-lt"/>
              <a:buAutoNum type="arabicPeriod"/>
              <a:defRPr/>
            </a:pPr>
            <a:r>
              <a:rPr lang="en-US" sz="2800" dirty="0"/>
              <a:t>A brief demo of the publisher portal</a:t>
            </a:r>
          </a:p>
          <a:p>
            <a:pPr marL="514350" indent="-514350">
              <a:buFont typeface="+mj-lt"/>
              <a:buAutoNum type="arabicPeriod"/>
              <a:defRPr/>
            </a:pPr>
            <a:endParaRPr lang="en-US" dirty="0"/>
          </a:p>
          <a:p>
            <a:pPr marL="0" indent="0">
              <a:buNone/>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34591-BEC2-B869-DFAC-98DC4F14D176}"/>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89575A8F-8652-02EF-C8BA-0733206FCB9B}"/>
              </a:ext>
            </a:extLst>
          </p:cNvPr>
          <p:cNvSpPr>
            <a:spLocks noGrp="1" noChangeArrowheads="1"/>
          </p:cNvSpPr>
          <p:nvPr>
            <p:ph type="title"/>
          </p:nvPr>
        </p:nvSpPr>
        <p:spPr/>
        <p:txBody>
          <a:bodyPr/>
          <a:lstStyle/>
          <a:p>
            <a:r>
              <a:rPr lang="en-US" altLang="en-US" dirty="0"/>
              <a:t>Learning Objectives	</a:t>
            </a:r>
          </a:p>
        </p:txBody>
      </p:sp>
      <p:sp>
        <p:nvSpPr>
          <p:cNvPr id="3" name="Content Placeholder 2">
            <a:extLst>
              <a:ext uri="{FF2B5EF4-FFF2-40B4-BE49-F238E27FC236}">
                <a16:creationId xmlns:a16="http://schemas.microsoft.com/office/drawing/2014/main" id="{87E38CA9-AB6B-1D1A-BBC3-144AFD598734}"/>
              </a:ext>
            </a:extLst>
          </p:cNvPr>
          <p:cNvSpPr>
            <a:spLocks noGrp="1"/>
          </p:cNvSpPr>
          <p:nvPr>
            <p:ph idx="1"/>
          </p:nvPr>
        </p:nvSpPr>
        <p:spPr>
          <a:xfrm>
            <a:off x="457200" y="1600200"/>
            <a:ext cx="9753600" cy="4648200"/>
          </a:xfrm>
        </p:spPr>
        <p:txBody>
          <a:bodyPr/>
          <a:lstStyle/>
          <a:p>
            <a:pPr marL="457200" lvl="1" indent="0">
              <a:buNone/>
              <a:defRPr/>
            </a:pPr>
            <a:endParaRPr lang="en-US" sz="2800" dirty="0"/>
          </a:p>
          <a:p>
            <a:pPr marL="514350" indent="-514350">
              <a:buFont typeface="+mj-lt"/>
              <a:buAutoNum type="arabicPeriod"/>
              <a:defRPr/>
            </a:pPr>
            <a:r>
              <a:rPr lang="en-US" dirty="0"/>
              <a:t>Participants will understand the role of the NIMAC and how we work with publishers.</a:t>
            </a:r>
          </a:p>
          <a:p>
            <a:pPr marL="514350" indent="-514350">
              <a:buFont typeface="+mj-lt"/>
              <a:buAutoNum type="arabicPeriod"/>
              <a:defRPr/>
            </a:pPr>
            <a:r>
              <a:rPr lang="en-US" dirty="0"/>
              <a:t>Participants will understand the key functions of the publisher account.</a:t>
            </a:r>
          </a:p>
          <a:p>
            <a:pPr marL="514350" indent="-514350">
              <a:buFont typeface="+mj-lt"/>
              <a:buAutoNum type="arabicPeriod"/>
              <a:defRPr/>
            </a:pPr>
            <a:r>
              <a:rPr lang="en-US" dirty="0"/>
              <a:t>Participants will understand the two methods of file submission and how to successfully deliver files to the NIMAC.</a:t>
            </a:r>
          </a:p>
          <a:p>
            <a:pPr marL="0" indent="0">
              <a:buNone/>
              <a:defRPr/>
            </a:pPr>
            <a:endParaRPr lang="en-US" dirty="0"/>
          </a:p>
        </p:txBody>
      </p:sp>
    </p:spTree>
    <p:extLst>
      <p:ext uri="{BB962C8B-B14F-4D97-AF65-F5344CB8AC3E}">
        <p14:creationId xmlns:p14="http://schemas.microsoft.com/office/powerpoint/2010/main" val="748554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6A9717E-D884-4B83-8EA5-20B748B1DCD4}"/>
              </a:ext>
            </a:extLst>
          </p:cNvPr>
          <p:cNvSpPr>
            <a:spLocks noGrp="1" noChangeArrowheads="1"/>
          </p:cNvSpPr>
          <p:nvPr>
            <p:ph type="title"/>
          </p:nvPr>
        </p:nvSpPr>
        <p:spPr>
          <a:xfrm>
            <a:off x="1981200" y="2857500"/>
            <a:ext cx="8229600" cy="1143000"/>
          </a:xfrm>
        </p:spPr>
        <p:txBody>
          <a:bodyPr/>
          <a:lstStyle/>
          <a:p>
            <a:pPr algn="ctr"/>
            <a:r>
              <a:rPr lang="en-US" altLang="en-US" dirty="0"/>
              <a:t>NIMAC: The Basics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p:txBody>
          <a:bodyPr/>
          <a:lstStyle/>
          <a:p>
            <a:r>
              <a:rPr lang="en-US" altLang="en-US" dirty="0"/>
              <a:t>The NIMAC Project</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228600" y="1676400"/>
            <a:ext cx="11582400" cy="4038600"/>
          </a:xfrm>
        </p:spPr>
        <p:txBody>
          <a:bodyPr>
            <a:normAutofit/>
          </a:bodyPr>
          <a:lstStyle/>
          <a:p>
            <a:pPr lvl="1"/>
            <a:r>
              <a:rPr lang="en-US" altLang="en-US" sz="2800" dirty="0"/>
              <a:t>Created by IDEA 2004, the National Instructional Materials Access Center is the national source file repository for K-12 textbooks and core instructional materials. </a:t>
            </a:r>
          </a:p>
          <a:p>
            <a:pPr lvl="1"/>
            <a:endParaRPr lang="en-US" altLang="en-US" sz="2800" dirty="0"/>
          </a:p>
          <a:p>
            <a:pPr lvl="1"/>
            <a:r>
              <a:rPr lang="en-US" altLang="en-US" sz="2800" dirty="0"/>
              <a:t>We make NIMAS files available to states for use in producing accessible formats (such as braille) for qualifying students in K-12.</a:t>
            </a:r>
          </a:p>
          <a:p>
            <a:pPr lvl="1"/>
            <a:endParaRPr lang="en-US" altLang="en-US" sz="2800" dirty="0"/>
          </a:p>
          <a:p>
            <a:pPr lvl="1"/>
            <a:r>
              <a:rPr lang="en-US" altLang="en-US" sz="2800" dirty="0"/>
              <a:t>Files in the NIMAC are not distributed directly to students.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3821546-3372-4A53-88BF-0E3AC6CA8435}"/>
              </a:ext>
            </a:extLst>
          </p:cNvPr>
          <p:cNvSpPr>
            <a:spLocks noGrp="1" noChangeArrowheads="1"/>
          </p:cNvSpPr>
          <p:nvPr>
            <p:ph type="title"/>
          </p:nvPr>
        </p:nvSpPr>
        <p:spPr>
          <a:xfrm>
            <a:off x="609600" y="274638"/>
            <a:ext cx="10972800" cy="1020762"/>
          </a:xfrm>
        </p:spPr>
        <p:txBody>
          <a:bodyPr/>
          <a:lstStyle/>
          <a:p>
            <a:r>
              <a:rPr lang="en-US" altLang="en-US" dirty="0"/>
              <a:t>The NIMAC: Key Dates &amp; Numbers</a:t>
            </a:r>
          </a:p>
        </p:txBody>
      </p:sp>
      <p:sp>
        <p:nvSpPr>
          <p:cNvPr id="8195" name="Content Placeholder 2">
            <a:extLst>
              <a:ext uri="{FF2B5EF4-FFF2-40B4-BE49-F238E27FC236}">
                <a16:creationId xmlns:a16="http://schemas.microsoft.com/office/drawing/2014/main" id="{2F70893E-3722-4944-8B4B-A2ADCEBCF487}"/>
              </a:ext>
            </a:extLst>
          </p:cNvPr>
          <p:cNvSpPr>
            <a:spLocks noGrp="1" noChangeArrowheads="1"/>
          </p:cNvSpPr>
          <p:nvPr>
            <p:ph idx="1"/>
          </p:nvPr>
        </p:nvSpPr>
        <p:spPr>
          <a:xfrm>
            <a:off x="609600" y="1413387"/>
            <a:ext cx="11049000" cy="4800600"/>
          </a:xfrm>
        </p:spPr>
        <p:txBody>
          <a:bodyPr>
            <a:normAutofit/>
          </a:bodyPr>
          <a:lstStyle/>
          <a:p>
            <a:pPr lvl="1"/>
            <a:r>
              <a:rPr lang="en-US" altLang="en-US" sz="2800" dirty="0"/>
              <a:t>The NIMAC has been in continuous operation since opening in December of 2006. </a:t>
            </a:r>
          </a:p>
          <a:p>
            <a:pPr lvl="1"/>
            <a:endParaRPr lang="en-US" altLang="en-US" sz="2800" dirty="0"/>
          </a:p>
          <a:p>
            <a:pPr lvl="1"/>
            <a:r>
              <a:rPr lang="en-US" altLang="en-US" sz="2800" dirty="0"/>
              <a:t>States and districts have been able to require NIMAS in their instructional materials contracts since July of 2006. </a:t>
            </a:r>
          </a:p>
          <a:p>
            <a:pPr lvl="1"/>
            <a:endParaRPr lang="en-US" altLang="en-US" sz="2800" dirty="0"/>
          </a:p>
          <a:p>
            <a:pPr lvl="1"/>
            <a:r>
              <a:rPr lang="en-US" altLang="en-US" sz="2800" dirty="0"/>
              <a:t>To date, we have received over 90,000 file sets from over 200 publishers. </a:t>
            </a:r>
          </a:p>
          <a:p>
            <a:pPr lvl="1"/>
            <a:endParaRPr lang="en-US" altLang="en-US" sz="2800" dirty="0"/>
          </a:p>
          <a:p>
            <a:pPr lvl="1"/>
            <a:r>
              <a:rPr lang="en-US" altLang="en-US" sz="2800" dirty="0"/>
              <a:t>Over 61,000 files have been downloaded for use in producing accessible formats for students with disabilities.</a:t>
            </a:r>
          </a:p>
        </p:txBody>
      </p:sp>
    </p:spTree>
    <p:extLst>
      <p:ext uri="{BB962C8B-B14F-4D97-AF65-F5344CB8AC3E}">
        <p14:creationId xmlns:p14="http://schemas.microsoft.com/office/powerpoint/2010/main" val="261882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C2F1BBE-9793-4D88-8D80-44BE81931E54}"/>
              </a:ext>
            </a:extLst>
          </p:cNvPr>
          <p:cNvSpPr>
            <a:spLocks noGrp="1" noChangeArrowheads="1"/>
          </p:cNvSpPr>
          <p:nvPr>
            <p:ph type="title"/>
          </p:nvPr>
        </p:nvSpPr>
        <p:spPr/>
        <p:txBody>
          <a:bodyPr/>
          <a:lstStyle/>
          <a:p>
            <a:r>
              <a:rPr lang="en-US" altLang="en-US" dirty="0"/>
              <a:t>States and the NIMAC</a:t>
            </a:r>
          </a:p>
        </p:txBody>
      </p:sp>
      <p:sp>
        <p:nvSpPr>
          <p:cNvPr id="10243" name="Content Placeholder 2">
            <a:extLst>
              <a:ext uri="{FF2B5EF4-FFF2-40B4-BE49-F238E27FC236}">
                <a16:creationId xmlns:a16="http://schemas.microsoft.com/office/drawing/2014/main" id="{AB28C312-E399-49A9-B85F-410528EB83F4}"/>
              </a:ext>
            </a:extLst>
          </p:cNvPr>
          <p:cNvSpPr>
            <a:spLocks noGrp="1" noChangeArrowheads="1"/>
          </p:cNvSpPr>
          <p:nvPr>
            <p:ph idx="1"/>
          </p:nvPr>
        </p:nvSpPr>
        <p:spPr>
          <a:xfrm>
            <a:off x="609600" y="1524000"/>
            <a:ext cx="10972800" cy="4800600"/>
          </a:xfrm>
        </p:spPr>
        <p:txBody>
          <a:bodyPr>
            <a:normAutofit/>
          </a:bodyPr>
          <a:lstStyle/>
          <a:p>
            <a:r>
              <a:rPr lang="en-US" altLang="en-US" dirty="0"/>
              <a:t>IDEA does not require that states work with the NIMAC, but all 50 states, the six eligible territories, and DoDEA have chosen to do so.</a:t>
            </a:r>
          </a:p>
          <a:p>
            <a:r>
              <a:rPr lang="en-US" altLang="en-US" dirty="0"/>
              <a:t>States and districts that coordinate are legally obligated to:</a:t>
            </a:r>
          </a:p>
          <a:p>
            <a:pPr lvl="1"/>
            <a:r>
              <a:rPr lang="en-US" altLang="en-US" sz="2800" dirty="0"/>
              <a:t>require NIMAS from publishers in their textbook adoption contracts; and</a:t>
            </a:r>
          </a:p>
          <a:p>
            <a:pPr lvl="1"/>
            <a:r>
              <a:rPr lang="en-US" altLang="en-US" sz="2800" dirty="0"/>
              <a:t>abide by the eligibility requirements of IDEA and copyright law in the use of NIMAS files.</a:t>
            </a:r>
          </a:p>
          <a:p>
            <a:r>
              <a:rPr lang="en-US" altLang="en-US" dirty="0"/>
              <a:t>States are also required to designate and manage a small number of Authorized Users for their state.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937C74C-51FF-4944-A71A-947F04E2114F}"/>
              </a:ext>
            </a:extLst>
          </p:cNvPr>
          <p:cNvSpPr>
            <a:spLocks noGrp="1" noChangeArrowheads="1"/>
          </p:cNvSpPr>
          <p:nvPr>
            <p:ph type="title"/>
          </p:nvPr>
        </p:nvSpPr>
        <p:spPr/>
        <p:txBody>
          <a:bodyPr/>
          <a:lstStyle/>
          <a:p>
            <a:r>
              <a:rPr lang="en-US" altLang="en-US" dirty="0"/>
              <a:t>Student Eligibility </a:t>
            </a:r>
          </a:p>
        </p:txBody>
      </p:sp>
      <p:sp>
        <p:nvSpPr>
          <p:cNvPr id="12291" name="Content Placeholder 2">
            <a:extLst>
              <a:ext uri="{FF2B5EF4-FFF2-40B4-BE49-F238E27FC236}">
                <a16:creationId xmlns:a16="http://schemas.microsoft.com/office/drawing/2014/main" id="{C452CEB9-F177-4D88-A66A-0E7C22D5A247}"/>
              </a:ext>
            </a:extLst>
          </p:cNvPr>
          <p:cNvSpPr>
            <a:spLocks noGrp="1"/>
          </p:cNvSpPr>
          <p:nvPr>
            <p:ph idx="1"/>
          </p:nvPr>
        </p:nvSpPr>
        <p:spPr>
          <a:xfrm>
            <a:off x="609600" y="1524000"/>
            <a:ext cx="10972800" cy="4800600"/>
          </a:xfrm>
        </p:spPr>
        <p:txBody>
          <a:bodyPr>
            <a:noAutofit/>
          </a:bodyPr>
          <a:lstStyle/>
          <a:p>
            <a:pPr>
              <a:defRPr/>
            </a:pPr>
            <a:r>
              <a:rPr lang="en-US" altLang="en-US" dirty="0"/>
              <a:t>IDEA 2004 defines the eligibility requirements for receiving materials produced from NIMAS.</a:t>
            </a:r>
          </a:p>
          <a:p>
            <a:pPr>
              <a:defRPr/>
            </a:pPr>
            <a:endParaRPr lang="en-US" altLang="en-US" sz="1200" dirty="0"/>
          </a:p>
          <a:p>
            <a:pPr>
              <a:defRPr/>
            </a:pPr>
            <a:r>
              <a:rPr lang="en-US" altLang="en-US" dirty="0"/>
              <a:t>To qualify, students must be in elementary or secondary education and have:</a:t>
            </a:r>
          </a:p>
          <a:p>
            <a:pPr marL="914400" lvl="1" indent="-457200">
              <a:buFont typeface="+mj-lt"/>
              <a:buAutoNum type="arabicPeriod"/>
              <a:defRPr/>
            </a:pPr>
            <a:r>
              <a:rPr lang="en-US" altLang="en-US" sz="2800" dirty="0"/>
              <a:t>a qualifying disability per the eligibility guidelines of the National Library Service for the Blind and Print Disabled (NLS) </a:t>
            </a:r>
            <a:r>
              <a:rPr lang="en-US" altLang="en-US" sz="2800" b="1" dirty="0"/>
              <a:t>and</a:t>
            </a:r>
          </a:p>
          <a:p>
            <a:pPr marL="914400" lvl="1" indent="-457200">
              <a:buFont typeface="+mj-lt"/>
              <a:buAutoNum type="arabicPeriod"/>
              <a:defRPr/>
            </a:pPr>
            <a:r>
              <a:rPr lang="en-US" altLang="en-US" sz="2800" dirty="0"/>
              <a:t>an Individualized Education Program (IEP).</a:t>
            </a:r>
          </a:p>
          <a:p>
            <a:pPr marL="914400" lvl="1" indent="-457200">
              <a:buFont typeface="+mj-lt"/>
              <a:buAutoNum type="arabicPeriod"/>
              <a:defRPr/>
            </a:pPr>
            <a:endParaRPr lang="en-US" altLang="en-US" sz="1200" dirty="0"/>
          </a:p>
          <a:p>
            <a:pPr>
              <a:defRPr/>
            </a:pPr>
            <a:r>
              <a:rPr lang="en-US" altLang="en-US" dirty="0"/>
              <a:t>NIMAC is not involved in determining eligibility for individual students.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DABCAB-5781-4FDC-BD9B-A9104641B311}"/>
              </a:ext>
            </a:extLst>
          </p:cNvPr>
          <p:cNvSpPr>
            <a:spLocks noGrp="1" noChangeArrowheads="1"/>
          </p:cNvSpPr>
          <p:nvPr>
            <p:ph type="title"/>
          </p:nvPr>
        </p:nvSpPr>
        <p:spPr/>
        <p:txBody>
          <a:bodyPr/>
          <a:lstStyle/>
          <a:p>
            <a:r>
              <a:rPr lang="en-US" altLang="en-US" dirty="0"/>
              <a:t>The NIMAS Specification</a:t>
            </a:r>
          </a:p>
        </p:txBody>
      </p:sp>
      <p:sp>
        <p:nvSpPr>
          <p:cNvPr id="14339" name="Content Placeholder 2">
            <a:extLst>
              <a:ext uri="{FF2B5EF4-FFF2-40B4-BE49-F238E27FC236}">
                <a16:creationId xmlns:a16="http://schemas.microsoft.com/office/drawing/2014/main" id="{842C36AC-304B-4CF8-9891-A9EA711D4D39}"/>
              </a:ext>
            </a:extLst>
          </p:cNvPr>
          <p:cNvSpPr>
            <a:spLocks noGrp="1" noChangeArrowheads="1"/>
          </p:cNvSpPr>
          <p:nvPr>
            <p:ph idx="1"/>
          </p:nvPr>
        </p:nvSpPr>
        <p:spPr>
          <a:xfrm>
            <a:off x="609600" y="1600200"/>
            <a:ext cx="10972800" cy="4724400"/>
          </a:xfrm>
        </p:spPr>
        <p:txBody>
          <a:bodyPr>
            <a:normAutofit/>
          </a:bodyPr>
          <a:lstStyle/>
          <a:p>
            <a:pPr lvl="1">
              <a:buFont typeface="Arial" panose="020B0604020202020204" pitchFamily="34" charset="0"/>
              <a:buChar char="•"/>
            </a:pPr>
            <a:r>
              <a:rPr lang="en-US" altLang="en-US" sz="2800" dirty="0"/>
              <a:t>NIMAS is the National Instructional Materials Accessibility Standard. </a:t>
            </a:r>
          </a:p>
          <a:p>
            <a:pPr lvl="1">
              <a:buFont typeface="Arial" panose="020B0604020202020204" pitchFamily="34" charset="0"/>
              <a:buChar char="•"/>
            </a:pPr>
            <a:r>
              <a:rPr lang="en-US" altLang="en-US" sz="2800" dirty="0"/>
              <a:t>It is an XML-based source file format based on the DAISY standard. </a:t>
            </a:r>
          </a:p>
          <a:p>
            <a:pPr lvl="1">
              <a:buFont typeface="Arial" panose="020B0604020202020204" pitchFamily="34" charset="0"/>
              <a:buChar char="•"/>
            </a:pPr>
            <a:r>
              <a:rPr lang="en-US" altLang="en-US" sz="2800" dirty="0"/>
              <a:t>It is designed for use in producing formats such as braille, DAISY, EPUB, and large print.   </a:t>
            </a:r>
          </a:p>
          <a:p>
            <a:pPr lvl="1">
              <a:buFont typeface="Arial" panose="020B0604020202020204" pitchFamily="34" charset="0"/>
              <a:buChar char="•"/>
            </a:pPr>
            <a:r>
              <a:rPr lang="en-US" altLang="en-US" sz="2800" dirty="0"/>
              <a:t>It is not intended for distribution directly to students. </a:t>
            </a:r>
          </a:p>
          <a:p>
            <a:pPr lvl="1">
              <a:buFont typeface="Arial" panose="020B0604020202020204" pitchFamily="34" charset="0"/>
              <a:buChar char="•"/>
            </a:pPr>
            <a:r>
              <a:rPr lang="en-US" altLang="en-US" sz="2800" dirty="0"/>
              <a:t>NIMAS is the only format the NIMAC can receive.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a:xfrm>
            <a:off x="609600" y="222684"/>
            <a:ext cx="10972800" cy="1096962"/>
          </a:xfrm>
        </p:spPr>
        <p:txBody>
          <a:bodyPr/>
          <a:lstStyle/>
          <a:p>
            <a:r>
              <a:rPr lang="en-US" altLang="en-US" sz="4000" dirty="0"/>
              <a:t>Materials within Scope for NIMAS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426464"/>
            <a:ext cx="10972800" cy="5050536"/>
          </a:xfrm>
        </p:spPr>
        <p:txBody>
          <a:bodyPr>
            <a:normAutofit/>
          </a:bodyPr>
          <a:lstStyle/>
          <a:p>
            <a:r>
              <a:rPr lang="en-US" dirty="0"/>
              <a:t>Under IDEA, States and districts direct publishers to submit files to the NIMAC when they purchase instructional material for use by all students. </a:t>
            </a:r>
          </a:p>
          <a:p>
            <a:endParaRPr lang="en-US" sz="1200" dirty="0"/>
          </a:p>
          <a:p>
            <a:r>
              <a:rPr lang="en-US" dirty="0"/>
              <a:t>The NIMAC accepts a range of student-facing materials, from textbooks and workbooks to supplementary readers and ancillary materials like blackline masters.</a:t>
            </a:r>
          </a:p>
          <a:p>
            <a:endParaRPr lang="en-US" sz="1200" dirty="0"/>
          </a:p>
          <a:p>
            <a:r>
              <a:rPr lang="en-US" dirty="0"/>
              <a:t>Materials not “published primarily for use in elementary and secondary education” are not within scope for the NIMAC.</a:t>
            </a:r>
          </a:p>
          <a:p>
            <a:endParaRPr lang="en-US" sz="2800" dirty="0"/>
          </a:p>
          <a:p>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0F07A07-1F54-43E2-A276-6E7EFDE35B1D}"/>
              </a:ext>
            </a:extLst>
          </p:cNvPr>
          <p:cNvSpPr>
            <a:spLocks noGrp="1" noChangeArrowheads="1"/>
          </p:cNvSpPr>
          <p:nvPr>
            <p:ph type="title"/>
          </p:nvPr>
        </p:nvSpPr>
        <p:spPr>
          <a:xfrm>
            <a:off x="609600" y="304800"/>
            <a:ext cx="9601200" cy="1295400"/>
          </a:xfrm>
        </p:spPr>
        <p:txBody>
          <a:bodyPr>
            <a:normAutofit/>
          </a:bodyPr>
          <a:lstStyle/>
          <a:p>
            <a:r>
              <a:rPr lang="en-US" altLang="en-US" sz="4000" dirty="0"/>
              <a:t>NIMAS &amp; Digital Instructional Materials</a:t>
            </a:r>
          </a:p>
        </p:txBody>
      </p:sp>
      <p:sp>
        <p:nvSpPr>
          <p:cNvPr id="26627" name="Content Placeholder 2">
            <a:extLst>
              <a:ext uri="{FF2B5EF4-FFF2-40B4-BE49-F238E27FC236}">
                <a16:creationId xmlns:a16="http://schemas.microsoft.com/office/drawing/2014/main" id="{743F9089-FFC7-45B0-823A-015B49F4A54C}"/>
              </a:ext>
            </a:extLst>
          </p:cNvPr>
          <p:cNvSpPr>
            <a:spLocks noGrp="1" noChangeArrowheads="1"/>
          </p:cNvSpPr>
          <p:nvPr>
            <p:ph idx="1"/>
          </p:nvPr>
        </p:nvSpPr>
        <p:spPr>
          <a:xfrm>
            <a:off x="609600" y="1714500"/>
            <a:ext cx="11049000" cy="4259580"/>
          </a:xfrm>
        </p:spPr>
        <p:txBody>
          <a:bodyPr>
            <a:normAutofit fontScale="92500" lnSpcReduction="20000"/>
          </a:bodyPr>
          <a:lstStyle/>
          <a:p>
            <a:r>
              <a:rPr lang="en-US" altLang="en-US" dirty="0"/>
              <a:t>A “Notice of Interpretation” issued by the U.S. Department of Education in 2020 permits the NIMAC to accept NIMAS for some digital instructional materials. </a:t>
            </a:r>
            <a:endParaRPr lang="en-US" altLang="en-US" sz="2800" dirty="0"/>
          </a:p>
          <a:p>
            <a:pPr eaLnBrk="1" hangingPunct="1"/>
            <a:endParaRPr lang="en-US" altLang="en-US" sz="1200" dirty="0"/>
          </a:p>
          <a:p>
            <a:pPr eaLnBrk="1" hangingPunct="1"/>
            <a:r>
              <a:rPr lang="en-US" altLang="en-US" sz="2800" dirty="0"/>
              <a:t>However, materials that already meet WCAG 2.0 AA accessibility criteria are categorically exempt from NIMAS. </a:t>
            </a:r>
          </a:p>
          <a:p>
            <a:pPr eaLnBrk="1" hangingPunct="1"/>
            <a:endParaRPr lang="en-US" altLang="en-US" sz="1200" dirty="0"/>
          </a:p>
          <a:p>
            <a:pPr eaLnBrk="1" hangingPunct="1"/>
            <a:r>
              <a:rPr lang="en-US" altLang="en-US" dirty="0"/>
              <a:t>T</a:t>
            </a:r>
            <a:r>
              <a:rPr lang="en-US" altLang="en-US" sz="2800" dirty="0"/>
              <a:t>he NIMAC strongly recommends that States and districts require that digital materials be accessible “out of the box,” in accordance with ADA Title 2. </a:t>
            </a:r>
          </a:p>
          <a:p>
            <a:pPr eaLnBrk="1" hangingPunct="1"/>
            <a:endParaRPr lang="en-US" altLang="en-US" sz="1200" dirty="0"/>
          </a:p>
          <a:p>
            <a:pPr eaLnBrk="1" hangingPunct="1"/>
            <a:r>
              <a:rPr lang="en-US" altLang="en-US" sz="2800" dirty="0"/>
              <a:t>For more information on digital materials that can be accepted by the NIMAC, contact us or see our </a:t>
            </a:r>
            <a:r>
              <a:rPr lang="en-US" altLang="en-US" sz="2800" dirty="0">
                <a:hlinkClick r:id="rId2"/>
              </a:rPr>
              <a:t>FAQ on NIMAS &amp; Digital Materials</a:t>
            </a:r>
            <a:r>
              <a:rPr lang="en-US" altLang="en-US" sz="2800" dirty="0"/>
              <a:t>. </a:t>
            </a:r>
          </a:p>
          <a:p>
            <a:pPr eaLnBrk="1" hangingPunct="1"/>
            <a:endParaRPr lang="en-US" altLang="en-US" sz="2800" dirty="0"/>
          </a:p>
        </p:txBody>
      </p:sp>
    </p:spTree>
    <p:extLst>
      <p:ext uri="{BB962C8B-B14F-4D97-AF65-F5344CB8AC3E}">
        <p14:creationId xmlns:p14="http://schemas.microsoft.com/office/powerpoint/2010/main" val="285150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4A9CE6-79AB-45C7-82A8-6FE141C67F41}"/>
              </a:ext>
            </a:extLst>
          </p:cNvPr>
          <p:cNvSpPr>
            <a:spLocks noGrp="1" noChangeArrowheads="1"/>
          </p:cNvSpPr>
          <p:nvPr>
            <p:ph type="title"/>
          </p:nvPr>
        </p:nvSpPr>
        <p:spPr>
          <a:xfrm>
            <a:off x="838200" y="92075"/>
            <a:ext cx="10515600" cy="1325563"/>
          </a:xfrm>
        </p:spPr>
        <p:txBody>
          <a:bodyPr/>
          <a:lstStyle/>
          <a:p>
            <a:r>
              <a:rPr lang="en-US" altLang="en-US" sz="4000" dirty="0"/>
              <a:t>NIMAC Requests to Publishers for NIMAS Files</a:t>
            </a:r>
          </a:p>
        </p:txBody>
      </p:sp>
      <p:sp>
        <p:nvSpPr>
          <p:cNvPr id="18435" name="Content Placeholder 2">
            <a:extLst>
              <a:ext uri="{FF2B5EF4-FFF2-40B4-BE49-F238E27FC236}">
                <a16:creationId xmlns:a16="http://schemas.microsoft.com/office/drawing/2014/main" id="{92BC0993-7C8A-49AE-8024-68C6FD1BD77B}"/>
              </a:ext>
            </a:extLst>
          </p:cNvPr>
          <p:cNvSpPr>
            <a:spLocks noGrp="1" noChangeArrowheads="1"/>
          </p:cNvSpPr>
          <p:nvPr>
            <p:ph idx="1"/>
          </p:nvPr>
        </p:nvSpPr>
        <p:spPr>
          <a:xfrm>
            <a:off x="609600" y="1417637"/>
            <a:ext cx="10972800" cy="5005285"/>
          </a:xfrm>
        </p:spPr>
        <p:txBody>
          <a:bodyPr/>
          <a:lstStyle/>
          <a:p>
            <a:r>
              <a:rPr lang="en-US" altLang="en-US" sz="2800" dirty="0"/>
              <a:t>States and districts that coordinate with the NIMAC are legally obligated to require NIMAS in their instructional materials contracts.</a:t>
            </a:r>
          </a:p>
          <a:p>
            <a:endParaRPr lang="en-US" altLang="en-US" sz="1200" dirty="0"/>
          </a:p>
          <a:p>
            <a:r>
              <a:rPr lang="en-US" altLang="en-US" sz="2800" dirty="0"/>
              <a:t>However, with over 13,000 school districts in the U.S., this does not always happen.</a:t>
            </a:r>
          </a:p>
          <a:p>
            <a:endParaRPr lang="en-US" altLang="en-US" sz="1200" dirty="0"/>
          </a:p>
          <a:p>
            <a:r>
              <a:rPr lang="en-US" altLang="en-US" sz="2800" dirty="0"/>
              <a:t>The NIMAC will reach out to publishers to request a file when there is a need to produce braille or another accessible format for an eligible student.</a:t>
            </a:r>
          </a:p>
          <a:p>
            <a:endParaRPr lang="en-US" altLang="en-US" sz="1200" dirty="0"/>
          </a:p>
          <a:p>
            <a:r>
              <a:rPr lang="en-US" altLang="en-US" sz="2800" dirty="0"/>
              <a:t>We greatly appreciate publishers’ assistance and support of students in response to these requests. </a:t>
            </a:r>
          </a:p>
        </p:txBody>
      </p:sp>
    </p:spTree>
    <p:extLst>
      <p:ext uri="{BB962C8B-B14F-4D97-AF65-F5344CB8AC3E}">
        <p14:creationId xmlns:p14="http://schemas.microsoft.com/office/powerpoint/2010/main" val="3368390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235FAF5-C6E6-440B-B277-2C4FC16F2A1D}"/>
              </a:ext>
            </a:extLst>
          </p:cNvPr>
          <p:cNvSpPr>
            <a:spLocks noGrp="1" noChangeArrowheads="1"/>
          </p:cNvSpPr>
          <p:nvPr>
            <p:ph type="title"/>
          </p:nvPr>
        </p:nvSpPr>
        <p:spPr>
          <a:xfrm>
            <a:off x="304800" y="252413"/>
            <a:ext cx="9906000" cy="1143000"/>
          </a:xfrm>
        </p:spPr>
        <p:txBody>
          <a:bodyPr>
            <a:normAutofit fontScale="90000"/>
          </a:bodyPr>
          <a:lstStyle/>
          <a:p>
            <a:r>
              <a:rPr lang="en-US" altLang="en-US" sz="4000" dirty="0"/>
              <a:t>Beyond NIMAS: Helping Teachers &amp; Schools Locate Accessible Formats</a:t>
            </a:r>
          </a:p>
        </p:txBody>
      </p:sp>
      <p:sp>
        <p:nvSpPr>
          <p:cNvPr id="21507" name="Content Placeholder 2">
            <a:extLst>
              <a:ext uri="{FF2B5EF4-FFF2-40B4-BE49-F238E27FC236}">
                <a16:creationId xmlns:a16="http://schemas.microsoft.com/office/drawing/2014/main" id="{F5103AE6-C347-4DD4-888E-B4EEE4F00A0D}"/>
              </a:ext>
            </a:extLst>
          </p:cNvPr>
          <p:cNvSpPr>
            <a:spLocks noGrp="1" noChangeArrowheads="1"/>
          </p:cNvSpPr>
          <p:nvPr>
            <p:ph idx="1"/>
          </p:nvPr>
        </p:nvSpPr>
        <p:spPr>
          <a:xfrm>
            <a:off x="533400" y="1487424"/>
            <a:ext cx="11049000" cy="5135626"/>
          </a:xfrm>
        </p:spPr>
        <p:txBody>
          <a:bodyPr/>
          <a:lstStyle/>
          <a:p>
            <a:r>
              <a:rPr lang="en-US" altLang="en-US" sz="2800" dirty="0"/>
              <a:t>NIMAS files are only used in the first production of an accessible format. </a:t>
            </a:r>
          </a:p>
          <a:p>
            <a:r>
              <a:rPr lang="en-US" altLang="en-US" sz="2800" dirty="0"/>
              <a:t>Once produced, braille and other formats can be reproduced, as needed, to serve additional qualifying students. </a:t>
            </a:r>
          </a:p>
          <a:p>
            <a:r>
              <a:rPr lang="en-US" altLang="en-US" sz="2800" dirty="0"/>
              <a:t>If you are helping your customers locate accessible formats for your materials, the best resource is the </a:t>
            </a:r>
            <a:r>
              <a:rPr lang="en-US" altLang="en-US" sz="2800" dirty="0">
                <a:hlinkClick r:id="rId3"/>
              </a:rPr>
              <a:t>Louis Database of Accessible Materials</a:t>
            </a:r>
            <a:r>
              <a:rPr lang="en-US" altLang="en-US" sz="2800" dirty="0"/>
              <a:t>.</a:t>
            </a:r>
          </a:p>
          <a:p>
            <a:r>
              <a:rPr lang="en-US" altLang="en-US" sz="2800" dirty="0"/>
              <a:t>We are also happy to help your customers locate materials or help them get connected to resources in their state.</a:t>
            </a:r>
          </a:p>
          <a:p>
            <a:r>
              <a:rPr lang="en-US" altLang="en-US" dirty="0"/>
              <a:t>If you’d like to learn more, please join us for </a:t>
            </a:r>
            <a:r>
              <a:rPr lang="en-US" altLang="en-US" b="1" dirty="0"/>
              <a:t>Part 4</a:t>
            </a:r>
            <a:r>
              <a:rPr lang="en-US" altLang="en-US" dirty="0"/>
              <a:t> of this webinar series on </a:t>
            </a:r>
            <a:r>
              <a:rPr lang="en-US" altLang="en-US" b="1" dirty="0"/>
              <a:t>August 12th</a:t>
            </a:r>
            <a:r>
              <a:rPr lang="en-US" altLang="en-US" dirty="0"/>
              <a:t>!</a:t>
            </a:r>
            <a:endParaRPr lang="en-US" alt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022E63E3-8206-4C8E-97FA-E371955928EA}"/>
              </a:ext>
            </a:extLst>
          </p:cNvPr>
          <p:cNvSpPr>
            <a:spLocks noGrp="1" noChangeArrowheads="1"/>
          </p:cNvSpPr>
          <p:nvPr>
            <p:ph type="title"/>
          </p:nvPr>
        </p:nvSpPr>
        <p:spPr>
          <a:xfrm>
            <a:off x="1981200" y="2628900"/>
            <a:ext cx="8229600" cy="1600200"/>
          </a:xfrm>
        </p:spPr>
        <p:txBody>
          <a:bodyPr/>
          <a:lstStyle/>
          <a:p>
            <a:pPr algn="ctr"/>
            <a:r>
              <a:rPr lang="en-US" altLang="en-US" dirty="0"/>
              <a:t>Publisher Accounts &amp; </a:t>
            </a:r>
            <a:br>
              <a:rPr lang="en-US" altLang="en-US" dirty="0"/>
            </a:br>
            <a:r>
              <a:rPr lang="en-US" altLang="en-US" dirty="0"/>
              <a:t>File Submission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Managing Inventory</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609600" y="1752600"/>
            <a:ext cx="10972800" cy="4572000"/>
          </a:xfrm>
        </p:spPr>
        <p:txBody>
          <a:bodyPr/>
          <a:lstStyle/>
          <a:p>
            <a:r>
              <a:rPr lang="en-US" altLang="en-US" dirty="0"/>
              <a:t>NIMAC publisher accounts allow companies to:</a:t>
            </a:r>
          </a:p>
          <a:p>
            <a:pPr lvl="1"/>
            <a:r>
              <a:rPr lang="en-US" altLang="en-US" sz="2800" dirty="0"/>
              <a:t>Manually upload new inventory to the NIMAC system (files up to 250 MB each)</a:t>
            </a:r>
          </a:p>
          <a:p>
            <a:pPr lvl="1"/>
            <a:r>
              <a:rPr lang="en-US" altLang="en-US" sz="2800" dirty="0"/>
              <a:t>Manually replace inventory </a:t>
            </a:r>
          </a:p>
          <a:p>
            <a:pPr lvl="1"/>
            <a:r>
              <a:rPr lang="en-US" altLang="en-US" sz="2800" dirty="0"/>
              <a:t>Search, view, and download their own inventory</a:t>
            </a:r>
          </a:p>
          <a:p>
            <a:pPr lvl="1"/>
            <a:r>
              <a:rPr lang="en-US" altLang="en-US" sz="2800" dirty="0"/>
              <a:t>Export inventory reports</a:t>
            </a:r>
          </a:p>
          <a:p>
            <a:pPr marL="457200" lvl="1" indent="0">
              <a:buNone/>
            </a:pPr>
            <a:endParaRPr lang="en-US" altLang="en-US" sz="2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98DB536-A72E-4270-A40E-51F2CE836928}"/>
              </a:ext>
            </a:extLst>
          </p:cNvPr>
          <p:cNvSpPr>
            <a:spLocks noGrp="1" noChangeArrowheads="1"/>
          </p:cNvSpPr>
          <p:nvPr>
            <p:ph type="title"/>
          </p:nvPr>
        </p:nvSpPr>
        <p:spPr/>
        <p:txBody>
          <a:bodyPr/>
          <a:lstStyle/>
          <a:p>
            <a:r>
              <a:rPr lang="en-US" altLang="en-US" sz="4000" dirty="0"/>
              <a:t>Publisher Accounts: Other Functions</a:t>
            </a:r>
          </a:p>
        </p:txBody>
      </p:sp>
      <p:sp>
        <p:nvSpPr>
          <p:cNvPr id="28675" name="Content Placeholder 3">
            <a:extLst>
              <a:ext uri="{FF2B5EF4-FFF2-40B4-BE49-F238E27FC236}">
                <a16:creationId xmlns:a16="http://schemas.microsoft.com/office/drawing/2014/main" id="{6B230C45-1E00-4B76-940D-CC68796AD788}"/>
              </a:ext>
            </a:extLst>
          </p:cNvPr>
          <p:cNvSpPr>
            <a:spLocks noGrp="1" noChangeArrowheads="1"/>
          </p:cNvSpPr>
          <p:nvPr>
            <p:ph idx="1"/>
          </p:nvPr>
        </p:nvSpPr>
        <p:spPr>
          <a:xfrm>
            <a:off x="762000" y="1752600"/>
            <a:ext cx="10744200" cy="4572000"/>
          </a:xfrm>
        </p:spPr>
        <p:txBody>
          <a:bodyPr>
            <a:normAutofit/>
          </a:bodyPr>
          <a:lstStyle/>
          <a:p>
            <a:r>
              <a:rPr lang="en-US" altLang="en-US" dirty="0"/>
              <a:t>These accounts also provide the ability to:</a:t>
            </a:r>
          </a:p>
          <a:p>
            <a:pPr lvl="1"/>
            <a:r>
              <a:rPr lang="en-US" altLang="en-US" sz="2800" dirty="0"/>
              <a:t>Create additional user accounts for others at your company or for your conversion vendors</a:t>
            </a:r>
          </a:p>
          <a:p>
            <a:pPr lvl="1"/>
            <a:r>
              <a:rPr lang="en-US" altLang="en-US" sz="2800" dirty="0"/>
              <a:t>Download the NIMAC Validation Wizard</a:t>
            </a:r>
          </a:p>
          <a:p>
            <a:pPr lvl="1"/>
            <a:r>
              <a:rPr lang="en-US" altLang="en-US" sz="2800" dirty="0"/>
              <a:t>Generate correctly formatted OPF metadata using the “Excel to OPF” tool</a:t>
            </a:r>
          </a:p>
          <a:p>
            <a:pPr lvl="1"/>
            <a:r>
              <a:rPr lang="en-US" altLang="en-US" sz="2800" dirty="0"/>
              <a:t>Export reports of user downloads for your materials</a:t>
            </a:r>
          </a:p>
        </p:txBody>
      </p:sp>
    </p:spTree>
    <p:extLst>
      <p:ext uri="{BB962C8B-B14F-4D97-AF65-F5344CB8AC3E}">
        <p14:creationId xmlns:p14="http://schemas.microsoft.com/office/powerpoint/2010/main" val="327729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7F2BD-386E-3F2F-4418-F93152F5E192}"/>
            </a:ext>
          </a:extLst>
        </p:cNvPr>
        <p:cNvGrpSpPr/>
        <p:nvPr/>
      </p:nvGrpSpPr>
      <p:grpSpPr>
        <a:xfrm>
          <a:off x="0" y="0"/>
          <a:ext cx="0" cy="0"/>
          <a:chOff x="0" y="0"/>
          <a:chExt cx="0" cy="0"/>
        </a:xfrm>
      </p:grpSpPr>
      <p:sp>
        <p:nvSpPr>
          <p:cNvPr id="28674" name="Title 1">
            <a:extLst>
              <a:ext uri="{FF2B5EF4-FFF2-40B4-BE49-F238E27FC236}">
                <a16:creationId xmlns:a16="http://schemas.microsoft.com/office/drawing/2014/main" id="{E814E5D2-A34F-AD3B-2A46-F4F6247B8641}"/>
              </a:ext>
            </a:extLst>
          </p:cNvPr>
          <p:cNvSpPr>
            <a:spLocks noGrp="1" noChangeArrowheads="1"/>
          </p:cNvSpPr>
          <p:nvPr>
            <p:ph type="title"/>
          </p:nvPr>
        </p:nvSpPr>
        <p:spPr/>
        <p:txBody>
          <a:bodyPr/>
          <a:lstStyle/>
          <a:p>
            <a:r>
              <a:rPr lang="en-US" altLang="en-US" sz="4000" dirty="0"/>
              <a:t>Creating and Managing </a:t>
            </a:r>
            <a:r>
              <a:rPr lang="en-US" altLang="en-US" sz="4000"/>
              <a:t>User Accounts</a:t>
            </a:r>
            <a:endParaRPr lang="en-US" altLang="en-US" sz="4000" dirty="0"/>
          </a:p>
        </p:txBody>
      </p:sp>
      <p:sp>
        <p:nvSpPr>
          <p:cNvPr id="28675" name="Content Placeholder 3">
            <a:extLst>
              <a:ext uri="{FF2B5EF4-FFF2-40B4-BE49-F238E27FC236}">
                <a16:creationId xmlns:a16="http://schemas.microsoft.com/office/drawing/2014/main" id="{A8686FA4-DA99-1CC3-4E6D-726DDB092A0E}"/>
              </a:ext>
            </a:extLst>
          </p:cNvPr>
          <p:cNvSpPr>
            <a:spLocks noGrp="1" noChangeArrowheads="1"/>
          </p:cNvSpPr>
          <p:nvPr>
            <p:ph idx="1"/>
          </p:nvPr>
        </p:nvSpPr>
        <p:spPr>
          <a:xfrm>
            <a:off x="762000" y="1752600"/>
            <a:ext cx="10744200" cy="4572000"/>
          </a:xfrm>
        </p:spPr>
        <p:txBody>
          <a:bodyPr>
            <a:normAutofit/>
          </a:bodyPr>
          <a:lstStyle/>
          <a:p>
            <a:r>
              <a:rPr lang="en-US" altLang="en-US" sz="2800" dirty="0"/>
              <a:t>Publisher primary account holders can create as many additional “sub users” as needed.</a:t>
            </a:r>
          </a:p>
          <a:p>
            <a:r>
              <a:rPr lang="en-US" altLang="en-US" sz="2800" dirty="0"/>
              <a:t>To add or manage users for your company just click:</a:t>
            </a:r>
          </a:p>
          <a:p>
            <a:r>
              <a:rPr lang="en-US" altLang="en-US" dirty="0"/>
              <a:t>User Information </a:t>
            </a:r>
            <a:r>
              <a:rPr lang="en-US" altLang="en-US" dirty="0">
                <a:sym typeface="Wingdings" panose="05000000000000000000" pitchFamily="2" charset="2"/>
              </a:rPr>
              <a:t> My Sub Users</a:t>
            </a:r>
          </a:p>
          <a:p>
            <a:r>
              <a:rPr lang="en-US" altLang="en-US" dirty="0">
                <a:sym typeface="Wingdings" panose="05000000000000000000" pitchFamily="2" charset="2"/>
              </a:rPr>
              <a:t>To add a new user, just click “Add User” and fill in the name, email address and role.</a:t>
            </a:r>
          </a:p>
          <a:p>
            <a:r>
              <a:rPr lang="en-US" altLang="en-US" dirty="0">
                <a:sym typeface="Wingdings" panose="05000000000000000000" pitchFamily="2" charset="2"/>
              </a:rPr>
              <a:t>Sub users with the “publisher” role have full access to the publisher account.</a:t>
            </a:r>
          </a:p>
          <a:p>
            <a:r>
              <a:rPr lang="en-US" altLang="en-US" dirty="0">
                <a:sym typeface="Wingdings" panose="05000000000000000000" pitchFamily="2" charset="2"/>
              </a:rPr>
              <a:t>The “vendor” role provides all the needed access to upload and manage inventory but cannot create new users or download files. </a:t>
            </a:r>
            <a:endParaRPr lang="en-US" altLang="en-US" sz="2800" dirty="0"/>
          </a:p>
          <a:p>
            <a:pPr marL="0" indent="0">
              <a:buNone/>
            </a:pPr>
            <a:endParaRPr lang="en-US" altLang="en-US" sz="2800" dirty="0"/>
          </a:p>
        </p:txBody>
      </p:sp>
    </p:spTree>
    <p:extLst>
      <p:ext uri="{BB962C8B-B14F-4D97-AF65-F5344CB8AC3E}">
        <p14:creationId xmlns:p14="http://schemas.microsoft.com/office/powerpoint/2010/main" val="1684710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a:xfrm>
            <a:off x="1981200" y="2857500"/>
            <a:ext cx="8229600" cy="1143000"/>
          </a:xfrm>
        </p:spPr>
        <p:txBody>
          <a:bodyPr>
            <a:normAutofit fontScale="90000"/>
          </a:bodyPr>
          <a:lstStyle/>
          <a:p>
            <a:pPr algn="ctr"/>
            <a:r>
              <a:rPr lang="en-US" altLang="en-US" dirty="0"/>
              <a:t>Submitting NIMAS Files</a:t>
            </a:r>
            <a:br>
              <a:rPr lang="en-US" altLang="en-US" dirty="0"/>
            </a:br>
            <a:r>
              <a:rPr lang="en-US" altLang="en-US" dirty="0"/>
              <a:t>Part 1: Validation </a:t>
            </a:r>
          </a:p>
        </p:txBody>
      </p:sp>
    </p:spTree>
    <p:extLst>
      <p:ext uri="{BB962C8B-B14F-4D97-AF65-F5344CB8AC3E}">
        <p14:creationId xmlns:p14="http://schemas.microsoft.com/office/powerpoint/2010/main" val="3775815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dirty="0"/>
              <a:t>NIMAC System Validation</a:t>
            </a:r>
          </a:p>
        </p:txBody>
      </p:sp>
      <p:sp>
        <p:nvSpPr>
          <p:cNvPr id="5123" name="Content Placeholder 2"/>
          <p:cNvSpPr>
            <a:spLocks noGrp="1" noChangeArrowheads="1"/>
          </p:cNvSpPr>
          <p:nvPr>
            <p:ph idx="1"/>
          </p:nvPr>
        </p:nvSpPr>
        <p:spPr>
          <a:xfrm>
            <a:off x="609600" y="1572768"/>
            <a:ext cx="10820400" cy="4370832"/>
          </a:xfrm>
        </p:spPr>
        <p:txBody>
          <a:bodyPr>
            <a:normAutofit lnSpcReduction="10000"/>
          </a:bodyPr>
          <a:lstStyle/>
          <a:p>
            <a:pPr>
              <a:buFont typeface="Arial" charset="0"/>
              <a:buChar char="•"/>
            </a:pPr>
            <a:r>
              <a:rPr lang="en-US" altLang="en-US" dirty="0"/>
              <a:t>Automated file validation is the first step in the file certification process.</a:t>
            </a:r>
          </a:p>
          <a:p>
            <a:pPr>
              <a:buFont typeface="Arial" charset="0"/>
              <a:buChar char="•"/>
            </a:pPr>
            <a:r>
              <a:rPr lang="en-US" altLang="en-US" dirty="0"/>
              <a:t>The NIMAC online system validation checks to ensure that</a:t>
            </a:r>
          </a:p>
          <a:p>
            <a:pPr lvl="1">
              <a:buFont typeface="Arial" charset="0"/>
              <a:buChar char="•"/>
            </a:pPr>
            <a:r>
              <a:rPr lang="en-US" altLang="en-US" dirty="0"/>
              <a:t>the XML is well formed;</a:t>
            </a:r>
          </a:p>
          <a:p>
            <a:pPr lvl="1">
              <a:buFont typeface="Arial" charset="0"/>
              <a:buChar char="•"/>
            </a:pPr>
            <a:r>
              <a:rPr lang="en-US" altLang="en-US" dirty="0"/>
              <a:t>images referenced in the XML are present in the images folder; and, </a:t>
            </a:r>
          </a:p>
          <a:p>
            <a:pPr lvl="1">
              <a:buFont typeface="Arial" charset="0"/>
              <a:buChar char="•"/>
            </a:pPr>
            <a:r>
              <a:rPr lang="en-US" altLang="en-US" dirty="0"/>
              <a:t>the file validates to the NIMAS DTD (and to the MathML DTD if MathML is present).</a:t>
            </a:r>
          </a:p>
          <a:p>
            <a:pPr>
              <a:buFont typeface="Arial" charset="0"/>
              <a:buChar char="•"/>
            </a:pPr>
            <a:r>
              <a:rPr lang="en-US" altLang="en-US" dirty="0"/>
              <a:t>Automated validation will also detect some errors related to missing or invalid OPF metadata, as well as some XML tagging errors. </a:t>
            </a:r>
          </a:p>
          <a:p>
            <a:pPr>
              <a:buFont typeface="Arial" charset="0"/>
              <a:buChar char="•"/>
            </a:pPr>
            <a:r>
              <a:rPr lang="en-US" altLang="en-US" dirty="0"/>
              <a:t>Warnings or Best Practices feedback may also be provided for some issues. </a:t>
            </a:r>
          </a:p>
          <a:p>
            <a:pPr marL="0" indent="0">
              <a:buNone/>
            </a:pPr>
            <a:endParaRPr lang="en-US" altLang="en-US" sz="2800" dirty="0"/>
          </a:p>
          <a:p>
            <a:pPr>
              <a:buFont typeface="Arial" charset="0"/>
              <a:buChar char="•"/>
            </a:pPr>
            <a:endParaRPr lang="en-US" altLang="en-US" dirty="0"/>
          </a:p>
        </p:txBody>
      </p:sp>
    </p:spTree>
    <p:extLst>
      <p:ext uri="{BB962C8B-B14F-4D97-AF65-F5344CB8AC3E}">
        <p14:creationId xmlns:p14="http://schemas.microsoft.com/office/powerpoint/2010/main" val="900770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noChangeArrowheads="1"/>
          </p:cNvSpPr>
          <p:nvPr>
            <p:ph type="title"/>
          </p:nvPr>
        </p:nvSpPr>
        <p:spPr/>
        <p:txBody>
          <a:bodyPr/>
          <a:lstStyle/>
          <a:p>
            <a:r>
              <a:rPr lang="en-US" altLang="en-US" sz="4000" dirty="0"/>
              <a:t>NIMAC Validation Wizard</a:t>
            </a:r>
          </a:p>
        </p:txBody>
      </p:sp>
      <p:sp>
        <p:nvSpPr>
          <p:cNvPr id="5123" name="Content Placeholder 2"/>
          <p:cNvSpPr>
            <a:spLocks noGrp="1" noChangeArrowheads="1"/>
          </p:cNvSpPr>
          <p:nvPr>
            <p:ph idx="1"/>
          </p:nvPr>
        </p:nvSpPr>
        <p:spPr>
          <a:xfrm>
            <a:off x="762000" y="1475232"/>
            <a:ext cx="10668000" cy="4468368"/>
          </a:xfrm>
        </p:spPr>
        <p:txBody>
          <a:bodyPr/>
          <a:lstStyle/>
          <a:p>
            <a:r>
              <a:rPr lang="en-US" altLang="en-US" sz="2800" dirty="0"/>
              <a:t>The NIMAC Validation Wizard provides in a free, stand-alone tool the same validation checks that files must pass in order for the system to accept them for upload. </a:t>
            </a:r>
          </a:p>
          <a:p>
            <a:pPr>
              <a:buFont typeface="Arial" charset="0"/>
              <a:buChar char="•"/>
            </a:pPr>
            <a:r>
              <a:rPr lang="en-US" altLang="en-US" sz="2800" dirty="0"/>
              <a:t>To avoid delays in getting your files certified, we ask that publishers/vendors validate all files usin</a:t>
            </a:r>
            <a:r>
              <a:rPr lang="en-US" altLang="en-US" dirty="0"/>
              <a:t>g the wizard</a:t>
            </a:r>
            <a:r>
              <a:rPr lang="en-US" altLang="en-US" sz="2800" dirty="0"/>
              <a:t> before submitting or uploading to the NIMAC.</a:t>
            </a:r>
          </a:p>
          <a:p>
            <a:pPr>
              <a:buFont typeface="Arial" charset="0"/>
              <a:buChar char="•"/>
            </a:pPr>
            <a:r>
              <a:rPr lang="en-US" altLang="en-US" dirty="0"/>
              <a:t>If a file fails validation at the point of upload or batch delivery, it will be rejected for upload by the system, and the publisher/vendor will be required to address the validation errors and resubmit the file. </a:t>
            </a:r>
          </a:p>
          <a:p>
            <a:pPr marL="0" indent="0">
              <a:buNone/>
            </a:pPr>
            <a:endParaRPr lang="en-US" altLang="en-US" dirty="0"/>
          </a:p>
          <a:p>
            <a:pPr>
              <a:buFont typeface="Arial" charset="0"/>
              <a:buChar char="•"/>
            </a:pPr>
            <a:endParaRPr lang="en-US" altLang="en-US" sz="2800" dirty="0"/>
          </a:p>
        </p:txBody>
      </p:sp>
    </p:spTree>
    <p:extLst>
      <p:ext uri="{BB962C8B-B14F-4D97-AF65-F5344CB8AC3E}">
        <p14:creationId xmlns:p14="http://schemas.microsoft.com/office/powerpoint/2010/main" val="404426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z="4000" dirty="0"/>
              <a:t>How to Use the Tool</a:t>
            </a:r>
          </a:p>
        </p:txBody>
      </p:sp>
      <p:sp>
        <p:nvSpPr>
          <p:cNvPr id="8195" name="Content Placeholder 2"/>
          <p:cNvSpPr>
            <a:spLocks noGrp="1" noChangeArrowheads="1"/>
          </p:cNvSpPr>
          <p:nvPr>
            <p:ph idx="1"/>
          </p:nvPr>
        </p:nvSpPr>
        <p:spPr>
          <a:xfrm>
            <a:off x="533400" y="1690688"/>
            <a:ext cx="10896600" cy="4557712"/>
          </a:xfrm>
        </p:spPr>
        <p:txBody>
          <a:bodyPr>
            <a:normAutofit/>
          </a:bodyPr>
          <a:lstStyle/>
          <a:p>
            <a:pPr>
              <a:buFont typeface="Arial" charset="0"/>
              <a:buChar char="•"/>
            </a:pPr>
            <a:r>
              <a:rPr lang="en-US" altLang="en-US" dirty="0"/>
              <a:t>The validation wizard is available in Windows and Mac versions. </a:t>
            </a:r>
          </a:p>
          <a:p>
            <a:pPr>
              <a:buFont typeface="Arial" charset="0"/>
              <a:buChar char="•"/>
            </a:pPr>
            <a:r>
              <a:rPr lang="en-US" altLang="en-US" dirty="0"/>
              <a:t>Once you have installed the tool on your machine, just navigate to the location of the </a:t>
            </a:r>
            <a:r>
              <a:rPr lang="en-US" altLang="en-US" b="1" dirty="0"/>
              <a:t>zipped file</a:t>
            </a:r>
            <a:r>
              <a:rPr lang="en-US" altLang="en-US" dirty="0"/>
              <a:t> for the complete NIMAS file set. </a:t>
            </a:r>
          </a:p>
          <a:p>
            <a:pPr>
              <a:buFont typeface="Arial" charset="0"/>
              <a:buChar char="•"/>
            </a:pPr>
            <a:r>
              <a:rPr lang="en-US" altLang="en-US" dirty="0"/>
              <a:t>Then click the </a:t>
            </a:r>
            <a:r>
              <a:rPr lang="en-US" altLang="en-US" b="1" dirty="0"/>
              <a:t>Validate</a:t>
            </a:r>
            <a:r>
              <a:rPr lang="en-US" altLang="en-US" dirty="0"/>
              <a:t> button.</a:t>
            </a:r>
          </a:p>
          <a:p>
            <a:pPr>
              <a:buFont typeface="Arial" charset="0"/>
              <a:buChar char="•"/>
            </a:pPr>
            <a:r>
              <a:rPr lang="en-US" altLang="en-US" dirty="0"/>
              <a:t>When the validation is complete, the results will display on the screen.</a:t>
            </a:r>
          </a:p>
          <a:p>
            <a:pPr>
              <a:buFont typeface="Arial" charset="0"/>
              <a:buChar char="•"/>
            </a:pPr>
            <a:r>
              <a:rPr lang="en-US" altLang="en-US" dirty="0"/>
              <a:t>These results can also be exported as a .csv file, if desired. </a:t>
            </a:r>
          </a:p>
          <a:p>
            <a:pPr>
              <a:buFont typeface="Arial" charset="0"/>
              <a:buChar char="•"/>
            </a:pPr>
            <a:endParaRPr lang="en-US" altLang="en-US" dirty="0"/>
          </a:p>
        </p:txBody>
      </p:sp>
    </p:spTree>
    <p:extLst>
      <p:ext uri="{BB962C8B-B14F-4D97-AF65-F5344CB8AC3E}">
        <p14:creationId xmlns:p14="http://schemas.microsoft.com/office/powerpoint/2010/main" val="1288594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E7DE221-48F9-B562-5709-7DC642D720DD}"/>
              </a:ext>
            </a:extLst>
          </p:cNvPr>
          <p:cNvSpPr>
            <a:spLocks noGrp="1"/>
          </p:cNvSpPr>
          <p:nvPr>
            <p:ph type="title"/>
          </p:nvPr>
        </p:nvSpPr>
        <p:spPr>
          <a:xfrm>
            <a:off x="358878" y="264805"/>
            <a:ext cx="8229600" cy="1143000"/>
          </a:xfrm>
        </p:spPr>
        <p:txBody>
          <a:bodyPr/>
          <a:lstStyle/>
          <a:p>
            <a:r>
              <a:rPr lang="en-US" sz="4000" dirty="0"/>
              <a:t>Navigation to the Zipped File</a:t>
            </a:r>
          </a:p>
        </p:txBody>
      </p:sp>
      <p:pic>
        <p:nvPicPr>
          <p:cNvPr id="2" name="Picture 1" descr="Screen capture of validation wizard showing Browse button circled, and an arrow pointing to the Validate button."/>
          <p:cNvPicPr>
            <a:picLocks noChangeAspect="1"/>
          </p:cNvPicPr>
          <p:nvPr/>
        </p:nvPicPr>
        <p:blipFill>
          <a:blip r:embed="rId2"/>
          <a:stretch>
            <a:fillRect/>
          </a:stretch>
        </p:blipFill>
        <p:spPr>
          <a:xfrm>
            <a:off x="2386194" y="1600201"/>
            <a:ext cx="7419613" cy="4525963"/>
          </a:xfrm>
          <a:prstGeom prst="rect">
            <a:avLst/>
          </a:prstGeom>
          <a:noFill/>
        </p:spPr>
      </p:pic>
    </p:spTree>
    <p:extLst>
      <p:ext uri="{BB962C8B-B14F-4D97-AF65-F5344CB8AC3E}">
        <p14:creationId xmlns:p14="http://schemas.microsoft.com/office/powerpoint/2010/main" val="2590049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54B848-BDC1-6A99-60C0-042F3755DF4F}"/>
              </a:ext>
            </a:extLst>
          </p:cNvPr>
          <p:cNvSpPr>
            <a:spLocks noGrp="1"/>
          </p:cNvSpPr>
          <p:nvPr>
            <p:ph type="title"/>
          </p:nvPr>
        </p:nvSpPr>
        <p:spPr>
          <a:xfrm>
            <a:off x="329381" y="284470"/>
            <a:ext cx="8229600" cy="1143000"/>
          </a:xfrm>
        </p:spPr>
        <p:txBody>
          <a:bodyPr/>
          <a:lstStyle/>
          <a:p>
            <a:r>
              <a:rPr lang="en-US" sz="4000" dirty="0"/>
              <a:t>Validation in Progress . . .</a:t>
            </a:r>
          </a:p>
        </p:txBody>
      </p:sp>
      <p:pic>
        <p:nvPicPr>
          <p:cNvPr id="3" name="Picture 2" descr="Screen capture of validation in progress showing green indicator."/>
          <p:cNvPicPr>
            <a:picLocks noChangeAspect="1"/>
          </p:cNvPicPr>
          <p:nvPr/>
        </p:nvPicPr>
        <p:blipFill>
          <a:blip r:embed="rId2"/>
          <a:stretch>
            <a:fillRect/>
          </a:stretch>
        </p:blipFill>
        <p:spPr>
          <a:xfrm>
            <a:off x="2489656" y="1600201"/>
            <a:ext cx="7212689" cy="4525963"/>
          </a:xfrm>
          <a:prstGeom prst="rect">
            <a:avLst/>
          </a:prstGeom>
          <a:noFill/>
        </p:spPr>
      </p:pic>
    </p:spTree>
    <p:extLst>
      <p:ext uri="{BB962C8B-B14F-4D97-AF65-F5344CB8AC3E}">
        <p14:creationId xmlns:p14="http://schemas.microsoft.com/office/powerpoint/2010/main" val="938525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E77059B-499E-0AF3-B568-59E17BD2AB9B}"/>
              </a:ext>
            </a:extLst>
          </p:cNvPr>
          <p:cNvSpPr>
            <a:spLocks noGrp="1"/>
          </p:cNvSpPr>
          <p:nvPr>
            <p:ph type="title"/>
          </p:nvPr>
        </p:nvSpPr>
        <p:spPr>
          <a:xfrm>
            <a:off x="506361" y="294303"/>
            <a:ext cx="8229600" cy="1143000"/>
          </a:xfrm>
        </p:spPr>
        <p:txBody>
          <a:bodyPr/>
          <a:lstStyle/>
          <a:p>
            <a:r>
              <a:rPr lang="en-US" sz="4000" dirty="0"/>
              <a:t>Successful Validation Output</a:t>
            </a:r>
          </a:p>
        </p:txBody>
      </p:sp>
      <p:pic>
        <p:nvPicPr>
          <p:cNvPr id="2" name="Picture 1" descr="Screen capture of validation results screen showing successful validation with no errors, warnings or best practices output."/>
          <p:cNvPicPr>
            <a:picLocks noChangeAspect="1"/>
          </p:cNvPicPr>
          <p:nvPr/>
        </p:nvPicPr>
        <p:blipFill>
          <a:blip r:embed="rId2"/>
          <a:stretch>
            <a:fillRect/>
          </a:stretch>
        </p:blipFill>
        <p:spPr>
          <a:xfrm>
            <a:off x="2460689" y="1600201"/>
            <a:ext cx="7270623" cy="4525963"/>
          </a:xfrm>
          <a:prstGeom prst="rect">
            <a:avLst/>
          </a:prstGeom>
          <a:noFill/>
        </p:spPr>
      </p:pic>
    </p:spTree>
    <p:extLst>
      <p:ext uri="{BB962C8B-B14F-4D97-AF65-F5344CB8AC3E}">
        <p14:creationId xmlns:p14="http://schemas.microsoft.com/office/powerpoint/2010/main" val="3181619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239" y="315964"/>
            <a:ext cx="10515600" cy="1325563"/>
          </a:xfrm>
        </p:spPr>
        <p:txBody>
          <a:bodyPr/>
          <a:lstStyle/>
          <a:p>
            <a:r>
              <a:rPr lang="en-US" sz="4000" dirty="0"/>
              <a:t>Types of Validation Output</a:t>
            </a:r>
          </a:p>
        </p:txBody>
      </p:sp>
      <p:sp>
        <p:nvSpPr>
          <p:cNvPr id="3" name="Content Placeholder 2"/>
          <p:cNvSpPr>
            <a:spLocks noGrp="1"/>
          </p:cNvSpPr>
          <p:nvPr>
            <p:ph idx="1"/>
          </p:nvPr>
        </p:nvSpPr>
        <p:spPr>
          <a:xfrm>
            <a:off x="762000" y="1752601"/>
            <a:ext cx="10744200" cy="4373563"/>
          </a:xfrm>
        </p:spPr>
        <p:txBody>
          <a:bodyPr/>
          <a:lstStyle/>
          <a:p>
            <a:r>
              <a:rPr lang="en-US" sz="2800" b="1" dirty="0"/>
              <a:t>Errors</a:t>
            </a:r>
            <a:r>
              <a:rPr lang="en-US" sz="2800" dirty="0"/>
              <a:t>: Must be corrected or file cannot be uploaded to NIMAC system.</a:t>
            </a:r>
          </a:p>
          <a:p>
            <a:endParaRPr lang="en-US" sz="1200" dirty="0"/>
          </a:p>
          <a:p>
            <a:r>
              <a:rPr lang="en-US" sz="2800" b="1" dirty="0"/>
              <a:t>Warnings</a:t>
            </a:r>
            <a:r>
              <a:rPr lang="en-US" sz="2800" dirty="0"/>
              <a:t>: Correction is recommended but not required for upload. (Further review will be done by NIMAC after upload.)</a:t>
            </a:r>
          </a:p>
          <a:p>
            <a:endParaRPr lang="en-US" sz="1200" dirty="0"/>
          </a:p>
          <a:p>
            <a:r>
              <a:rPr lang="en-US" sz="2800" b="1" dirty="0"/>
              <a:t>Best Practice</a:t>
            </a:r>
            <a:r>
              <a:rPr lang="en-US" sz="2800" dirty="0"/>
              <a:t>: Information to consider in preparing NIMAS files.</a:t>
            </a:r>
          </a:p>
        </p:txBody>
      </p:sp>
    </p:spTree>
    <p:extLst>
      <p:ext uri="{BB962C8B-B14F-4D97-AF65-F5344CB8AC3E}">
        <p14:creationId xmlns:p14="http://schemas.microsoft.com/office/powerpoint/2010/main" val="1994598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0EE4D67-6C26-A8F6-81FF-97EB82C156EF}"/>
              </a:ext>
            </a:extLst>
          </p:cNvPr>
          <p:cNvSpPr>
            <a:spLocks noGrp="1"/>
          </p:cNvSpPr>
          <p:nvPr>
            <p:ph type="title"/>
          </p:nvPr>
        </p:nvSpPr>
        <p:spPr>
          <a:xfrm>
            <a:off x="417871" y="264806"/>
            <a:ext cx="8229600" cy="1143000"/>
          </a:xfrm>
        </p:spPr>
        <p:txBody>
          <a:bodyPr wrap="square" anchor="ctr">
            <a:normAutofit/>
          </a:bodyPr>
          <a:lstStyle/>
          <a:p>
            <a:r>
              <a:rPr lang="en-US" sz="4100" dirty="0"/>
              <a:t>Validation Output Showing Errors</a:t>
            </a:r>
          </a:p>
        </p:txBody>
      </p:sp>
      <p:pic>
        <p:nvPicPr>
          <p:cNvPr id="3" name="Picture 2" descr="Screen capture of validation output showing the number of errors, warnings and best practices issues at the top. The first column shows which issues are errors."/>
          <p:cNvPicPr>
            <a:picLocks noChangeAspect="1"/>
          </p:cNvPicPr>
          <p:nvPr/>
        </p:nvPicPr>
        <p:blipFill>
          <a:blip r:embed="rId2"/>
          <a:stretch>
            <a:fillRect/>
          </a:stretch>
        </p:blipFill>
        <p:spPr>
          <a:xfrm>
            <a:off x="2018556" y="1600201"/>
            <a:ext cx="8154889" cy="4525963"/>
          </a:xfrm>
          <a:prstGeom prst="rect">
            <a:avLst/>
          </a:prstGeom>
          <a:noFill/>
        </p:spPr>
      </p:pic>
    </p:spTree>
    <p:extLst>
      <p:ext uri="{BB962C8B-B14F-4D97-AF65-F5344CB8AC3E}">
        <p14:creationId xmlns:p14="http://schemas.microsoft.com/office/powerpoint/2010/main" val="907497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r>
              <a:rPr lang="en-US" altLang="en-US" sz="4000" dirty="0"/>
              <a:t>Corrupt Zip Files</a:t>
            </a:r>
          </a:p>
        </p:txBody>
      </p:sp>
      <p:sp>
        <p:nvSpPr>
          <p:cNvPr id="60419" name="Content Placeholder 2"/>
          <p:cNvSpPr>
            <a:spLocks noGrp="1" noChangeArrowheads="1"/>
          </p:cNvSpPr>
          <p:nvPr>
            <p:ph idx="1"/>
          </p:nvPr>
        </p:nvSpPr>
        <p:spPr>
          <a:xfrm>
            <a:off x="609600" y="1600201"/>
            <a:ext cx="10972800" cy="4525963"/>
          </a:xfrm>
        </p:spPr>
        <p:txBody>
          <a:bodyPr/>
          <a:lstStyle/>
          <a:p>
            <a:r>
              <a:rPr lang="en-US" altLang="en-US" sz="3000" dirty="0"/>
              <a:t>Occasionally files will fail upload or batch processing due to the zip files being corrupt. </a:t>
            </a:r>
          </a:p>
          <a:p>
            <a:endParaRPr lang="en-US" altLang="en-US" sz="1200" dirty="0"/>
          </a:p>
          <a:p>
            <a:r>
              <a:rPr lang="en-US" altLang="en-US" sz="3000" dirty="0"/>
              <a:t>After zipping your NIMAS file sets, it’s a good idea to check to ensure that the files were not corrupted during the compression process.</a:t>
            </a:r>
          </a:p>
          <a:p>
            <a:endParaRPr lang="en-US" altLang="en-US" sz="1200" dirty="0"/>
          </a:p>
          <a:p>
            <a:r>
              <a:rPr lang="en-US" altLang="en-US" sz="3000" dirty="0"/>
              <a:t>Just click on the zip file. If it opens, the file is probably okay and not corrupt.</a:t>
            </a:r>
          </a:p>
        </p:txBody>
      </p:sp>
    </p:spTree>
    <p:extLst>
      <p:ext uri="{BB962C8B-B14F-4D97-AF65-F5344CB8AC3E}">
        <p14:creationId xmlns:p14="http://schemas.microsoft.com/office/powerpoint/2010/main" val="1353081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noChangeArrowheads="1"/>
          </p:cNvSpPr>
          <p:nvPr>
            <p:ph type="title"/>
          </p:nvPr>
        </p:nvSpPr>
        <p:spPr>
          <a:xfrm>
            <a:off x="1981200" y="2057400"/>
            <a:ext cx="8229600" cy="2743200"/>
          </a:xfrm>
        </p:spPr>
        <p:txBody>
          <a:bodyPr/>
          <a:lstStyle/>
          <a:p>
            <a:pPr algn="ctr"/>
            <a:r>
              <a:rPr lang="en-US" altLang="en-US" sz="5400" dirty="0"/>
              <a:t>Submitting NIMAS Files</a:t>
            </a:r>
            <a:br>
              <a:rPr lang="en-US" altLang="en-US" sz="5400" dirty="0"/>
            </a:br>
            <a:r>
              <a:rPr lang="en-US" altLang="en-US" sz="5400" dirty="0"/>
              <a:t>Part 2: File Delivery</a:t>
            </a:r>
            <a:br>
              <a:rPr lang="en-US" altLang="en-US" dirty="0"/>
            </a:b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F5B7-6DB4-FE94-A698-01F8642A28E7}"/>
              </a:ext>
            </a:extLst>
          </p:cNvPr>
          <p:cNvSpPr>
            <a:spLocks noGrp="1"/>
          </p:cNvSpPr>
          <p:nvPr>
            <p:ph type="title"/>
          </p:nvPr>
        </p:nvSpPr>
        <p:spPr>
          <a:xfrm>
            <a:off x="838200" y="2563454"/>
            <a:ext cx="10515600" cy="865546"/>
          </a:xfrm>
        </p:spPr>
        <p:txBody>
          <a:bodyPr>
            <a:normAutofit fontScale="90000"/>
          </a:bodyPr>
          <a:lstStyle/>
          <a:p>
            <a:pPr algn="ctr"/>
            <a:r>
              <a:rPr lang="en-US" dirty="0"/>
              <a:t>Manual File Upload</a:t>
            </a:r>
          </a:p>
        </p:txBody>
      </p:sp>
    </p:spTree>
    <p:extLst>
      <p:ext uri="{BB962C8B-B14F-4D97-AF65-F5344CB8AC3E}">
        <p14:creationId xmlns:p14="http://schemas.microsoft.com/office/powerpoint/2010/main" val="3051837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File Upload to the Online System</a:t>
            </a:r>
          </a:p>
        </p:txBody>
      </p:sp>
      <p:sp>
        <p:nvSpPr>
          <p:cNvPr id="76803" name="Content Placeholder 2"/>
          <p:cNvSpPr>
            <a:spLocks noGrp="1" noChangeArrowheads="1"/>
          </p:cNvSpPr>
          <p:nvPr>
            <p:ph idx="1"/>
          </p:nvPr>
        </p:nvSpPr>
        <p:spPr>
          <a:xfrm>
            <a:off x="609600" y="1690688"/>
            <a:ext cx="10896600" cy="4633912"/>
          </a:xfrm>
        </p:spPr>
        <p:txBody>
          <a:bodyPr/>
          <a:lstStyle/>
          <a:p>
            <a:r>
              <a:rPr lang="en-US" altLang="en-US" sz="2800" dirty="0"/>
              <a:t>Files up to 250 MB each can be manually uploaded to the NIMAC system by logging into your publisher or vendor account. </a:t>
            </a:r>
          </a:p>
          <a:p>
            <a:endParaRPr lang="en-US" altLang="en-US" sz="1200" dirty="0"/>
          </a:p>
          <a:p>
            <a:r>
              <a:rPr lang="en-US" altLang="en-US" sz="2800" dirty="0"/>
              <a:t>When you log into your account, your inventory will always be your landing page.</a:t>
            </a:r>
          </a:p>
          <a:p>
            <a:endParaRPr lang="en-US" altLang="en-US" sz="1200" dirty="0"/>
          </a:p>
          <a:p>
            <a:r>
              <a:rPr lang="en-US" altLang="en-US" sz="2800" b="1" dirty="0"/>
              <a:t>Add Inventory</a:t>
            </a:r>
            <a:r>
              <a:rPr lang="en-US" altLang="en-US" sz="2800" dirty="0"/>
              <a:t> is used to upload a file that has not been previously submitted. (The ISBN </a:t>
            </a:r>
            <a:r>
              <a:rPr lang="en-US" altLang="en-US" sz="2800" b="1" dirty="0"/>
              <a:t>is not</a:t>
            </a:r>
            <a:r>
              <a:rPr lang="en-US" altLang="en-US" sz="2800" dirty="0"/>
              <a:t> already in the system.)</a:t>
            </a:r>
          </a:p>
          <a:p>
            <a:endParaRPr lang="en-US" altLang="en-US" sz="1200" dirty="0"/>
          </a:p>
          <a:p>
            <a:r>
              <a:rPr lang="en-US" altLang="en-US" sz="2800" b="1" dirty="0"/>
              <a:t>Replace Zip File</a:t>
            </a:r>
            <a:r>
              <a:rPr lang="en-US" altLang="en-US" sz="2800" dirty="0"/>
              <a:t> is used to replace the zip if the file has been previously submitted. (The ISBN </a:t>
            </a:r>
            <a:r>
              <a:rPr lang="en-US" altLang="en-US" sz="2800" b="1" dirty="0"/>
              <a:t>is</a:t>
            </a:r>
            <a:r>
              <a:rPr lang="en-US" altLang="en-US" sz="2800" dirty="0"/>
              <a:t> already in the NIMAC.)</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30E3D0D-229E-C474-DADC-D704171B5B29}"/>
              </a:ext>
            </a:extLst>
          </p:cNvPr>
          <p:cNvSpPr>
            <a:spLocks noGrp="1"/>
          </p:cNvSpPr>
          <p:nvPr>
            <p:ph type="title"/>
          </p:nvPr>
        </p:nvSpPr>
        <p:spPr>
          <a:xfrm>
            <a:off x="419100" y="0"/>
            <a:ext cx="11353800" cy="1143000"/>
          </a:xfrm>
        </p:spPr>
        <p:txBody>
          <a:bodyPr/>
          <a:lstStyle/>
          <a:p>
            <a:r>
              <a:rPr lang="en-US" sz="3800" dirty="0"/>
              <a:t>Add New Content vs. Replace Zip File</a:t>
            </a:r>
          </a:p>
        </p:txBody>
      </p:sp>
      <p:pic>
        <p:nvPicPr>
          <p:cNvPr id="3" name="Picture 2" descr="Publisher landing page showing where the Add New Content and Replace Zip File options are found. ">
            <a:extLst>
              <a:ext uri="{FF2B5EF4-FFF2-40B4-BE49-F238E27FC236}">
                <a16:creationId xmlns:a16="http://schemas.microsoft.com/office/drawing/2014/main" id="{93ED4AE3-9C72-84B6-FADB-AEF454079C31}"/>
              </a:ext>
            </a:extLst>
          </p:cNvPr>
          <p:cNvPicPr>
            <a:picLocks noChangeAspect="1"/>
          </p:cNvPicPr>
          <p:nvPr/>
        </p:nvPicPr>
        <p:blipFill>
          <a:blip r:embed="rId2"/>
          <a:stretch>
            <a:fillRect/>
          </a:stretch>
        </p:blipFill>
        <p:spPr>
          <a:xfrm>
            <a:off x="1676400" y="990600"/>
            <a:ext cx="8839200" cy="5233544"/>
          </a:xfrm>
          <a:prstGeom prst="rect">
            <a:avLst/>
          </a:prstGeom>
          <a:noFill/>
        </p:spPr>
      </p:pic>
    </p:spTree>
    <p:extLst>
      <p:ext uri="{BB962C8B-B14F-4D97-AF65-F5344CB8AC3E}">
        <p14:creationId xmlns:p14="http://schemas.microsoft.com/office/powerpoint/2010/main" val="3481881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Process</a:t>
            </a:r>
          </a:p>
        </p:txBody>
      </p:sp>
      <p:sp>
        <p:nvSpPr>
          <p:cNvPr id="76803" name="Content Placeholder 2"/>
          <p:cNvSpPr>
            <a:spLocks noGrp="1" noChangeArrowheads="1"/>
          </p:cNvSpPr>
          <p:nvPr>
            <p:ph idx="1"/>
          </p:nvPr>
        </p:nvSpPr>
        <p:spPr>
          <a:xfrm>
            <a:off x="609600" y="1524000"/>
            <a:ext cx="10896600" cy="4678362"/>
          </a:xfrm>
        </p:spPr>
        <p:txBody>
          <a:bodyPr>
            <a:noAutofit/>
          </a:bodyPr>
          <a:lstStyle/>
          <a:p>
            <a:r>
              <a:rPr lang="en-US" altLang="en-US" dirty="0"/>
              <a:t>When files are uploaded, the file first undergoes automated validation. </a:t>
            </a:r>
          </a:p>
          <a:p>
            <a:r>
              <a:rPr lang="en-US" altLang="en-US" dirty="0"/>
              <a:t>If the file fails validation, the system will display the errors. </a:t>
            </a:r>
          </a:p>
          <a:p>
            <a:r>
              <a:rPr lang="en-US" altLang="en-US" dirty="0"/>
              <a:t>If the file passes, the system will extract the OPF metadata to create a system record and open it up in edit mode. </a:t>
            </a:r>
          </a:p>
          <a:p>
            <a:r>
              <a:rPr lang="en-US" altLang="en-US" dirty="0"/>
              <a:t>The record can then be reviewed and edited, if needed. (Any changes made to the record will also be saved to the OPF.) </a:t>
            </a:r>
          </a:p>
          <a:p>
            <a:r>
              <a:rPr lang="en-US" altLang="en-US" dirty="0"/>
              <a:t>When the file is saved to the system, it will appear in your Uncertified inventory. </a:t>
            </a:r>
          </a:p>
        </p:txBody>
      </p:sp>
    </p:spTree>
    <p:extLst>
      <p:ext uri="{BB962C8B-B14F-4D97-AF65-F5344CB8AC3E}">
        <p14:creationId xmlns:p14="http://schemas.microsoft.com/office/powerpoint/2010/main" val="1432744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noChangeArrowheads="1"/>
          </p:cNvSpPr>
          <p:nvPr>
            <p:ph type="title"/>
          </p:nvPr>
        </p:nvSpPr>
        <p:spPr/>
        <p:txBody>
          <a:bodyPr/>
          <a:lstStyle/>
          <a:p>
            <a:r>
              <a:rPr lang="en-US" altLang="en-US" sz="4000" dirty="0"/>
              <a:t>Manual Upload vs. Batch Delivery</a:t>
            </a:r>
          </a:p>
        </p:txBody>
      </p:sp>
      <p:sp>
        <p:nvSpPr>
          <p:cNvPr id="76803" name="Content Placeholder 2"/>
          <p:cNvSpPr>
            <a:spLocks noGrp="1" noChangeArrowheads="1"/>
          </p:cNvSpPr>
          <p:nvPr>
            <p:ph idx="1"/>
          </p:nvPr>
        </p:nvSpPr>
        <p:spPr>
          <a:xfrm>
            <a:off x="609600" y="1752600"/>
            <a:ext cx="10896600" cy="4830762"/>
          </a:xfrm>
        </p:spPr>
        <p:txBody>
          <a:bodyPr>
            <a:noAutofit/>
          </a:bodyPr>
          <a:lstStyle/>
          <a:p>
            <a:r>
              <a:rPr lang="en-US" altLang="en-US" dirty="0"/>
              <a:t>While files up to 300 MB may successfully upload to the system, the upload time will be slower the larger the file is. </a:t>
            </a:r>
          </a:p>
          <a:p>
            <a:r>
              <a:rPr lang="en-US" altLang="en-US" dirty="0"/>
              <a:t>For this reason, we advise delivering files that are over 250 MB each by FTP.</a:t>
            </a:r>
          </a:p>
          <a:p>
            <a:r>
              <a:rPr lang="en-US" altLang="en-US" b="1" dirty="0"/>
              <a:t>There is no minimum or maximum file size for submitting files by FTP.  </a:t>
            </a:r>
            <a:endParaRPr lang="en-US" altLang="en-US" dirty="0"/>
          </a:p>
          <a:p>
            <a:r>
              <a:rPr lang="en-US" altLang="en-US" b="1" dirty="0"/>
              <a:t>There is no minimum or maximum number of files that can be submitted by FTP at one time.</a:t>
            </a:r>
          </a:p>
        </p:txBody>
      </p:sp>
    </p:spTree>
    <p:extLst>
      <p:ext uri="{BB962C8B-B14F-4D97-AF65-F5344CB8AC3E}">
        <p14:creationId xmlns:p14="http://schemas.microsoft.com/office/powerpoint/2010/main" val="944621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8B6-BD97-C1FF-35DF-1C3ADC1A356B}"/>
              </a:ext>
            </a:extLst>
          </p:cNvPr>
          <p:cNvSpPr>
            <a:spLocks noGrp="1"/>
          </p:cNvSpPr>
          <p:nvPr>
            <p:ph type="title"/>
          </p:nvPr>
        </p:nvSpPr>
        <p:spPr>
          <a:xfrm>
            <a:off x="1981200" y="2857500"/>
            <a:ext cx="8229600" cy="1143000"/>
          </a:xfrm>
        </p:spPr>
        <p:txBody>
          <a:bodyPr/>
          <a:lstStyle/>
          <a:p>
            <a:pPr algn="ctr"/>
            <a:r>
              <a:rPr lang="en-US" dirty="0"/>
              <a:t>Batch Delivery (FTP)</a:t>
            </a:r>
          </a:p>
        </p:txBody>
      </p:sp>
    </p:spTree>
    <p:extLst>
      <p:ext uri="{BB962C8B-B14F-4D97-AF65-F5344CB8AC3E}">
        <p14:creationId xmlns:p14="http://schemas.microsoft.com/office/powerpoint/2010/main" val="2232504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noChangeArrowheads="1"/>
          </p:cNvSpPr>
          <p:nvPr>
            <p:ph type="title"/>
          </p:nvPr>
        </p:nvSpPr>
        <p:spPr/>
        <p:txBody>
          <a:bodyPr/>
          <a:lstStyle/>
          <a:p>
            <a:r>
              <a:rPr lang="en-US" altLang="en-US" sz="4000" dirty="0"/>
              <a:t>Delivering files by FTP</a:t>
            </a:r>
          </a:p>
        </p:txBody>
      </p:sp>
      <p:sp>
        <p:nvSpPr>
          <p:cNvPr id="7171" name="Content Placeholder 2"/>
          <p:cNvSpPr>
            <a:spLocks noGrp="1"/>
          </p:cNvSpPr>
          <p:nvPr>
            <p:ph idx="1"/>
          </p:nvPr>
        </p:nvSpPr>
        <p:spPr>
          <a:xfrm>
            <a:off x="609600" y="1676400"/>
            <a:ext cx="10744200" cy="4724400"/>
          </a:xfrm>
        </p:spPr>
        <p:txBody>
          <a:bodyPr>
            <a:normAutofit/>
          </a:bodyPr>
          <a:lstStyle/>
          <a:p>
            <a:pPr>
              <a:defRPr/>
            </a:pPr>
            <a:r>
              <a:rPr lang="en-US" altLang="en-US" dirty="0"/>
              <a:t>Files that are over 300 MB must be delivered directly to our system vendor, OverDrive, by </a:t>
            </a:r>
            <a:r>
              <a:rPr lang="en-US" altLang="en-US" b="1" dirty="0"/>
              <a:t>SFTP</a:t>
            </a:r>
            <a:r>
              <a:rPr lang="en-US" altLang="en-US" dirty="0"/>
              <a:t>. </a:t>
            </a:r>
          </a:p>
          <a:p>
            <a:pPr>
              <a:defRPr/>
            </a:pPr>
            <a:endParaRPr lang="en-US" altLang="en-US" dirty="0"/>
          </a:p>
          <a:p>
            <a:pPr>
              <a:defRPr/>
            </a:pPr>
            <a:r>
              <a:rPr lang="en-US" altLang="en-US" dirty="0"/>
              <a:t>The host location of the FTP is:</a:t>
            </a:r>
          </a:p>
          <a:p>
            <a:pPr marL="0" indent="0">
              <a:buNone/>
              <a:defRPr/>
            </a:pPr>
            <a:r>
              <a:rPr lang="en-US" dirty="0"/>
              <a:t>	</a:t>
            </a:r>
            <a:r>
              <a:rPr lang="en-US" b="1" dirty="0"/>
              <a:t>transfer.overdrive.com </a:t>
            </a:r>
          </a:p>
          <a:p>
            <a:pPr marL="0" indent="0">
              <a:buNone/>
              <a:defRPr/>
            </a:pPr>
            <a:endParaRPr lang="en-US" b="1" dirty="0"/>
          </a:p>
          <a:p>
            <a:pPr>
              <a:defRPr/>
            </a:pPr>
            <a:r>
              <a:rPr lang="en-US" altLang="en-US" dirty="0"/>
              <a:t>If you do not yet have an FTP login, you can request one by emailing OverDrive:  </a:t>
            </a:r>
          </a:p>
          <a:p>
            <a:pPr marL="0" indent="0">
              <a:buNone/>
              <a:defRPr/>
            </a:pPr>
            <a:r>
              <a:rPr lang="en-US" altLang="en-US" dirty="0"/>
              <a:t>	</a:t>
            </a:r>
            <a:r>
              <a:rPr lang="en-US" altLang="en-US" b="1" dirty="0">
                <a:hlinkClick r:id="rId2"/>
              </a:rPr>
              <a:t>nimac-s</a:t>
            </a:r>
            <a:r>
              <a:rPr lang="en-US" b="1" dirty="0">
                <a:hlinkClick r:id="rId2"/>
              </a:rPr>
              <a:t>upport@overdrive.com</a:t>
            </a:r>
            <a:r>
              <a:rPr lang="en-US" b="1" dirty="0"/>
              <a:t> </a:t>
            </a:r>
            <a:endParaRPr lang="en-US" alt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noChangeArrowheads="1"/>
          </p:cNvSpPr>
          <p:nvPr>
            <p:ph type="title"/>
          </p:nvPr>
        </p:nvSpPr>
        <p:spPr/>
        <p:txBody>
          <a:bodyPr/>
          <a:lstStyle/>
          <a:p>
            <a:r>
              <a:rPr lang="en-US" altLang="en-US" sz="4000" dirty="0"/>
              <a:t>Requesting FTP Access</a:t>
            </a:r>
          </a:p>
        </p:txBody>
      </p:sp>
      <p:sp>
        <p:nvSpPr>
          <p:cNvPr id="78851" name="Content Placeholder 2"/>
          <p:cNvSpPr>
            <a:spLocks noGrp="1" noChangeArrowheads="1"/>
          </p:cNvSpPr>
          <p:nvPr>
            <p:ph idx="1"/>
          </p:nvPr>
        </p:nvSpPr>
        <p:spPr>
          <a:xfrm>
            <a:off x="609600" y="1816608"/>
            <a:ext cx="10972800" cy="4309556"/>
          </a:xfrm>
        </p:spPr>
        <p:txBody>
          <a:bodyPr>
            <a:normAutofit/>
          </a:bodyPr>
          <a:lstStyle/>
          <a:p>
            <a:r>
              <a:rPr lang="en-US" altLang="en-US" sz="2800" dirty="0"/>
              <a:t>In your request, include your NIMAC login ID for the specific publisher’s account. </a:t>
            </a:r>
          </a:p>
          <a:p>
            <a:endParaRPr lang="en-US" altLang="en-US" sz="1200" dirty="0"/>
          </a:p>
          <a:p>
            <a:r>
              <a:rPr lang="en-US" altLang="en-US" sz="2800" b="1" dirty="0"/>
              <a:t>If you are a publisher</a:t>
            </a:r>
            <a:r>
              <a:rPr lang="en-US" altLang="en-US" sz="2800" dirty="0"/>
              <a:t>, you will need to create a NIMAC “sub user” account for each conversion vendor that needs to upload files on your behalf. </a:t>
            </a:r>
          </a:p>
          <a:p>
            <a:endParaRPr lang="en-US" altLang="en-US" sz="1200" dirty="0"/>
          </a:p>
          <a:p>
            <a:r>
              <a:rPr lang="en-US" altLang="en-US" sz="2800" b="1" dirty="0"/>
              <a:t>If you are a vendor</a:t>
            </a:r>
            <a:r>
              <a:rPr lang="en-US" altLang="en-US" sz="2800" dirty="0"/>
              <a:t>, you will need a separate NIMAC login ID and FTP </a:t>
            </a:r>
            <a:r>
              <a:rPr lang="en-US" altLang="en-US" dirty="0"/>
              <a:t>account</a:t>
            </a:r>
            <a:r>
              <a:rPr lang="en-US" altLang="en-US" sz="2800" dirty="0"/>
              <a:t> for each publisher account to which you need to upload files.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z="4000" dirty="0"/>
              <a:t>Automated Processing of FTP Deliveries</a:t>
            </a:r>
          </a:p>
        </p:txBody>
      </p:sp>
      <p:sp>
        <p:nvSpPr>
          <p:cNvPr id="80899" name="Content Placeholder 2"/>
          <p:cNvSpPr>
            <a:spLocks noGrp="1" noChangeArrowheads="1"/>
          </p:cNvSpPr>
          <p:nvPr>
            <p:ph idx="1"/>
          </p:nvPr>
        </p:nvSpPr>
        <p:spPr>
          <a:xfrm>
            <a:off x="685800" y="1597153"/>
            <a:ext cx="10820400" cy="4895722"/>
          </a:xfrm>
        </p:spPr>
        <p:txBody>
          <a:bodyPr>
            <a:noAutofit/>
          </a:bodyPr>
          <a:lstStyle/>
          <a:p>
            <a:r>
              <a:rPr lang="en-US" altLang="en-US" dirty="0"/>
              <a:t>Files delivered by FTP are processed nightly (U.S. Eastern time).</a:t>
            </a:r>
          </a:p>
          <a:p>
            <a:r>
              <a:rPr lang="en-US" altLang="en-US" dirty="0"/>
              <a:t>The automated process can only detect and retrieve files that are in the </a:t>
            </a:r>
            <a:r>
              <a:rPr lang="en-US" altLang="en-US" b="1" dirty="0"/>
              <a:t>ROOT directory</a:t>
            </a:r>
            <a:r>
              <a:rPr lang="en-US" altLang="en-US" dirty="0"/>
              <a:t> of the FTP. </a:t>
            </a:r>
          </a:p>
          <a:p>
            <a:r>
              <a:rPr lang="en-US" altLang="en-US" dirty="0"/>
              <a:t>Files located on the FTP inside folders are invisible to the automated process and will be skipped. </a:t>
            </a:r>
          </a:p>
          <a:p>
            <a:r>
              <a:rPr lang="en-US" altLang="en-US" dirty="0"/>
              <a:t>Transfer only the individual zip files themselves – no folders! </a:t>
            </a:r>
          </a:p>
          <a:p>
            <a:r>
              <a:rPr lang="en-US" altLang="en-US" dirty="0"/>
              <a:t>If you have any questions, just let us know.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1981200" y="2857500"/>
            <a:ext cx="8229600" cy="1143000"/>
          </a:xfrm>
        </p:spPr>
        <p:txBody>
          <a:bodyPr/>
          <a:lstStyle/>
          <a:p>
            <a:pPr algn="ctr"/>
            <a:r>
              <a:rPr lang="en-US" altLang="en-US" dirty="0"/>
              <a:t>The Daily Batch Delivery Report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Batch Delivery Report</a:t>
            </a:r>
          </a:p>
        </p:txBody>
      </p:sp>
      <p:sp>
        <p:nvSpPr>
          <p:cNvPr id="82947" name="Content Placeholder 2"/>
          <p:cNvSpPr>
            <a:spLocks noGrp="1" noChangeArrowheads="1"/>
          </p:cNvSpPr>
          <p:nvPr>
            <p:ph idx="1"/>
          </p:nvPr>
        </p:nvSpPr>
        <p:spPr>
          <a:xfrm>
            <a:off x="762000" y="1690687"/>
            <a:ext cx="10668000" cy="4321737"/>
          </a:xfrm>
        </p:spPr>
        <p:txBody>
          <a:bodyPr>
            <a:noAutofit/>
          </a:bodyPr>
          <a:lstStyle/>
          <a:p>
            <a:pPr marL="0" indent="0">
              <a:buNone/>
            </a:pPr>
            <a:endParaRPr lang="en-US" altLang="en-US" sz="1200" dirty="0"/>
          </a:p>
          <a:p>
            <a:r>
              <a:rPr lang="en-US" altLang="en-US" dirty="0"/>
              <a:t>If you have submitted files by FTP, the following morning you will receive an automated report that details the processing results.</a:t>
            </a:r>
          </a:p>
          <a:p>
            <a:endParaRPr lang="en-US" altLang="en-US" sz="1200" dirty="0"/>
          </a:p>
          <a:p>
            <a:r>
              <a:rPr lang="en-US" altLang="en-US" dirty="0"/>
              <a:t>This report is sent to the email address associated with the FTP account. </a:t>
            </a:r>
          </a:p>
          <a:p>
            <a:endParaRPr lang="en-US" altLang="en-US" sz="1200" dirty="0"/>
          </a:p>
          <a:p>
            <a:r>
              <a:rPr lang="en-US" altLang="en-US" dirty="0"/>
              <a:t>If you are a vendor that supplies files for multiple publishers, you will receive a separate report for each publisher.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z="4000" dirty="0"/>
              <a:t>Side Note on Spam filters</a:t>
            </a:r>
          </a:p>
        </p:txBody>
      </p:sp>
      <p:sp>
        <p:nvSpPr>
          <p:cNvPr id="82947" name="Content Placeholder 2"/>
          <p:cNvSpPr>
            <a:spLocks noGrp="1" noChangeArrowheads="1"/>
          </p:cNvSpPr>
          <p:nvPr>
            <p:ph idx="1"/>
          </p:nvPr>
        </p:nvSpPr>
        <p:spPr>
          <a:xfrm>
            <a:off x="609600" y="1752600"/>
            <a:ext cx="10972800" cy="4495800"/>
          </a:xfrm>
        </p:spPr>
        <p:txBody>
          <a:bodyPr/>
          <a:lstStyle/>
          <a:p>
            <a:r>
              <a:rPr lang="en-US" altLang="en-US" sz="2800" dirty="0"/>
              <a:t>If you have submitted files by FTP but do not see the automated email the following morning in your Inbox, please be sure to check your Spam or Junk folder. </a:t>
            </a:r>
          </a:p>
          <a:p>
            <a:endParaRPr lang="en-US" altLang="en-US" sz="1200" dirty="0"/>
          </a:p>
          <a:p>
            <a:r>
              <a:rPr lang="en-US" altLang="en-US" sz="2800" dirty="0"/>
              <a:t>You may need to whitelist </a:t>
            </a:r>
            <a:r>
              <a:rPr lang="en-US" altLang="en-US" sz="2800" dirty="0">
                <a:hlinkClick r:id="rId2"/>
              </a:rPr>
              <a:t>noreply-NIMAC@overdrive.com</a:t>
            </a:r>
            <a:r>
              <a:rPr lang="en-US" altLang="en-US" sz="2800" dirty="0"/>
              <a:t> or the domain “overdrive.com” to successfully receive the emails.  </a:t>
            </a:r>
          </a:p>
          <a:p>
            <a:endParaRPr lang="en-US" altLang="en-US" sz="1200" dirty="0"/>
          </a:p>
        </p:txBody>
      </p:sp>
    </p:spTree>
    <p:extLst>
      <p:ext uri="{BB962C8B-B14F-4D97-AF65-F5344CB8AC3E}">
        <p14:creationId xmlns:p14="http://schemas.microsoft.com/office/powerpoint/2010/main" val="2896454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noChangeArrowheads="1"/>
          </p:cNvSpPr>
          <p:nvPr>
            <p:ph type="title"/>
          </p:nvPr>
        </p:nvSpPr>
        <p:spPr/>
        <p:txBody>
          <a:bodyPr/>
          <a:lstStyle/>
          <a:p>
            <a:r>
              <a:rPr lang="en-US" altLang="en-US" sz="4000" dirty="0"/>
              <a:t>Reviewing the FTP Report</a:t>
            </a:r>
          </a:p>
        </p:txBody>
      </p:sp>
      <p:sp>
        <p:nvSpPr>
          <p:cNvPr id="83971" name="Content Placeholder 2"/>
          <p:cNvSpPr>
            <a:spLocks noGrp="1" noChangeArrowheads="1"/>
          </p:cNvSpPr>
          <p:nvPr>
            <p:ph idx="1"/>
          </p:nvPr>
        </p:nvSpPr>
        <p:spPr>
          <a:xfrm>
            <a:off x="685800" y="1524000"/>
            <a:ext cx="10896600" cy="4800600"/>
          </a:xfrm>
        </p:spPr>
        <p:txBody>
          <a:bodyPr/>
          <a:lstStyle/>
          <a:p>
            <a:r>
              <a:rPr lang="en-US" altLang="en-US" sz="2800" b="1" dirty="0"/>
              <a:t>Please be sure to review all reports you receive.</a:t>
            </a:r>
          </a:p>
          <a:p>
            <a:endParaRPr lang="en-US" altLang="en-US" sz="800" b="1" dirty="0"/>
          </a:p>
          <a:p>
            <a:r>
              <a:rPr lang="en-US" altLang="en-US" sz="2800" b="1" dirty="0"/>
              <a:t>The daily report is your only notification if an FTP delivery fails. </a:t>
            </a:r>
            <a:r>
              <a:rPr lang="en-US" altLang="en-US" sz="2800" dirty="0"/>
              <a:t> </a:t>
            </a:r>
          </a:p>
          <a:p>
            <a:pPr marL="0" indent="0">
              <a:buNone/>
            </a:pPr>
            <a:endParaRPr lang="en-US" altLang="en-US" sz="800" dirty="0"/>
          </a:p>
          <a:p>
            <a:r>
              <a:rPr lang="en-US" altLang="en-US" sz="2800" b="1" dirty="0"/>
              <a:t>Important Note: </a:t>
            </a:r>
            <a:r>
              <a:rPr lang="en-US" altLang="en-US" sz="2800" dirty="0"/>
              <a:t>If a vendor’s email address changes, or the vendor contact associated with the FTP account leaves their company, OverDrive will need to update the email address associated with the FTP login or create a new account. </a:t>
            </a:r>
          </a:p>
          <a:p>
            <a:endParaRPr lang="en-US" altLang="en-US" sz="800" dirty="0"/>
          </a:p>
          <a:p>
            <a:r>
              <a:rPr lang="en-US" altLang="en-US" sz="2800" dirty="0"/>
              <a:t>Please contact the NIMAC if you have questions or need further assistance.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noChangeArrowheads="1"/>
          </p:cNvSpPr>
          <p:nvPr>
            <p:ph type="title"/>
          </p:nvPr>
        </p:nvSpPr>
        <p:spPr/>
        <p:txBody>
          <a:bodyPr/>
          <a:lstStyle/>
          <a:p>
            <a:r>
              <a:rPr lang="en-US" altLang="en-US" sz="4000" dirty="0"/>
              <a:t>Reading the Report</a:t>
            </a:r>
          </a:p>
        </p:txBody>
      </p:sp>
      <p:sp>
        <p:nvSpPr>
          <p:cNvPr id="84995" name="Content Placeholder 2"/>
          <p:cNvSpPr>
            <a:spLocks noGrp="1" noChangeArrowheads="1"/>
          </p:cNvSpPr>
          <p:nvPr>
            <p:ph idx="1"/>
          </p:nvPr>
        </p:nvSpPr>
        <p:spPr>
          <a:xfrm>
            <a:off x="762000" y="1417639"/>
            <a:ext cx="10668000" cy="4708525"/>
          </a:xfrm>
        </p:spPr>
        <p:txBody>
          <a:bodyPr>
            <a:normAutofit/>
          </a:bodyPr>
          <a:lstStyle/>
          <a:p>
            <a:pPr marL="0" indent="0">
              <a:buNone/>
            </a:pPr>
            <a:r>
              <a:rPr lang="en-US" altLang="en-US" dirty="0"/>
              <a:t>At the top of the report, you will see a summary of the upload results:</a:t>
            </a:r>
          </a:p>
          <a:p>
            <a:pPr marL="0" indent="0">
              <a:buNone/>
            </a:pPr>
            <a:endParaRPr lang="en-US" altLang="en-US" dirty="0"/>
          </a:p>
          <a:p>
            <a:r>
              <a:rPr lang="en-US" altLang="en-US" b="1" dirty="0"/>
              <a:t>If the report shows no failed uploads, you do not need to take any further action.</a:t>
            </a:r>
            <a:r>
              <a:rPr lang="en-US" altLang="en-US" dirty="0"/>
              <a:t> </a:t>
            </a:r>
          </a:p>
          <a:p>
            <a:endParaRPr lang="en-US" altLang="en-US" dirty="0"/>
          </a:p>
          <a:p>
            <a:r>
              <a:rPr lang="en-US" altLang="en-US" dirty="0"/>
              <a:t>If the report </a:t>
            </a:r>
            <a:r>
              <a:rPr lang="en-US" altLang="en-US" b="1" dirty="0"/>
              <a:t>does </a:t>
            </a:r>
            <a:r>
              <a:rPr lang="en-US" altLang="en-US" dirty="0"/>
              <a:t>show failed uploads, please review the Details column information, correct the issue, and deliver the file again.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noChangeArrowheads="1"/>
          </p:cNvSpPr>
          <p:nvPr>
            <p:ph type="title"/>
          </p:nvPr>
        </p:nvSpPr>
        <p:spPr/>
        <p:txBody>
          <a:bodyPr/>
          <a:lstStyle/>
          <a:p>
            <a:r>
              <a:rPr lang="en-US" altLang="en-US" sz="3600" dirty="0"/>
              <a:t>Report showing all uploads successful </a:t>
            </a:r>
          </a:p>
        </p:txBody>
      </p:sp>
      <p:pic>
        <p:nvPicPr>
          <p:cNvPr id="86020" name="Picture 1" descr="Report showing all successful upload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52600"/>
            <a:ext cx="10016358" cy="386420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noChangeArrowheads="1"/>
          </p:cNvSpPr>
          <p:nvPr>
            <p:ph type="title"/>
          </p:nvPr>
        </p:nvSpPr>
        <p:spPr>
          <a:xfrm>
            <a:off x="673510" y="264806"/>
            <a:ext cx="8229600" cy="868362"/>
          </a:xfrm>
        </p:spPr>
        <p:txBody>
          <a:bodyPr/>
          <a:lstStyle/>
          <a:p>
            <a:r>
              <a:rPr lang="en-US" altLang="en-US" sz="3600" dirty="0"/>
              <a:t>Report including failed upload</a:t>
            </a:r>
          </a:p>
        </p:txBody>
      </p:sp>
      <p:pic>
        <p:nvPicPr>
          <p:cNvPr id="87044" name="Picture 1" descr="Report showing 3 successful uploads but one failed upload. Failed uploads will show at the top of the report.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24000"/>
            <a:ext cx="9984862" cy="4371844"/>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noChangeArrowheads="1"/>
          </p:cNvSpPr>
          <p:nvPr>
            <p:ph type="title"/>
          </p:nvPr>
        </p:nvSpPr>
        <p:spPr>
          <a:xfrm>
            <a:off x="571500" y="274639"/>
            <a:ext cx="10972800" cy="1143000"/>
          </a:xfrm>
        </p:spPr>
        <p:txBody>
          <a:bodyPr/>
          <a:lstStyle/>
          <a:p>
            <a:r>
              <a:rPr lang="en-US" altLang="en-US" sz="4000" dirty="0"/>
              <a:t>Failed uploads</a:t>
            </a:r>
          </a:p>
        </p:txBody>
      </p:sp>
      <p:sp>
        <p:nvSpPr>
          <p:cNvPr id="89091" name="Content Placeholder 2"/>
          <p:cNvSpPr>
            <a:spLocks noGrp="1" noChangeArrowheads="1"/>
          </p:cNvSpPr>
          <p:nvPr>
            <p:ph idx="1"/>
          </p:nvPr>
        </p:nvSpPr>
        <p:spPr>
          <a:xfrm>
            <a:off x="762000" y="1320800"/>
            <a:ext cx="10591800" cy="4805364"/>
          </a:xfrm>
        </p:spPr>
        <p:txBody>
          <a:bodyPr>
            <a:normAutofit fontScale="92500" lnSpcReduction="20000"/>
          </a:bodyPr>
          <a:lstStyle/>
          <a:p>
            <a:r>
              <a:rPr lang="en-US" altLang="en-US" dirty="0"/>
              <a:t>If a delivery fails, the Details column in the daily report will provide the information related to the error that prevented upload.</a:t>
            </a:r>
          </a:p>
          <a:p>
            <a:endParaRPr lang="en-US" altLang="en-US" dirty="0"/>
          </a:p>
          <a:p>
            <a:r>
              <a:rPr lang="en-US" altLang="en-US" dirty="0"/>
              <a:t>Just make the needed correction(s) and deliver the file again by FTP (or via the portal). </a:t>
            </a:r>
          </a:p>
          <a:p>
            <a:endParaRPr lang="en-US" altLang="en-US" dirty="0"/>
          </a:p>
          <a:p>
            <a:r>
              <a:rPr lang="en-US" altLang="en-US" b="1" dirty="0"/>
              <a:t>The daily report is your official notification regarding failed uploads. </a:t>
            </a:r>
          </a:p>
          <a:p>
            <a:endParaRPr lang="en-US" altLang="en-US" b="1" dirty="0"/>
          </a:p>
          <a:p>
            <a:r>
              <a:rPr lang="en-US" altLang="en-US" b="1" dirty="0"/>
              <a:t>If you are expecting a report but do not receive one, check to ensure your zip files are not located inside a folder on the FTP.</a:t>
            </a:r>
          </a:p>
          <a:p>
            <a:endParaRPr lang="en-US" altLang="en-US" dirty="0"/>
          </a:p>
          <a:p>
            <a:r>
              <a:rPr lang="en-US" altLang="en-US" dirty="0"/>
              <a:t>If you have any questions about an error on a report, contact the NIMAC.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noChangeArrowheads="1"/>
          </p:cNvSpPr>
          <p:nvPr>
            <p:ph type="title"/>
          </p:nvPr>
        </p:nvSpPr>
        <p:spPr>
          <a:xfrm>
            <a:off x="685800" y="139443"/>
            <a:ext cx="10515600" cy="1325563"/>
          </a:xfrm>
        </p:spPr>
        <p:txBody>
          <a:bodyPr/>
          <a:lstStyle/>
          <a:p>
            <a:r>
              <a:rPr lang="en-US" altLang="en-US" sz="4000" dirty="0"/>
              <a:t>Resubmission of Certified Inventory</a:t>
            </a:r>
          </a:p>
        </p:txBody>
      </p:sp>
      <p:sp>
        <p:nvSpPr>
          <p:cNvPr id="93187" name="Content Placeholder 2"/>
          <p:cNvSpPr>
            <a:spLocks noGrp="1" noChangeArrowheads="1"/>
          </p:cNvSpPr>
          <p:nvPr>
            <p:ph idx="1"/>
          </p:nvPr>
        </p:nvSpPr>
        <p:spPr>
          <a:xfrm>
            <a:off x="838200" y="1465006"/>
            <a:ext cx="10363200" cy="5152103"/>
          </a:xfrm>
        </p:spPr>
        <p:txBody>
          <a:bodyPr>
            <a:normAutofit lnSpcReduction="10000"/>
          </a:bodyPr>
          <a:lstStyle/>
          <a:p>
            <a:r>
              <a:rPr lang="en-US" altLang="en-US" sz="2800" dirty="0"/>
              <a:t>Files that are in Certified inventory cannot be overwritten. They must be moved out of Certified by NIMAC to be replaced.</a:t>
            </a:r>
          </a:p>
          <a:p>
            <a:endParaRPr lang="en-US" altLang="en-US" sz="1200" dirty="0"/>
          </a:p>
          <a:p>
            <a:r>
              <a:rPr lang="en-US" altLang="en-US" sz="2800" dirty="0"/>
              <a:t>If you need to resubmit a file that has already been certified, please contact the NIMAC at </a:t>
            </a:r>
            <a:r>
              <a:rPr lang="en-US" altLang="en-US" sz="2800" dirty="0">
                <a:hlinkClick r:id="rId2"/>
              </a:rPr>
              <a:t>nimac@aph.org</a:t>
            </a:r>
            <a:r>
              <a:rPr lang="en-US" altLang="en-US" sz="2800" dirty="0"/>
              <a:t> to request that the file be moved out of certified inventory.</a:t>
            </a:r>
          </a:p>
          <a:p>
            <a:endParaRPr lang="en-US" altLang="en-US" sz="1200" dirty="0"/>
          </a:p>
          <a:p>
            <a:r>
              <a:rPr lang="en-US" altLang="en-US" dirty="0"/>
              <a:t>Files that were certified within the prior 12 months can be moved by NIMAC into Stalled for resubmission without any further steps.</a:t>
            </a:r>
          </a:p>
          <a:p>
            <a:endParaRPr lang="en-US" altLang="en-US" sz="1200" dirty="0"/>
          </a:p>
          <a:p>
            <a:r>
              <a:rPr lang="en-US" altLang="en-US" dirty="0"/>
              <a:t>However, the NIMAC is instituting a new process to review resubmissions for new printings submitted a year or more after certification of the original file. </a:t>
            </a:r>
          </a:p>
          <a:p>
            <a:endParaRPr lang="en-US" altLang="en-US" dirty="0"/>
          </a:p>
          <a:p>
            <a:endParaRPr lang="en-US" altLang="en-US" dirty="0"/>
          </a:p>
          <a:p>
            <a:endParaRPr lang="en-US" altLang="en-US" dirty="0"/>
          </a:p>
          <a:p>
            <a:endParaRPr lang="en-US" altLang="en-US" sz="1200" dirty="0"/>
          </a:p>
          <a:p>
            <a:pPr marL="0" indent="0">
              <a:buNone/>
            </a:pPr>
            <a:endParaRPr lang="en-US" altLang="en-US" sz="1200" dirty="0"/>
          </a:p>
          <a:p>
            <a:pPr marL="0" indent="0">
              <a:buNone/>
            </a:pPr>
            <a:endParaRPr lang="en-US" altLang="en-US" sz="1200" dirty="0"/>
          </a:p>
          <a:p>
            <a:pPr marL="0" indent="0">
              <a:buNone/>
            </a:pPr>
            <a:endParaRPr lang="en-US" alt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87A95-FCDE-34FB-04E2-E0A1D8761141}"/>
            </a:ext>
          </a:extLst>
        </p:cNvPr>
        <p:cNvGrpSpPr/>
        <p:nvPr/>
      </p:nvGrpSpPr>
      <p:grpSpPr>
        <a:xfrm>
          <a:off x="0" y="0"/>
          <a:ext cx="0" cy="0"/>
          <a:chOff x="0" y="0"/>
          <a:chExt cx="0" cy="0"/>
        </a:xfrm>
      </p:grpSpPr>
      <p:sp>
        <p:nvSpPr>
          <p:cNvPr id="93186" name="Title 1">
            <a:extLst>
              <a:ext uri="{FF2B5EF4-FFF2-40B4-BE49-F238E27FC236}">
                <a16:creationId xmlns:a16="http://schemas.microsoft.com/office/drawing/2014/main" id="{54AEE67E-A7FB-34FB-8BE5-E74D1F81A0E6}"/>
              </a:ext>
            </a:extLst>
          </p:cNvPr>
          <p:cNvSpPr>
            <a:spLocks noGrp="1" noChangeArrowheads="1"/>
          </p:cNvSpPr>
          <p:nvPr>
            <p:ph type="title"/>
          </p:nvPr>
        </p:nvSpPr>
        <p:spPr>
          <a:xfrm>
            <a:off x="685800" y="369125"/>
            <a:ext cx="10515600" cy="1325563"/>
          </a:xfrm>
        </p:spPr>
        <p:txBody>
          <a:bodyPr>
            <a:normAutofit/>
          </a:bodyPr>
          <a:lstStyle/>
          <a:p>
            <a:r>
              <a:rPr lang="en-US" altLang="en-US" sz="3600" dirty="0"/>
              <a:t>Incompatible Printings &amp; Accessible Format Production </a:t>
            </a:r>
          </a:p>
        </p:txBody>
      </p:sp>
      <p:sp>
        <p:nvSpPr>
          <p:cNvPr id="93187" name="Content Placeholder 2">
            <a:extLst>
              <a:ext uri="{FF2B5EF4-FFF2-40B4-BE49-F238E27FC236}">
                <a16:creationId xmlns:a16="http://schemas.microsoft.com/office/drawing/2014/main" id="{14CD94CC-01F7-3D3A-B344-B3115A5A62C2}"/>
              </a:ext>
            </a:extLst>
          </p:cNvPr>
          <p:cNvSpPr>
            <a:spLocks noGrp="1" noChangeArrowheads="1"/>
          </p:cNvSpPr>
          <p:nvPr>
            <p:ph idx="1"/>
          </p:nvPr>
        </p:nvSpPr>
        <p:spPr>
          <a:xfrm>
            <a:off x="838200" y="1432560"/>
            <a:ext cx="10363200" cy="5184549"/>
          </a:xfrm>
        </p:spPr>
        <p:txBody>
          <a:bodyPr>
            <a:normAutofit lnSpcReduction="10000"/>
          </a:bodyPr>
          <a:lstStyle/>
          <a:p>
            <a:r>
              <a:rPr lang="en-US" altLang="en-US" dirty="0"/>
              <a:t>When two printings of the same ISBN are not classroom compatible, this can create significant challenges for teachers and for accessible format producers – and ultimately, barriers to participation for students with disabilities. </a:t>
            </a:r>
          </a:p>
          <a:p>
            <a:endParaRPr lang="en-US" altLang="en-US" sz="1300" dirty="0"/>
          </a:p>
          <a:p>
            <a:r>
              <a:rPr lang="en-US" altLang="en-US" dirty="0"/>
              <a:t>Ideally, when a new printing contains significant changes to content, such as adding new instructional material, rearranging chapters, and/or changing the pagination throughout the book, a new ISBN will be assigned, and the new version considered to be a different edition.</a:t>
            </a:r>
          </a:p>
          <a:p>
            <a:endParaRPr lang="en-US" altLang="en-US" sz="900" dirty="0"/>
          </a:p>
          <a:p>
            <a:r>
              <a:rPr lang="en-US" altLang="en-US" dirty="0"/>
              <a:t>The NIMAC strongly encourages educational publishers to issue a new ISBN when a new printing of a textbook cannot be used side-by-side in the classroom with the previous printing.</a:t>
            </a:r>
          </a:p>
          <a:p>
            <a:endParaRPr lang="en-US" altLang="en-US" dirty="0"/>
          </a:p>
          <a:p>
            <a:endParaRPr lang="en-US" altLang="en-US" dirty="0"/>
          </a:p>
          <a:p>
            <a:endParaRPr lang="en-US" altLang="en-US" dirty="0"/>
          </a:p>
          <a:p>
            <a:endParaRPr lang="en-US" altLang="en-US" sz="1200" dirty="0"/>
          </a:p>
        </p:txBody>
      </p:sp>
    </p:spTree>
    <p:extLst>
      <p:ext uri="{BB962C8B-B14F-4D97-AF65-F5344CB8AC3E}">
        <p14:creationId xmlns:p14="http://schemas.microsoft.com/office/powerpoint/2010/main" val="2223073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58A28-92D7-588A-07EB-23E33352FC45}"/>
            </a:ext>
          </a:extLst>
        </p:cNvPr>
        <p:cNvGrpSpPr/>
        <p:nvPr/>
      </p:nvGrpSpPr>
      <p:grpSpPr>
        <a:xfrm>
          <a:off x="0" y="0"/>
          <a:ext cx="0" cy="0"/>
          <a:chOff x="0" y="0"/>
          <a:chExt cx="0" cy="0"/>
        </a:xfrm>
      </p:grpSpPr>
      <p:sp>
        <p:nvSpPr>
          <p:cNvPr id="93186" name="Title 1">
            <a:extLst>
              <a:ext uri="{FF2B5EF4-FFF2-40B4-BE49-F238E27FC236}">
                <a16:creationId xmlns:a16="http://schemas.microsoft.com/office/drawing/2014/main" id="{F18C7DBD-574F-99A4-04B6-1BF70990BB7F}"/>
              </a:ext>
            </a:extLst>
          </p:cNvPr>
          <p:cNvSpPr>
            <a:spLocks noGrp="1" noChangeArrowheads="1"/>
          </p:cNvSpPr>
          <p:nvPr>
            <p:ph type="title"/>
          </p:nvPr>
        </p:nvSpPr>
        <p:spPr>
          <a:xfrm>
            <a:off x="685800" y="139443"/>
            <a:ext cx="10515600" cy="1116333"/>
          </a:xfrm>
        </p:spPr>
        <p:txBody>
          <a:bodyPr>
            <a:normAutofit/>
          </a:bodyPr>
          <a:lstStyle/>
          <a:p>
            <a:r>
              <a:rPr lang="en-US" altLang="en-US" sz="4000" dirty="0"/>
              <a:t>Certified Resubmissions &amp; Incompatible Printings</a:t>
            </a:r>
          </a:p>
        </p:txBody>
      </p:sp>
      <p:sp>
        <p:nvSpPr>
          <p:cNvPr id="93187" name="Content Placeholder 2">
            <a:extLst>
              <a:ext uri="{FF2B5EF4-FFF2-40B4-BE49-F238E27FC236}">
                <a16:creationId xmlns:a16="http://schemas.microsoft.com/office/drawing/2014/main" id="{63858366-9DA3-FFDA-B24F-9079F8AB3C17}"/>
              </a:ext>
            </a:extLst>
          </p:cNvPr>
          <p:cNvSpPr>
            <a:spLocks noGrp="1" noChangeArrowheads="1"/>
          </p:cNvSpPr>
          <p:nvPr>
            <p:ph idx="1"/>
          </p:nvPr>
        </p:nvSpPr>
        <p:spPr>
          <a:xfrm>
            <a:off x="838200" y="1365504"/>
            <a:ext cx="10363200" cy="5251605"/>
          </a:xfrm>
        </p:spPr>
        <p:txBody>
          <a:bodyPr>
            <a:normAutofit/>
          </a:bodyPr>
          <a:lstStyle/>
          <a:p>
            <a:r>
              <a:rPr lang="en-US" altLang="en-US" dirty="0"/>
              <a:t>The NIMAC system can currently only house one zip file for a given ISBN. </a:t>
            </a:r>
          </a:p>
          <a:p>
            <a:endParaRPr lang="en-US" altLang="en-US" dirty="0"/>
          </a:p>
          <a:p>
            <a:r>
              <a:rPr lang="en-US" altLang="en-US" dirty="0"/>
              <a:t>However, we are exploring how we might provide access to an earlier certified NIMAS file if the more recent submission is not classroom compatible – and both printings continue to be used in schools. </a:t>
            </a:r>
            <a:endParaRPr lang="en-US" altLang="en-US" sz="1200" dirty="0"/>
          </a:p>
          <a:p>
            <a:endParaRPr lang="en-US" altLang="en-US" dirty="0"/>
          </a:p>
          <a:p>
            <a:endParaRPr lang="en-US" altLang="en-US" sz="1200" dirty="0"/>
          </a:p>
        </p:txBody>
      </p:sp>
    </p:spTree>
    <p:extLst>
      <p:ext uri="{BB962C8B-B14F-4D97-AF65-F5344CB8AC3E}">
        <p14:creationId xmlns:p14="http://schemas.microsoft.com/office/powerpoint/2010/main" val="702136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FF2D-BF08-C6EF-03C7-7656404A5EE7}"/>
            </a:ext>
          </a:extLst>
        </p:cNvPr>
        <p:cNvGrpSpPr/>
        <p:nvPr/>
      </p:nvGrpSpPr>
      <p:grpSpPr>
        <a:xfrm>
          <a:off x="0" y="0"/>
          <a:ext cx="0" cy="0"/>
          <a:chOff x="0" y="0"/>
          <a:chExt cx="0" cy="0"/>
        </a:xfrm>
      </p:grpSpPr>
      <p:sp>
        <p:nvSpPr>
          <p:cNvPr id="93186" name="Title 1">
            <a:extLst>
              <a:ext uri="{FF2B5EF4-FFF2-40B4-BE49-F238E27FC236}">
                <a16:creationId xmlns:a16="http://schemas.microsoft.com/office/drawing/2014/main" id="{9503296C-E088-A749-6F0F-8F2CEA09488B}"/>
              </a:ext>
            </a:extLst>
          </p:cNvPr>
          <p:cNvSpPr>
            <a:spLocks noGrp="1" noChangeArrowheads="1"/>
          </p:cNvSpPr>
          <p:nvPr>
            <p:ph type="title"/>
          </p:nvPr>
        </p:nvSpPr>
        <p:spPr>
          <a:xfrm>
            <a:off x="685800" y="139443"/>
            <a:ext cx="10515600" cy="1116333"/>
          </a:xfrm>
        </p:spPr>
        <p:txBody>
          <a:bodyPr>
            <a:normAutofit/>
          </a:bodyPr>
          <a:lstStyle/>
          <a:p>
            <a:r>
              <a:rPr lang="en-US" altLang="en-US" sz="4000" dirty="0"/>
              <a:t>Certified Resubmission Review</a:t>
            </a:r>
          </a:p>
        </p:txBody>
      </p:sp>
      <p:sp>
        <p:nvSpPr>
          <p:cNvPr id="93187" name="Content Placeholder 2">
            <a:extLst>
              <a:ext uri="{FF2B5EF4-FFF2-40B4-BE49-F238E27FC236}">
                <a16:creationId xmlns:a16="http://schemas.microsoft.com/office/drawing/2014/main" id="{F9121358-2263-02C4-6099-D8C78884A2A1}"/>
              </a:ext>
            </a:extLst>
          </p:cNvPr>
          <p:cNvSpPr>
            <a:spLocks noGrp="1" noChangeArrowheads="1"/>
          </p:cNvSpPr>
          <p:nvPr>
            <p:ph idx="1"/>
          </p:nvPr>
        </p:nvSpPr>
        <p:spPr>
          <a:xfrm>
            <a:off x="838200" y="1365504"/>
            <a:ext cx="10363200" cy="5251605"/>
          </a:xfrm>
        </p:spPr>
        <p:txBody>
          <a:bodyPr>
            <a:normAutofit/>
          </a:bodyPr>
          <a:lstStyle/>
          <a:p>
            <a:r>
              <a:rPr lang="en-US" altLang="en-US" dirty="0"/>
              <a:t>If a certified resubmission is requested for an updated printing 12 or more months after</a:t>
            </a:r>
            <a:r>
              <a:rPr lang="en-US" altLang="en-US" i="1" dirty="0"/>
              <a:t> </a:t>
            </a:r>
            <a:r>
              <a:rPr lang="en-US" altLang="en-US" dirty="0"/>
              <a:t>file certification</a:t>
            </a:r>
            <a:r>
              <a:rPr lang="en-US" altLang="en-US" i="1" dirty="0"/>
              <a:t>,</a:t>
            </a:r>
            <a:r>
              <a:rPr lang="en-US" altLang="en-US" dirty="0"/>
              <a:t> the NIMAC will request that the vendor deliver the new file for review in advance of uploading it to the system.</a:t>
            </a:r>
          </a:p>
          <a:p>
            <a:r>
              <a:rPr lang="en-US" altLang="en-US" dirty="0"/>
              <a:t>The NIMAC will do a quick comparison of the new submission with the certified file before the certified file is overwritten.</a:t>
            </a:r>
          </a:p>
          <a:p>
            <a:r>
              <a:rPr lang="en-US" altLang="en-US" dirty="0"/>
              <a:t>If the two printings are not classroom compatible, the NIMAC  may archive the original certified file so that it can be supplied upon request by an Authorized User.</a:t>
            </a:r>
            <a:endParaRPr lang="en-US" altLang="en-US" sz="1200" dirty="0"/>
          </a:p>
          <a:p>
            <a:r>
              <a:rPr lang="en-US" altLang="en-US" dirty="0"/>
              <a:t>We appreciate your cooperation as we continue to explore the best approach to addressing this challenge.</a:t>
            </a:r>
          </a:p>
          <a:p>
            <a:endParaRPr lang="en-US" altLang="en-US" dirty="0"/>
          </a:p>
          <a:p>
            <a:endParaRPr lang="en-US" altLang="en-US" sz="1200" dirty="0"/>
          </a:p>
        </p:txBody>
      </p:sp>
    </p:spTree>
    <p:extLst>
      <p:ext uri="{BB962C8B-B14F-4D97-AF65-F5344CB8AC3E}">
        <p14:creationId xmlns:p14="http://schemas.microsoft.com/office/powerpoint/2010/main" val="3023575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4CEB-C849-B510-2B56-DFC289E1F7A1}"/>
              </a:ext>
            </a:extLst>
          </p:cNvPr>
          <p:cNvSpPr>
            <a:spLocks noGrp="1"/>
          </p:cNvSpPr>
          <p:nvPr>
            <p:ph type="title"/>
          </p:nvPr>
        </p:nvSpPr>
        <p:spPr>
          <a:xfrm>
            <a:off x="1981200" y="3024981"/>
            <a:ext cx="8229600" cy="808038"/>
          </a:xfrm>
        </p:spPr>
        <p:txBody>
          <a:bodyPr/>
          <a:lstStyle/>
          <a:p>
            <a:pPr algn="ctr"/>
            <a:r>
              <a:rPr lang="en-US" dirty="0"/>
              <a:t>File Review &amp; Certification</a:t>
            </a:r>
          </a:p>
        </p:txBody>
      </p:sp>
    </p:spTree>
    <p:extLst>
      <p:ext uri="{BB962C8B-B14F-4D97-AF65-F5344CB8AC3E}">
        <p14:creationId xmlns:p14="http://schemas.microsoft.com/office/powerpoint/2010/main" val="2048090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noChangeArrowheads="1"/>
          </p:cNvSpPr>
          <p:nvPr>
            <p:ph type="title"/>
          </p:nvPr>
        </p:nvSpPr>
        <p:spPr>
          <a:xfrm>
            <a:off x="685800" y="291998"/>
            <a:ext cx="8229600" cy="1143000"/>
          </a:xfrm>
        </p:spPr>
        <p:txBody>
          <a:bodyPr/>
          <a:lstStyle/>
          <a:p>
            <a:r>
              <a:rPr lang="en-US" altLang="en-US" sz="4000" dirty="0"/>
              <a:t>NIMAC Certification Review Queue</a:t>
            </a:r>
          </a:p>
        </p:txBody>
      </p:sp>
      <p:sp>
        <p:nvSpPr>
          <p:cNvPr id="94211" name="Content Placeholder 2"/>
          <p:cNvSpPr>
            <a:spLocks noGrp="1" noChangeArrowheads="1"/>
          </p:cNvSpPr>
          <p:nvPr>
            <p:ph idx="1"/>
          </p:nvPr>
        </p:nvSpPr>
        <p:spPr>
          <a:xfrm>
            <a:off x="685800" y="1752599"/>
            <a:ext cx="10896600" cy="3886201"/>
          </a:xfrm>
        </p:spPr>
        <p:txBody>
          <a:bodyPr/>
          <a:lstStyle/>
          <a:p>
            <a:r>
              <a:rPr lang="en-US" altLang="en-US" sz="2800" dirty="0"/>
              <a:t>Newly uploaded files appear in Uncertified inventory and are automatically placed in the file review queue.</a:t>
            </a:r>
          </a:p>
          <a:p>
            <a:endParaRPr lang="en-US" altLang="en-US" sz="1200" dirty="0"/>
          </a:p>
          <a:p>
            <a:r>
              <a:rPr lang="en-US" altLang="en-US" sz="2800" dirty="0"/>
              <a:t>Files are generally reviewed in the order received, but we are happy to expedite files when there is an immediate need. </a:t>
            </a:r>
          </a:p>
          <a:p>
            <a:endParaRPr lang="en-US" altLang="en-US" sz="1200" dirty="0"/>
          </a:p>
          <a:p>
            <a:r>
              <a:rPr lang="en-US" altLang="en-US" sz="2800" dirty="0"/>
              <a:t>If you have a deadline for certification, please let us know at the point of file submission (or in advance, if possible.)</a:t>
            </a:r>
          </a:p>
          <a:p>
            <a:endParaRPr lang="en-US" alt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BEEA083-E62D-4A94-A669-40EDC437917A}"/>
              </a:ext>
            </a:extLst>
          </p:cNvPr>
          <p:cNvSpPr>
            <a:spLocks noGrp="1" noChangeArrowheads="1"/>
          </p:cNvSpPr>
          <p:nvPr>
            <p:ph type="title"/>
          </p:nvPr>
        </p:nvSpPr>
        <p:spPr>
          <a:xfrm>
            <a:off x="609600" y="293637"/>
            <a:ext cx="8229600" cy="868362"/>
          </a:xfrm>
        </p:spPr>
        <p:txBody>
          <a:bodyPr/>
          <a:lstStyle/>
          <a:p>
            <a:r>
              <a:rPr lang="en-US" altLang="en-US" dirty="0"/>
              <a:t>Certificate</a:t>
            </a:r>
            <a:r>
              <a:rPr lang="en-US" altLang="en-US" sz="4000" dirty="0"/>
              <a:t> Numbers</a:t>
            </a:r>
          </a:p>
        </p:txBody>
      </p:sp>
      <p:sp>
        <p:nvSpPr>
          <p:cNvPr id="29699" name="Content Placeholder 2">
            <a:extLst>
              <a:ext uri="{FF2B5EF4-FFF2-40B4-BE49-F238E27FC236}">
                <a16:creationId xmlns:a16="http://schemas.microsoft.com/office/drawing/2014/main" id="{6B5ED0A4-DD09-43D2-94D8-575FF0B41873}"/>
              </a:ext>
            </a:extLst>
          </p:cNvPr>
          <p:cNvSpPr>
            <a:spLocks noGrp="1" noChangeArrowheads="1"/>
          </p:cNvSpPr>
          <p:nvPr>
            <p:ph idx="1"/>
          </p:nvPr>
        </p:nvSpPr>
        <p:spPr>
          <a:xfrm>
            <a:off x="609600" y="1417638"/>
            <a:ext cx="10820400" cy="5165724"/>
          </a:xfrm>
        </p:spPr>
        <p:txBody>
          <a:bodyPr/>
          <a:lstStyle/>
          <a:p>
            <a:r>
              <a:rPr lang="en-US" altLang="en-US" sz="2800" dirty="0"/>
              <a:t>To be accepted into the NIMAC, files must pass automated validation (upon upload) and a manual review by NIMAC staff. </a:t>
            </a:r>
          </a:p>
          <a:p>
            <a:endParaRPr lang="en-US" altLang="en-US" sz="1200" dirty="0"/>
          </a:p>
          <a:p>
            <a:r>
              <a:rPr lang="en-US" altLang="en-US" sz="2800" dirty="0"/>
              <a:t>When files are certified, they move into your Certified inventory, and the “super user” receives an automated email with the digital certificate number. </a:t>
            </a:r>
          </a:p>
          <a:p>
            <a:endParaRPr lang="en-US" altLang="en-US" sz="1200" dirty="0"/>
          </a:p>
          <a:p>
            <a:r>
              <a:rPr lang="en-US" altLang="en-US" sz="2800" dirty="0"/>
              <a:t>You can also add up to three additional email addresses to receive these emails. </a:t>
            </a:r>
          </a:p>
          <a:p>
            <a:endParaRPr lang="en-US" altLang="en-US" sz="1200" dirty="0"/>
          </a:p>
          <a:p>
            <a:r>
              <a:rPr lang="en-US" altLang="en-US" sz="2800" dirty="0"/>
              <a:t>The certificate numbers can also be found in the individual system records and in inventory reports exported from your account.</a:t>
            </a:r>
          </a:p>
        </p:txBody>
      </p:sp>
    </p:spTree>
    <p:extLst>
      <p:ext uri="{BB962C8B-B14F-4D97-AF65-F5344CB8AC3E}">
        <p14:creationId xmlns:p14="http://schemas.microsoft.com/office/powerpoint/2010/main" val="3275317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3783B00-A4FC-4497-8680-76653B65BD83}"/>
              </a:ext>
            </a:extLst>
          </p:cNvPr>
          <p:cNvSpPr>
            <a:spLocks noGrp="1" noChangeArrowheads="1"/>
          </p:cNvSpPr>
          <p:nvPr>
            <p:ph type="title"/>
          </p:nvPr>
        </p:nvSpPr>
        <p:spPr>
          <a:xfrm>
            <a:off x="800100" y="148816"/>
            <a:ext cx="10515600" cy="1325563"/>
          </a:xfrm>
        </p:spPr>
        <p:txBody>
          <a:bodyPr/>
          <a:lstStyle/>
          <a:p>
            <a:r>
              <a:rPr lang="en-US" altLang="en-US" dirty="0"/>
              <a:t>File Review Checks</a:t>
            </a:r>
          </a:p>
        </p:txBody>
      </p:sp>
      <p:sp>
        <p:nvSpPr>
          <p:cNvPr id="30723" name="Content Placeholder 2">
            <a:extLst>
              <a:ext uri="{FF2B5EF4-FFF2-40B4-BE49-F238E27FC236}">
                <a16:creationId xmlns:a16="http://schemas.microsoft.com/office/drawing/2014/main" id="{D1DBD912-1163-4446-AACE-8EC737E2A7D1}"/>
              </a:ext>
            </a:extLst>
          </p:cNvPr>
          <p:cNvSpPr>
            <a:spLocks noGrp="1" noChangeArrowheads="1"/>
          </p:cNvSpPr>
          <p:nvPr>
            <p:ph idx="1"/>
          </p:nvPr>
        </p:nvSpPr>
        <p:spPr>
          <a:xfrm>
            <a:off x="609600" y="1600200"/>
            <a:ext cx="10896600" cy="4731774"/>
          </a:xfrm>
        </p:spPr>
        <p:txBody>
          <a:bodyPr>
            <a:normAutofit lnSpcReduction="10000"/>
          </a:bodyPr>
          <a:lstStyle/>
          <a:p>
            <a:r>
              <a:rPr lang="en-US" altLang="en-US" sz="2800" dirty="0"/>
              <a:t>NIMAC staff review the metadata submitted with the file set to ensure it is correct and complete. (We will discuss metadata in-depth in Part 3!)</a:t>
            </a:r>
          </a:p>
          <a:p>
            <a:endParaRPr lang="en-US" altLang="en-US" sz="1200" dirty="0"/>
          </a:p>
          <a:p>
            <a:r>
              <a:rPr lang="en-US" altLang="en-US" sz="2800" dirty="0"/>
              <a:t>There are some additional checks to the XML to ensure that some required tags (such as page numbers) are present, and that common content (e.g., TOC and glossary) are tagged correctly.</a:t>
            </a:r>
          </a:p>
          <a:p>
            <a:endParaRPr lang="en-US" altLang="en-US" sz="1200" dirty="0"/>
          </a:p>
          <a:p>
            <a:r>
              <a:rPr lang="en-US" altLang="en-US" sz="2800" dirty="0"/>
              <a:t>If present, alt text will also receive a spot check for quality. </a:t>
            </a:r>
          </a:p>
          <a:p>
            <a:endParaRPr lang="en-US" altLang="en-US" sz="1200" dirty="0"/>
          </a:p>
          <a:p>
            <a:r>
              <a:rPr lang="en-US" altLang="en-US" sz="2800" dirty="0"/>
              <a:t>NIMAC does not receive print books and does not do a page-by-page comparison to evaluate the tagging in the XML. </a:t>
            </a:r>
          </a:p>
        </p:txBody>
      </p:sp>
    </p:spTree>
    <p:extLst>
      <p:ext uri="{BB962C8B-B14F-4D97-AF65-F5344CB8AC3E}">
        <p14:creationId xmlns:p14="http://schemas.microsoft.com/office/powerpoint/2010/main" val="2242549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E4DBEE-3B0B-43E2-BDBC-50476BBD840E}"/>
              </a:ext>
            </a:extLst>
          </p:cNvPr>
          <p:cNvSpPr>
            <a:spLocks noGrp="1" noChangeArrowheads="1"/>
          </p:cNvSpPr>
          <p:nvPr>
            <p:ph type="title"/>
          </p:nvPr>
        </p:nvSpPr>
        <p:spPr>
          <a:xfrm>
            <a:off x="685800" y="92075"/>
            <a:ext cx="10515600" cy="1325563"/>
          </a:xfrm>
        </p:spPr>
        <p:txBody>
          <a:bodyPr/>
          <a:lstStyle/>
          <a:p>
            <a:r>
              <a:rPr lang="en-US" altLang="en-US" dirty="0"/>
              <a:t>File Feedback</a:t>
            </a:r>
          </a:p>
        </p:txBody>
      </p:sp>
      <p:sp>
        <p:nvSpPr>
          <p:cNvPr id="31747" name="Content Placeholder 2">
            <a:extLst>
              <a:ext uri="{FF2B5EF4-FFF2-40B4-BE49-F238E27FC236}">
                <a16:creationId xmlns:a16="http://schemas.microsoft.com/office/drawing/2014/main" id="{9A93CD9A-C7BF-4D81-A6D1-72B07F7840B7}"/>
              </a:ext>
            </a:extLst>
          </p:cNvPr>
          <p:cNvSpPr>
            <a:spLocks noGrp="1" noChangeArrowheads="1"/>
          </p:cNvSpPr>
          <p:nvPr>
            <p:ph idx="1"/>
          </p:nvPr>
        </p:nvSpPr>
        <p:spPr>
          <a:xfrm>
            <a:off x="685800" y="1417638"/>
            <a:ext cx="10668000" cy="4708526"/>
          </a:xfrm>
        </p:spPr>
        <p:txBody>
          <a:bodyPr/>
          <a:lstStyle/>
          <a:p>
            <a:r>
              <a:rPr lang="en-US" altLang="en-US" sz="2800" dirty="0"/>
              <a:t>NIMAC staff routinely make minor metadata corrections at the point of file review and certify the files without requiring that files be resubmitted. </a:t>
            </a:r>
          </a:p>
          <a:p>
            <a:endParaRPr lang="en-US" altLang="en-US" sz="1200" dirty="0"/>
          </a:p>
          <a:p>
            <a:r>
              <a:rPr lang="en-US" altLang="en-US" sz="2800" dirty="0"/>
              <a:t>However, tagging issues in the XML and other file issues will generally require vendor correction and resubmission of the file.</a:t>
            </a:r>
          </a:p>
          <a:p>
            <a:pPr marL="0" indent="0">
              <a:buNone/>
            </a:pPr>
            <a:endParaRPr lang="en-US" altLang="en-US" sz="1200" dirty="0"/>
          </a:p>
          <a:p>
            <a:r>
              <a:rPr lang="en-US" altLang="en-US" sz="2800" dirty="0"/>
              <a:t>When files require correction, staff will send detailed feedback to the individual that uploaded the file. </a:t>
            </a:r>
          </a:p>
          <a:p>
            <a:endParaRPr lang="en-US" altLang="en-US" sz="1200" dirty="0"/>
          </a:p>
          <a:p>
            <a:r>
              <a:rPr lang="en-US" altLang="en-US" sz="2800" dirty="0"/>
              <a:t>Files awaiting </a:t>
            </a:r>
            <a:r>
              <a:rPr lang="en-US" altLang="en-US" dirty="0"/>
              <a:t>resubmission</a:t>
            </a:r>
            <a:r>
              <a:rPr lang="en-US" altLang="en-US" sz="2800" dirty="0"/>
              <a:t> are placed in “Stalled” inventory. </a:t>
            </a:r>
          </a:p>
          <a:p>
            <a:endParaRPr lang="en-US" altLang="en-US" sz="2800" dirty="0"/>
          </a:p>
        </p:txBody>
      </p:sp>
    </p:spTree>
    <p:extLst>
      <p:ext uri="{BB962C8B-B14F-4D97-AF65-F5344CB8AC3E}">
        <p14:creationId xmlns:p14="http://schemas.microsoft.com/office/powerpoint/2010/main" val="2363184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BD0C73D-7AC9-43A6-A744-9D21415075A9}"/>
              </a:ext>
            </a:extLst>
          </p:cNvPr>
          <p:cNvSpPr>
            <a:spLocks noGrp="1" noChangeArrowheads="1"/>
          </p:cNvSpPr>
          <p:nvPr>
            <p:ph type="title"/>
          </p:nvPr>
        </p:nvSpPr>
        <p:spPr/>
        <p:txBody>
          <a:bodyPr/>
          <a:lstStyle/>
          <a:p>
            <a:r>
              <a:rPr lang="en-US" altLang="en-US" dirty="0"/>
              <a:t>File Review Timeline</a:t>
            </a:r>
          </a:p>
        </p:txBody>
      </p:sp>
      <p:sp>
        <p:nvSpPr>
          <p:cNvPr id="32771" name="Content Placeholder 2">
            <a:extLst>
              <a:ext uri="{FF2B5EF4-FFF2-40B4-BE49-F238E27FC236}">
                <a16:creationId xmlns:a16="http://schemas.microsoft.com/office/drawing/2014/main" id="{2BD4A9BD-46FC-47C9-9426-0438C5AA0B67}"/>
              </a:ext>
            </a:extLst>
          </p:cNvPr>
          <p:cNvSpPr>
            <a:spLocks noGrp="1" noChangeArrowheads="1"/>
          </p:cNvSpPr>
          <p:nvPr>
            <p:ph idx="1"/>
          </p:nvPr>
        </p:nvSpPr>
        <p:spPr>
          <a:xfrm>
            <a:off x="685800" y="1752600"/>
            <a:ext cx="10820400" cy="4038600"/>
          </a:xfrm>
        </p:spPr>
        <p:txBody>
          <a:bodyPr/>
          <a:lstStyle/>
          <a:p>
            <a:r>
              <a:rPr lang="en-US" altLang="en-US" sz="2800" dirty="0"/>
              <a:t>The time for a delivery to be reviewed and certified varies depending on the number of files received at a given time and the number of files in the review queue.</a:t>
            </a:r>
          </a:p>
          <a:p>
            <a:endParaRPr lang="en-US" altLang="en-US" sz="1200" dirty="0"/>
          </a:p>
          <a:p>
            <a:r>
              <a:rPr lang="en-US" altLang="en-US" sz="2800" dirty="0"/>
              <a:t>When submissions are relatively light, a file may be certified the day it is uploaded to the system.</a:t>
            </a:r>
          </a:p>
          <a:p>
            <a:endParaRPr lang="en-US" altLang="en-US" sz="1200" dirty="0"/>
          </a:p>
          <a:p>
            <a:r>
              <a:rPr lang="en-US" altLang="en-US" sz="2800" dirty="0"/>
              <a:t>However, if a delivery is large or many other files are in the queue, it may take 2 weeks or longer.</a:t>
            </a:r>
          </a:p>
        </p:txBody>
      </p:sp>
    </p:spTree>
    <p:extLst>
      <p:ext uri="{BB962C8B-B14F-4D97-AF65-F5344CB8AC3E}">
        <p14:creationId xmlns:p14="http://schemas.microsoft.com/office/powerpoint/2010/main" val="8041349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30827" y="250946"/>
            <a:ext cx="10972800" cy="1143000"/>
          </a:xfrm>
        </p:spPr>
        <p:txBody>
          <a:bodyPr/>
          <a:lstStyle/>
          <a:p>
            <a:r>
              <a:rPr lang="en-US" altLang="en-US" dirty="0"/>
              <a:t>Certification Deadlines</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30827" y="1600200"/>
            <a:ext cx="10820400" cy="3992563"/>
          </a:xfrm>
        </p:spPr>
        <p:txBody>
          <a:bodyPr/>
          <a:lstStyle/>
          <a:p>
            <a:r>
              <a:rPr lang="en-US" altLang="en-US" sz="2800" b="1" dirty="0"/>
              <a:t>Publishers: If you have an upcoming contract deadline with a customer, please notify us via email so that we know to expedite your file(s) for review. </a:t>
            </a:r>
          </a:p>
          <a:p>
            <a:endParaRPr lang="en-US" altLang="en-US" sz="1200" b="1" dirty="0"/>
          </a:p>
          <a:p>
            <a:r>
              <a:rPr lang="en-US" altLang="en-US" sz="2800" dirty="0"/>
              <a:t>The NIMAC is not involved in state or district procurement processes, and we will only know about a file submission deadline if the publisher relays this information to us.</a:t>
            </a:r>
          </a:p>
        </p:txBody>
      </p:sp>
    </p:spTree>
    <p:extLst>
      <p:ext uri="{BB962C8B-B14F-4D97-AF65-F5344CB8AC3E}">
        <p14:creationId xmlns:p14="http://schemas.microsoft.com/office/powerpoint/2010/main" val="42769810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6831E67-E627-4289-8EC7-B6A9E3FC2EE6}"/>
              </a:ext>
            </a:extLst>
          </p:cNvPr>
          <p:cNvSpPr>
            <a:spLocks noGrp="1" noChangeArrowheads="1"/>
          </p:cNvSpPr>
          <p:nvPr>
            <p:ph type="title"/>
          </p:nvPr>
        </p:nvSpPr>
        <p:spPr>
          <a:xfrm>
            <a:off x="762000" y="233850"/>
            <a:ext cx="10972800" cy="1143000"/>
          </a:xfrm>
        </p:spPr>
        <p:txBody>
          <a:bodyPr/>
          <a:lstStyle/>
          <a:p>
            <a:r>
              <a:rPr lang="en-US" altLang="en-US" dirty="0"/>
              <a:t>Expediting Certification</a:t>
            </a:r>
          </a:p>
        </p:txBody>
      </p:sp>
      <p:sp>
        <p:nvSpPr>
          <p:cNvPr id="33795" name="Content Placeholder 2">
            <a:extLst>
              <a:ext uri="{FF2B5EF4-FFF2-40B4-BE49-F238E27FC236}">
                <a16:creationId xmlns:a16="http://schemas.microsoft.com/office/drawing/2014/main" id="{088CA735-2CCD-4981-9A9F-85CC3602BD8E}"/>
              </a:ext>
            </a:extLst>
          </p:cNvPr>
          <p:cNvSpPr>
            <a:spLocks noGrp="1" noChangeArrowheads="1"/>
          </p:cNvSpPr>
          <p:nvPr>
            <p:ph idx="1"/>
          </p:nvPr>
        </p:nvSpPr>
        <p:spPr>
          <a:xfrm>
            <a:off x="762000" y="1447801"/>
            <a:ext cx="10820400" cy="3962400"/>
          </a:xfrm>
        </p:spPr>
        <p:txBody>
          <a:bodyPr>
            <a:noAutofit/>
          </a:bodyPr>
          <a:lstStyle/>
          <a:p>
            <a:r>
              <a:rPr lang="en-US" altLang="en-US" dirty="0"/>
              <a:t>We encourage publishers to submit files at least two weeks in advance of a deadline.</a:t>
            </a:r>
          </a:p>
          <a:p>
            <a:endParaRPr lang="en-US" altLang="en-US" sz="1200" dirty="0"/>
          </a:p>
          <a:p>
            <a:r>
              <a:rPr lang="en-US" altLang="en-US" dirty="0"/>
              <a:t>This helps ensure that if there are any issues with the files, your vendor will have time to make the needed corrections and resubmit the files, if this is needed.</a:t>
            </a:r>
          </a:p>
          <a:p>
            <a:endParaRPr lang="en-US" altLang="en-US" sz="1200" dirty="0"/>
          </a:p>
          <a:p>
            <a:r>
              <a:rPr lang="en-US" altLang="en-US" dirty="0"/>
              <a:t>Files are usually certified in the order received, but we are happy to prioritize files to help a publisher meet a deadline.</a:t>
            </a:r>
          </a:p>
        </p:txBody>
      </p:sp>
    </p:spTree>
    <p:extLst>
      <p:ext uri="{BB962C8B-B14F-4D97-AF65-F5344CB8AC3E}">
        <p14:creationId xmlns:p14="http://schemas.microsoft.com/office/powerpoint/2010/main" val="30648120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606BAD-37D3-4D0B-839D-9362EF01A5F8}"/>
              </a:ext>
            </a:extLst>
          </p:cNvPr>
          <p:cNvSpPr>
            <a:spLocks noGrp="1"/>
          </p:cNvSpPr>
          <p:nvPr>
            <p:ph type="title" idx="4294967295"/>
          </p:nvPr>
        </p:nvSpPr>
        <p:spPr>
          <a:xfrm>
            <a:off x="929147" y="204355"/>
            <a:ext cx="8229600" cy="1143000"/>
          </a:xfrm>
        </p:spPr>
        <p:txBody>
          <a:bodyPr>
            <a:normAutofit/>
          </a:bodyPr>
          <a:lstStyle/>
          <a:p>
            <a:r>
              <a:rPr lang="en-US" dirty="0">
                <a:hlinkClick r:id="rId3"/>
              </a:rPr>
              <a:t>NIMAC Informational Website</a:t>
            </a:r>
            <a:endParaRPr lang="en-US" dirty="0"/>
          </a:p>
        </p:txBody>
      </p:sp>
      <p:pic>
        <p:nvPicPr>
          <p:cNvPr id="2" name="Picture 1" descr="Screen capture of the NIMAC informational website homepage">
            <a:extLst>
              <a:ext uri="{FF2B5EF4-FFF2-40B4-BE49-F238E27FC236}">
                <a16:creationId xmlns:a16="http://schemas.microsoft.com/office/drawing/2014/main" id="{1B96F091-AFBD-A22A-4839-51B257F7B51D}"/>
              </a:ext>
            </a:extLst>
          </p:cNvPr>
          <p:cNvPicPr>
            <a:picLocks noChangeAspect="1"/>
          </p:cNvPicPr>
          <p:nvPr/>
        </p:nvPicPr>
        <p:blipFill>
          <a:blip r:embed="rId4"/>
          <a:stretch>
            <a:fillRect/>
          </a:stretch>
        </p:blipFill>
        <p:spPr>
          <a:xfrm>
            <a:off x="1157747" y="1347355"/>
            <a:ext cx="7772400" cy="5033352"/>
          </a:xfrm>
          <a:prstGeom prst="rect">
            <a:avLst/>
          </a:prstGeom>
          <a:solidFill>
            <a:schemeClr val="bg1"/>
          </a:solidFill>
          <a:ln w="19050" cap="sq">
            <a:solidFill>
              <a:schemeClr val="tx1"/>
            </a:solidFill>
            <a:miter lim="800000"/>
          </a:ln>
        </p:spPr>
      </p:pic>
      <p:pic>
        <p:nvPicPr>
          <p:cNvPr id="4" name="Picture 3" descr="QR code to go to the NIMAC informational website homepage">
            <a:extLst>
              <a:ext uri="{FF2B5EF4-FFF2-40B4-BE49-F238E27FC236}">
                <a16:creationId xmlns:a16="http://schemas.microsoft.com/office/drawing/2014/main" id="{C54F4F58-C8E6-C37E-A949-821792C6B348}"/>
              </a:ext>
            </a:extLst>
          </p:cNvPr>
          <p:cNvPicPr>
            <a:picLocks noChangeAspect="1"/>
          </p:cNvPicPr>
          <p:nvPr/>
        </p:nvPicPr>
        <p:blipFill>
          <a:blip r:embed="rId5"/>
          <a:stretch>
            <a:fillRect/>
          </a:stretch>
        </p:blipFill>
        <p:spPr>
          <a:xfrm>
            <a:off x="9793748" y="4366573"/>
            <a:ext cx="2076519" cy="2014134"/>
          </a:xfrm>
          <a:prstGeom prst="rect">
            <a:avLst/>
          </a:prstGeom>
          <a:solidFill>
            <a:schemeClr val="bg1"/>
          </a:solidFill>
          <a:ln w="19050">
            <a:solidFill>
              <a:schemeClr val="tx1"/>
            </a:solid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684B9-68DA-FE43-D209-EA43E1D09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74BBF-E419-AA6D-EDFF-0830EE612483}"/>
              </a:ext>
            </a:extLst>
          </p:cNvPr>
          <p:cNvSpPr>
            <a:spLocks noGrp="1"/>
          </p:cNvSpPr>
          <p:nvPr>
            <p:ph type="title"/>
          </p:nvPr>
        </p:nvSpPr>
        <p:spPr>
          <a:xfrm>
            <a:off x="1981200" y="3024981"/>
            <a:ext cx="8229600" cy="808038"/>
          </a:xfrm>
        </p:spPr>
        <p:txBody>
          <a:bodyPr/>
          <a:lstStyle/>
          <a:p>
            <a:pPr algn="ctr"/>
            <a:r>
              <a:rPr lang="en-US" dirty="0"/>
              <a:t>Brief Demo!</a:t>
            </a:r>
          </a:p>
        </p:txBody>
      </p:sp>
    </p:spTree>
    <p:extLst>
      <p:ext uri="{BB962C8B-B14F-4D97-AF65-F5344CB8AC3E}">
        <p14:creationId xmlns:p14="http://schemas.microsoft.com/office/powerpoint/2010/main" val="3614906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4DE02-343B-567C-CB82-602F80C12EBD}"/>
              </a:ext>
            </a:extLst>
          </p:cNvPr>
          <p:cNvSpPr txBox="1">
            <a:spLocks noGrp="1"/>
          </p:cNvSpPr>
          <p:nvPr>
            <p:ph type="title" idx="4294967295"/>
          </p:nvPr>
        </p:nvSpPr>
        <p:spPr>
          <a:xfrm>
            <a:off x="-1137812" y="305068"/>
            <a:ext cx="66378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9E0000"/>
                </a:solidFill>
                <a:effectLst/>
                <a:uLnTx/>
                <a:uFillTx/>
                <a:latin typeface="+mn-lt"/>
                <a:ea typeface="+mn-ea"/>
                <a:cs typeface="+mn-cs"/>
              </a:rPr>
              <a:t>Questions?</a:t>
            </a:r>
          </a:p>
        </p:txBody>
      </p:sp>
      <p:sp>
        <p:nvSpPr>
          <p:cNvPr id="3" name="TextBox 2">
            <a:extLst>
              <a:ext uri="{FF2B5EF4-FFF2-40B4-BE49-F238E27FC236}">
                <a16:creationId xmlns:a16="http://schemas.microsoft.com/office/drawing/2014/main" id="{6C64A8CC-17B5-972E-CAFF-45ED735E2D5C}"/>
              </a:ext>
            </a:extLst>
          </p:cNvPr>
          <p:cNvSpPr txBox="1"/>
          <p:nvPr/>
        </p:nvSpPr>
        <p:spPr>
          <a:xfrm>
            <a:off x="687165" y="1274564"/>
            <a:ext cx="11023600" cy="4308872"/>
          </a:xfrm>
          <a:prstGeom prst="rect">
            <a:avLst/>
          </a:prstGeom>
          <a:noFill/>
        </p:spPr>
        <p:txBody>
          <a:bodyPr wrap="square">
            <a:spAutoFit/>
          </a:bodyPr>
          <a:lstStyle/>
          <a:p>
            <a:r>
              <a:rPr lang="en-US" altLang="en-US" sz="2400" dirty="0">
                <a:solidFill>
                  <a:srgbClr val="161893"/>
                </a:solidFill>
              </a:rPr>
              <a:t>For any questions about the status of files in the NIMAC system, feedback provided by our staff, or anything else, don’t hesitate to get in touch:</a:t>
            </a:r>
            <a:endParaRPr lang="en-US" altLang="en-US" sz="2400" dirty="0"/>
          </a:p>
          <a:p>
            <a:endParaRPr lang="en-US" altLang="en-US" dirty="0"/>
          </a:p>
          <a:p>
            <a:pPr algn="ctr">
              <a:buFontTx/>
              <a:buNone/>
            </a:pPr>
            <a:r>
              <a:rPr lang="en-US" altLang="en-US" sz="3200" dirty="0">
                <a:solidFill>
                  <a:srgbClr val="9E0000"/>
                </a:solidFill>
                <a:hlinkClick r:id="rId2"/>
              </a:rPr>
              <a:t>nimac@aph.org</a:t>
            </a:r>
            <a:endParaRPr lang="en-US" altLang="en-US" sz="3200">
              <a:solidFill>
                <a:srgbClr val="9E0000"/>
              </a:solidFill>
            </a:endParaRPr>
          </a:p>
          <a:p>
            <a:pPr algn="ctr">
              <a:buFontTx/>
              <a:buNone/>
            </a:pPr>
            <a:r>
              <a:rPr lang="en-US" altLang="en-US" sz="3200" dirty="0">
                <a:solidFill>
                  <a:srgbClr val="161893"/>
                </a:solidFill>
              </a:rPr>
              <a:t>877-526-4622</a:t>
            </a:r>
          </a:p>
          <a:p>
            <a:pPr>
              <a:buFontTx/>
              <a:buNone/>
            </a:pPr>
            <a:r>
              <a:rPr lang="en-US" altLang="en-US" sz="1800" dirty="0">
                <a:solidFill>
                  <a:srgbClr val="000099"/>
                </a:solidFill>
              </a:rPr>
              <a:t>	</a:t>
            </a: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r>
              <a:rPr lang="en-US" altLang="en-US" sz="1800" dirty="0">
                <a:solidFill>
                  <a:srgbClr val="000099"/>
                </a:solidFill>
              </a:rPr>
              <a:t>The content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p:txBody>
      </p:sp>
      <p:pic>
        <p:nvPicPr>
          <p:cNvPr id="7" name="Picture 6">
            <a:extLst>
              <a:ext uri="{FF2B5EF4-FFF2-40B4-BE49-F238E27FC236}">
                <a16:creationId xmlns:a16="http://schemas.microsoft.com/office/drawing/2014/main" id="{F5BDBDED-8449-9628-3009-667761DD93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7" y="5783491"/>
            <a:ext cx="1413736" cy="835223"/>
          </a:xfrm>
          <a:prstGeom prst="rect">
            <a:avLst/>
          </a:prstGeom>
        </p:spPr>
      </p:pic>
      <p:pic>
        <p:nvPicPr>
          <p:cNvPr id="2" name="Picture 1">
            <a:extLst>
              <a:ext uri="{FF2B5EF4-FFF2-40B4-BE49-F238E27FC236}">
                <a16:creationId xmlns:a16="http://schemas.microsoft.com/office/drawing/2014/main" id="{D00F878B-F985-8D14-5B6D-61BF5759612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6016" y="6049140"/>
            <a:ext cx="1986387" cy="569574"/>
          </a:xfrm>
          <a:prstGeom prst="rect">
            <a:avLst/>
          </a:prstGeom>
        </p:spPr>
      </p:pic>
    </p:spTree>
    <p:extLst>
      <p:ext uri="{BB962C8B-B14F-4D97-AF65-F5344CB8AC3E}">
        <p14:creationId xmlns:p14="http://schemas.microsoft.com/office/powerpoint/2010/main" val="1098794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5CAB7-EEBB-DA88-6E3D-C5CFA0CDF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0B1B0-9C7A-F2BB-B210-FB49ED29F20D}"/>
              </a:ext>
            </a:extLst>
          </p:cNvPr>
          <p:cNvSpPr>
            <a:spLocks noGrp="1"/>
          </p:cNvSpPr>
          <p:nvPr>
            <p:ph type="title"/>
          </p:nvPr>
        </p:nvSpPr>
        <p:spPr>
          <a:xfrm>
            <a:off x="838200" y="18255"/>
            <a:ext cx="10515600" cy="1325563"/>
          </a:xfrm>
        </p:spPr>
        <p:txBody>
          <a:bodyPr/>
          <a:lstStyle/>
          <a:p>
            <a:r>
              <a:rPr lang="en-US" dirty="0"/>
              <a:t>Coming Up!</a:t>
            </a:r>
          </a:p>
        </p:txBody>
      </p:sp>
      <p:sp>
        <p:nvSpPr>
          <p:cNvPr id="3" name="Content Placeholder 2">
            <a:extLst>
              <a:ext uri="{FF2B5EF4-FFF2-40B4-BE49-F238E27FC236}">
                <a16:creationId xmlns:a16="http://schemas.microsoft.com/office/drawing/2014/main" id="{44158C02-2382-5C28-79BD-542A85B93086}"/>
              </a:ext>
            </a:extLst>
          </p:cNvPr>
          <p:cNvSpPr>
            <a:spLocks noGrp="1"/>
          </p:cNvSpPr>
          <p:nvPr>
            <p:ph idx="1"/>
          </p:nvPr>
        </p:nvSpPr>
        <p:spPr>
          <a:xfrm>
            <a:off x="838200" y="1343818"/>
            <a:ext cx="10515600" cy="4833145"/>
          </a:xfrm>
        </p:spPr>
        <p:txBody>
          <a:bodyPr>
            <a:normAutofit fontScale="92500" lnSpcReduction="10000"/>
          </a:bodyPr>
          <a:lstStyle/>
          <a:p>
            <a:pPr>
              <a:defRPr/>
            </a:pPr>
            <a:r>
              <a:rPr lang="en-US" b="1" dirty="0">
                <a:solidFill>
                  <a:srgbClr val="C00000"/>
                </a:solidFill>
              </a:rPr>
              <a:t>NIMAS File Creation: Resources &amp; XML Best Practices (Webinar 2)</a:t>
            </a:r>
          </a:p>
          <a:p>
            <a:pPr lvl="1">
              <a:defRPr/>
            </a:pPr>
            <a:r>
              <a:rPr lang="en-US" dirty="0"/>
              <a:t>For a more in-depth look at the technical side of creating NIMAS XML files, please join us for the next installment of the series</a:t>
            </a:r>
            <a:r>
              <a:rPr lang="en-US" b="1" dirty="0"/>
              <a:t>. </a:t>
            </a:r>
          </a:p>
          <a:p>
            <a:pPr lvl="1">
              <a:defRPr/>
            </a:pPr>
            <a:r>
              <a:rPr lang="en-US" dirty="0"/>
              <a:t>Part 2 will be offered twice (same content both days): </a:t>
            </a:r>
          </a:p>
          <a:p>
            <a:pPr lvl="2">
              <a:defRPr/>
            </a:pPr>
            <a:r>
              <a:rPr lang="en-US" b="1" dirty="0"/>
              <a:t>Wednesday, July 22, 9am ET</a:t>
            </a:r>
            <a:r>
              <a:rPr lang="en-US" dirty="0"/>
              <a:t> </a:t>
            </a:r>
          </a:p>
          <a:p>
            <a:pPr lvl="2">
              <a:defRPr/>
            </a:pPr>
            <a:r>
              <a:rPr lang="en-US" b="1" dirty="0"/>
              <a:t>Thursday, July 23, 2pm ET</a:t>
            </a:r>
            <a:endParaRPr lang="en-US" dirty="0"/>
          </a:p>
          <a:p>
            <a:pPr>
              <a:defRPr/>
            </a:pPr>
            <a:r>
              <a:rPr lang="en-US" b="1" dirty="0">
                <a:solidFill>
                  <a:srgbClr val="C00000"/>
                </a:solidFill>
              </a:rPr>
              <a:t>NIMAS File Creation: Metadata Best Practices (Webinar 3)</a:t>
            </a:r>
          </a:p>
          <a:p>
            <a:pPr lvl="1">
              <a:defRPr/>
            </a:pPr>
            <a:r>
              <a:rPr lang="en-US" dirty="0"/>
              <a:t>For a deep dive on NIMAS Metadata, please join us:</a:t>
            </a:r>
            <a:endParaRPr lang="en-US" b="1" dirty="0"/>
          </a:p>
          <a:p>
            <a:pPr lvl="2">
              <a:defRPr/>
            </a:pPr>
            <a:r>
              <a:rPr lang="en-US" b="1" dirty="0"/>
              <a:t>Tuesday, August 11, at 9am ET</a:t>
            </a:r>
            <a:endParaRPr lang="en-US" dirty="0"/>
          </a:p>
          <a:p>
            <a:pPr>
              <a:defRPr/>
            </a:pPr>
            <a:r>
              <a:rPr lang="en-US" b="1" dirty="0">
                <a:solidFill>
                  <a:srgbClr val="C00000"/>
                </a:solidFill>
              </a:rPr>
              <a:t>How to Assist Your Customers Looking for Accessible Formats (Webinar 4) </a:t>
            </a:r>
          </a:p>
          <a:p>
            <a:pPr lvl="1">
              <a:defRPr/>
            </a:pPr>
            <a:r>
              <a:rPr lang="en-US" dirty="0"/>
              <a:t>For guidance on how to assist customers in locating accessible formats, please join us:</a:t>
            </a:r>
          </a:p>
          <a:p>
            <a:pPr lvl="2">
              <a:defRPr/>
            </a:pPr>
            <a:r>
              <a:rPr lang="en-US" b="1" dirty="0"/>
              <a:t>Wednesday, August 12, at 2pm ET</a:t>
            </a:r>
            <a:endParaRPr lang="en-US" dirty="0"/>
          </a:p>
          <a:p>
            <a:endParaRPr lang="en-US" dirty="0"/>
          </a:p>
        </p:txBody>
      </p:sp>
    </p:spTree>
    <p:extLst>
      <p:ext uri="{BB962C8B-B14F-4D97-AF65-F5344CB8AC3E}">
        <p14:creationId xmlns:p14="http://schemas.microsoft.com/office/powerpoint/2010/main" val="1535191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248C-2E2C-6D0F-4F44-28478CDC47F2}"/>
              </a:ext>
            </a:extLst>
          </p:cNvPr>
          <p:cNvSpPr>
            <a:spLocks noGrp="1"/>
          </p:cNvSpPr>
          <p:nvPr>
            <p:ph type="title"/>
          </p:nvPr>
        </p:nvSpPr>
        <p:spPr/>
        <p:txBody>
          <a:bodyPr/>
          <a:lstStyle/>
          <a:p>
            <a:r>
              <a:rPr lang="en-US" dirty="0"/>
              <a:t>Exit Survey</a:t>
            </a:r>
          </a:p>
        </p:txBody>
      </p:sp>
      <p:pic>
        <p:nvPicPr>
          <p:cNvPr id="5" name="Content Placeholder 4" descr="Exit survey QR code">
            <a:extLst>
              <a:ext uri="{FF2B5EF4-FFF2-40B4-BE49-F238E27FC236}">
                <a16:creationId xmlns:a16="http://schemas.microsoft.com/office/drawing/2014/main" id="{C164AD78-D039-9DB2-2046-F343A8F993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6762" y="1739762"/>
            <a:ext cx="3378476" cy="3378476"/>
          </a:xfrm>
          <a:prstGeom prst="rect">
            <a:avLst/>
          </a:prstGeom>
        </p:spPr>
      </p:pic>
    </p:spTree>
    <p:extLst>
      <p:ext uri="{BB962C8B-B14F-4D97-AF65-F5344CB8AC3E}">
        <p14:creationId xmlns:p14="http://schemas.microsoft.com/office/powerpoint/2010/main" val="3709300558"/>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13615</TotalTime>
  <Words>3734</Words>
  <Application>Microsoft Office PowerPoint</Application>
  <PresentationFormat>Widescreen</PresentationFormat>
  <Paragraphs>343</Paragraphs>
  <Slides>63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Aptos</vt:lpstr>
      <vt:lpstr>Aptos Display</vt:lpstr>
      <vt:lpstr>Arial</vt:lpstr>
      <vt:lpstr>Segoe UI</vt:lpstr>
      <vt:lpstr>Wingdings</vt:lpstr>
      <vt:lpstr>Office Theme</vt:lpstr>
      <vt:lpstr>NIMAC for Publishers and Vendors:  Basics &amp; File Submission</vt:lpstr>
      <vt:lpstr>Mark Your Calendar!</vt:lpstr>
      <vt:lpstr>Topics for Today’s Webinar </vt:lpstr>
      <vt:lpstr>Learning Objectives </vt:lpstr>
      <vt:lpstr>NIMAC: The Basics</vt:lpstr>
      <vt:lpstr>The NIMAC Project</vt:lpstr>
      <vt:lpstr>The NIMAC: Key Dates &amp; Numbers</vt:lpstr>
      <vt:lpstr>States and the NIMAC</vt:lpstr>
      <vt:lpstr>Student Eligibility </vt:lpstr>
      <vt:lpstr>The NIMAS Specification</vt:lpstr>
      <vt:lpstr>Materials within Scope for NIMAS</vt:lpstr>
      <vt:lpstr>NIMAS &amp; Digital Instructional Materials</vt:lpstr>
      <vt:lpstr>NIMAC Requests to Publishers for NIMAS Files</vt:lpstr>
      <vt:lpstr>Beyond NIMAS: Helping Teachers &amp; Schools Locate Accessible Formats</vt:lpstr>
      <vt:lpstr>Publisher Accounts &amp;  File Submission</vt:lpstr>
      <vt:lpstr>Publisher Accounts: Managing Inventory</vt:lpstr>
      <vt:lpstr>Publisher Accounts: Other Functions</vt:lpstr>
      <vt:lpstr>Creating and Managing User Accounts</vt:lpstr>
      <vt:lpstr>Submitting NIMAS Files Part 1: Validation </vt:lpstr>
      <vt:lpstr>NIMAC System Validation</vt:lpstr>
      <vt:lpstr>NIMAC Validation Wizard</vt:lpstr>
      <vt:lpstr>How to Use the Tool</vt:lpstr>
      <vt:lpstr>Navigation to the Zipped File</vt:lpstr>
      <vt:lpstr>Validation in Progress . . .</vt:lpstr>
      <vt:lpstr>Successful Validation Output</vt:lpstr>
      <vt:lpstr>Types of Validation Output</vt:lpstr>
      <vt:lpstr>Validation Output Showing Errors</vt:lpstr>
      <vt:lpstr>Corrupt Zip Files</vt:lpstr>
      <vt:lpstr>Submitting NIMAS Files Part 2: File Delivery </vt:lpstr>
      <vt:lpstr>Manual File Upload</vt:lpstr>
      <vt:lpstr>Manual File Upload to the Online System</vt:lpstr>
      <vt:lpstr>Add New Content vs. Replace Zip File</vt:lpstr>
      <vt:lpstr>Manual Upload Process</vt:lpstr>
      <vt:lpstr>Manual Upload vs. Batch Delivery</vt:lpstr>
      <vt:lpstr>Batch Delivery (FTP)</vt:lpstr>
      <vt:lpstr>Delivering files by FTP</vt:lpstr>
      <vt:lpstr>Requesting FTP Access</vt:lpstr>
      <vt:lpstr>Automated Processing of FTP Deliveries</vt:lpstr>
      <vt:lpstr>The Daily Batch Delivery Report</vt:lpstr>
      <vt:lpstr>Batch Delivery Report</vt:lpstr>
      <vt:lpstr>Side Note on Spam filters</vt:lpstr>
      <vt:lpstr>Reviewing the FTP Report</vt:lpstr>
      <vt:lpstr>Reading the Report</vt:lpstr>
      <vt:lpstr>Report showing all uploads successful </vt:lpstr>
      <vt:lpstr>Report including failed upload</vt:lpstr>
      <vt:lpstr>Failed uploads</vt:lpstr>
      <vt:lpstr>Resubmission of Certified Inventory</vt:lpstr>
      <vt:lpstr>Incompatible Printings &amp; Accessible Format Production </vt:lpstr>
      <vt:lpstr>Certified Resubmissions &amp; Incompatible Printings</vt:lpstr>
      <vt:lpstr>Certified Resubmission Review</vt:lpstr>
      <vt:lpstr>File Review &amp; Certification</vt:lpstr>
      <vt:lpstr>NIMAC Certification Review Queue</vt:lpstr>
      <vt:lpstr>Certificate Numbers</vt:lpstr>
      <vt:lpstr>File Review Checks</vt:lpstr>
      <vt:lpstr>File Feedback</vt:lpstr>
      <vt:lpstr>File Review Timeline</vt:lpstr>
      <vt:lpstr>Certification Deadlines</vt:lpstr>
      <vt:lpstr>Expediting Certification</vt:lpstr>
      <vt:lpstr>NIMAC Informational Website</vt:lpstr>
      <vt:lpstr>Brief Demo!</vt:lpstr>
      <vt:lpstr>Questions?</vt:lpstr>
      <vt:lpstr>Coming Up!</vt:lpstr>
      <vt:lpstr>Exit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 Miller</dc:creator>
  <cp:lastModifiedBy>Liz Schaller</cp:lastModifiedBy>
  <cp:revision>118</cp:revision>
  <cp:lastPrinted>2026-07-06T13:33:09Z</cp:lastPrinted>
  <dcterms:created xsi:type="dcterms:W3CDTF">2025-04-30T16:39:53Z</dcterms:created>
  <dcterms:modified xsi:type="dcterms:W3CDTF">2026-07-07T14:07:31Z</dcterms:modified>
</cp:coreProperties>
</file>