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40"/>
  </p:notesMasterIdLst>
  <p:sldIdLst>
    <p:sldId id="760" r:id="rId2"/>
    <p:sldId id="285" r:id="rId3"/>
    <p:sldId id="268" r:id="rId4"/>
    <p:sldId id="270" r:id="rId5"/>
    <p:sldId id="824" r:id="rId6"/>
    <p:sldId id="266" r:id="rId7"/>
    <p:sldId id="310" r:id="rId8"/>
    <p:sldId id="257" r:id="rId9"/>
    <p:sldId id="296" r:id="rId10"/>
    <p:sldId id="312" r:id="rId11"/>
    <p:sldId id="300" r:id="rId12"/>
    <p:sldId id="271" r:id="rId13"/>
    <p:sldId id="303" r:id="rId14"/>
    <p:sldId id="846" r:id="rId15"/>
    <p:sldId id="307" r:id="rId16"/>
    <p:sldId id="315" r:id="rId17"/>
    <p:sldId id="316" r:id="rId18"/>
    <p:sldId id="308" r:id="rId19"/>
    <p:sldId id="314" r:id="rId20"/>
    <p:sldId id="313" r:id="rId21"/>
    <p:sldId id="309" r:id="rId22"/>
    <p:sldId id="302" r:id="rId23"/>
    <p:sldId id="276" r:id="rId24"/>
    <p:sldId id="301" r:id="rId25"/>
    <p:sldId id="272" r:id="rId26"/>
    <p:sldId id="304" r:id="rId27"/>
    <p:sldId id="850" r:id="rId28"/>
    <p:sldId id="849" r:id="rId29"/>
    <p:sldId id="338" r:id="rId30"/>
    <p:sldId id="847" r:id="rId31"/>
    <p:sldId id="344" r:id="rId32"/>
    <p:sldId id="848" r:id="rId33"/>
    <p:sldId id="311" r:id="rId34"/>
    <p:sldId id="845" r:id="rId35"/>
    <p:sldId id="836" r:id="rId36"/>
    <p:sldId id="829" r:id="rId37"/>
    <p:sldId id="283" r:id="rId38"/>
    <p:sldId id="83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893"/>
    <a:srgbClr val="3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378" autoAdjust="0"/>
    <p:restoredTop sz="86449" autoAdjust="0"/>
  </p:normalViewPr>
  <p:slideViewPr>
    <p:cSldViewPr snapToGrid="0" snapToObjects="1">
      <p:cViewPr varScale="1">
        <p:scale>
          <a:sx n="71" d="100"/>
          <a:sy n="71" d="100"/>
        </p:scale>
        <p:origin x="245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89E7-3632-4912-9800-5F862EE2C4E5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85873-6867-442C-A38D-0EB10348D8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A508-48E3-4975-A619-7E2125EB53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0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88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C7C9B-B8C3-CFB6-3182-99DCC4EB8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290F0B-5B2C-6855-651A-D8FE9D9DD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962B2B-B0BA-2951-53DE-D34798122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16FD9-B1C8-7462-140F-F27D93AE4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92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A406F-78C0-49D8-56AF-850A65B0B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7E674D-62F7-CAE8-14C1-1797BD72D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F4A76-064C-AFF2-83DB-D5A07EEDC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668D7-E678-94A0-4F7E-0993D17E0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11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36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D46D4-1BD1-A804-33B8-D8A6BB54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D9C981-CC5E-E09B-ED8D-88B3E22E6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DE62C2-81FB-3C05-CF03-93B7E307A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3C641-9894-AFBD-C00D-510043B884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10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45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9983A-93ED-3ACA-7D01-E3143F706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249A9-643B-0939-7575-38C9E77F9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67BDE-6A96-D6F7-3800-3AC0EA24F4E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20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D6D0-E82B-A9DB-0655-038A33CEF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C996C-2047-598C-A890-C04D2C5F49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783B6-D4D0-4076-0084-35AA0326162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69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590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29F55-9FF9-E5E7-AD3D-5CB5C0676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F6B5E-9C5F-5A61-763A-6093E0374C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A4BA7-2EA3-2138-3E43-137D41A6C85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47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8EE55-2119-A0E1-CDE4-635B88B86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D22902-7108-4702-02F3-853BD0A648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0581-3F06-A9C4-DE60-3C9AFB1170A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236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921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519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2A03C-1317-E9D9-BE8C-8BB631C15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2C60D-A72D-BA7B-5E37-452DA08DF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118EBC-8D1F-E6F3-2B2A-2D1403097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52DFA-451E-0CDE-6AA0-59CBA8ABAF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814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97DA6-A2F9-4BAA-21BC-0FBE5A383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D8AF4-88E1-5A02-9C90-81E3AA133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4E7663-B2E8-E8CD-32C4-0A962B255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8F788-EA45-01EA-132B-907A13BE9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939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6F8F6-BD4B-4B7C-B01A-BF9AA3D53C47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21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85873-6867-442C-A38D-0EB10348D81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947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08E73C9A-CD9F-B8D5-E9E9-4F4511FF4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>
            <a:extLst>
              <a:ext uri="{FF2B5EF4-FFF2-40B4-BE49-F238E27FC236}">
                <a16:creationId xmlns:a16="http://schemas.microsoft.com/office/drawing/2014/main" id="{46B82423-8A29-A0BF-B7AA-FD28F50149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3" name="Google Shape;113;p3:notes">
            <a:extLst>
              <a:ext uri="{FF2B5EF4-FFF2-40B4-BE49-F238E27FC236}">
                <a16:creationId xmlns:a16="http://schemas.microsoft.com/office/drawing/2014/main" id="{E61D309F-C32C-25E6-804E-D46B93E8F8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14;p3:notes">
            <a:extLst>
              <a:ext uri="{FF2B5EF4-FFF2-40B4-BE49-F238E27FC236}">
                <a16:creationId xmlns:a16="http://schemas.microsoft.com/office/drawing/2014/main" id="{0EC5B48F-3FC0-6FE3-6C62-52598FD31D8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58475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eschaller@aph.org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ngaines@aph.org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FBBBC-B247-CBD1-6A56-A91344983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6189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3209-4BD9-3B4A-A94A-8E0F6C411B1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 u="none">
                <a:solidFill>
                  <a:srgbClr val="E50C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Nicole Gaines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ngaines@aph.org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Liz Schaller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sng" strike="noStrike" dirty="0">
                <a:solidFill>
                  <a:srgbClr val="0099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  <a:hlinkClick r:id="rId3"/>
              </a:rPr>
              <a:t>eschaller@aph.org</a:t>
            </a:r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</a:p>
          <a:p>
            <a:pPr algn="l" rtl="0" fontAlgn="base"/>
            <a:endParaRPr lang="en-US" sz="1800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Arial" panose="020B0604020202020204" pitchFamily="34" charset="0"/>
            </a:endParaRP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Alexa Miller</a:t>
            </a:r>
          </a:p>
          <a:p>
            <a:pPr algn="l" rtl="0" fontAlgn="base"/>
            <a:r>
              <a:rPr lang="en-US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Segoe UI" panose="020B0502040204020203" pitchFamily="34" charset="0"/>
              </a:rPr>
              <a:t>amiller@aph.org</a:t>
            </a:r>
          </a:p>
          <a:p>
            <a:pPr algn="l" rtl="0" fontAlgn="base"/>
            <a:r>
              <a:rPr lang="en-US" sz="1800" b="0" i="0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99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Month Year</a:t>
            </a:r>
            <a:endParaRPr lang="en-US" b="0" i="0" dirty="0">
              <a:solidFill>
                <a:srgbClr val="000099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CEE0F-6741-BB2E-7A05-0529D43B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5B04-5FB8-34BE-E90E-C23ABA6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FDA8-D2DE-9AA4-F721-8C53D35C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  <p:pic>
        <p:nvPicPr>
          <p:cNvPr id="2052" name="Picture 4" descr="A red and blue rectangular sign&#10;&#10;Description automatically generated">
            <a:extLst>
              <a:ext uri="{FF2B5EF4-FFF2-40B4-BE49-F238E27FC236}">
                <a16:creationId xmlns:a16="http://schemas.microsoft.com/office/drawing/2014/main" id="{FF599613-35A1-7945-2F56-A16D9806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60363"/>
            <a:ext cx="53149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8F6316-FFD5-ACE7-BE62-A301CC636AA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-663356" y="-853348"/>
            <a:ext cx="3274961" cy="3356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67546-07CE-AAF1-CDC2-D75B883525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10091774" y="0"/>
            <a:ext cx="1886110" cy="1030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00E1A3-D117-2F44-B53B-F0F4FCEB2EA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162" y="122667"/>
            <a:ext cx="1976952" cy="6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9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898D-5EC0-455E-3521-317AC32C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8720C-4F5C-8A12-5153-42D06217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FC17F-080D-7ED6-ED30-F8FE0732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ADBE-149C-3257-F24D-38014155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6114-B0BC-ABC2-55F4-F113D09A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547F-F4D9-440D-D98D-F65B6EAE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491" y="6298891"/>
            <a:ext cx="1789868" cy="5131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599B14-86F6-F079-310F-DE096DEE3710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AFB71A-C233-74E3-8B0B-0D9B1D615E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BB8026-2AAC-2784-5666-690BF4DA88A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B62B71-91D5-8BA2-3FC3-B90C3B585D7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7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3617-5A7C-FEE1-1743-7F98BD98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E4AFC-A782-B9FD-C192-A41DB4717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020BA-BF95-591F-C58A-9CD47D4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41E1-BAD6-2082-C169-6A01DBA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BB9E-3CA2-73FE-27D4-2EBD4C84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4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7EF1-1095-F694-883F-E264B9FA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E81C-BD24-B8A4-479A-32A61B82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0D43-2C6C-2B49-DA13-4483093C3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85E10-B417-6A50-00A7-8385D8D4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F97B3-6FAE-4A4C-E466-01723AA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96240-B771-881F-7D21-8DC0BB2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060574-2CA0-CA00-3C27-EC0ED9BAC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582" y="6205562"/>
            <a:ext cx="2004291" cy="5746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D3140E-9214-EB82-3CF6-B45F03CC9F8D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C7AF5A-49EB-4AB7-03ED-E7DCCBD2B9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C6CD18-88FE-7C8B-F8D8-CAF83B9928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6938D4-479B-719E-D797-9171B0619E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18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AB00-6B4D-40A4-C9F7-9BE388EE7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50BB0-1787-4856-0B09-CC61F2D9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CA5D-922C-0CDD-FEC8-B1595A6A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EB25F3-B761-0FB6-3062-FA89A5DAA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6189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290B4-05CA-D260-41D3-9928D9D3A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61893"/>
                </a:solidFill>
              </a:defRPr>
            </a:lvl1pPr>
            <a:lvl2pPr>
              <a:defRPr>
                <a:solidFill>
                  <a:srgbClr val="161893"/>
                </a:solidFill>
              </a:defRPr>
            </a:lvl2pPr>
            <a:lvl3pPr>
              <a:defRPr>
                <a:solidFill>
                  <a:srgbClr val="161893"/>
                </a:solidFill>
              </a:defRPr>
            </a:lvl3pPr>
            <a:lvl4pPr>
              <a:defRPr>
                <a:solidFill>
                  <a:srgbClr val="161893"/>
                </a:solidFill>
              </a:defRPr>
            </a:lvl4pPr>
            <a:lvl5pPr>
              <a:defRPr>
                <a:solidFill>
                  <a:srgbClr val="16189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A626-CF2E-AC72-A1D7-3C7D3CFF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CB4-9DF4-48AC-AB5D-AD6BF645C0C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6E047-6722-8533-A9E6-2BE8C2DB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FF92-74B8-A04A-0FA4-2A3F99B4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3868-D09D-4054-B18C-91E09A98606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86FEDD-9431-BC03-88C6-CFA89F323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623" y="6217083"/>
            <a:ext cx="1965359" cy="5634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3919C1A-BFAC-5CCF-6FD1-BEAEBD1D4A38}"/>
              </a:ext>
            </a:extLst>
          </p:cNvPr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A948A3-EB43-711E-7764-E827F04977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D6308E-9EDC-3DB4-49F4-C6F2F5EF18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EB4ED8-B11E-6637-D2B9-86DEFDAEA9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0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8102-E6F7-90A1-936E-DD9EC073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24E31-DDA3-12F8-EAC8-CD613B96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A2E5C-88BA-A40F-429F-46457A01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D6C4-AD24-FEA9-D6C5-65C68AB89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03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80225-4267-B2D0-95F9-A45F42C7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C25C-D079-C039-B247-B30F48E7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1473-99D4-6731-7384-8FE80565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89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B3B-E8AA-5B68-57DB-5F30541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7D98A-A7EC-7A94-BAE7-314237AD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61893"/>
                </a:solidFill>
              </a:defRPr>
            </a:lvl1pPr>
            <a:lvl2pPr>
              <a:defRPr sz="2800">
                <a:solidFill>
                  <a:srgbClr val="161893"/>
                </a:solidFill>
              </a:defRPr>
            </a:lvl2pPr>
            <a:lvl3pPr>
              <a:defRPr sz="2400">
                <a:solidFill>
                  <a:srgbClr val="161893"/>
                </a:solidFill>
              </a:defRPr>
            </a:lvl3pPr>
            <a:lvl4pPr>
              <a:defRPr sz="2000">
                <a:solidFill>
                  <a:srgbClr val="161893"/>
                </a:solidFill>
              </a:defRPr>
            </a:lvl4pPr>
            <a:lvl5pPr>
              <a:defRPr sz="2000">
                <a:solidFill>
                  <a:srgbClr val="16189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44DF0-6C9F-373A-B990-3B8EBCA26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7C95D-2271-6368-9A51-34A338EF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430C-5277-1D00-1252-555E5F12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7CEAD-38BD-CC23-B2C2-B530FC7B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2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8123-2379-66F8-9C68-86A41C233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5961F4-749F-5B08-26FC-1CE080016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A412-BEB6-16D4-F5D2-5F0B598BD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6189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4D5DE-C62E-16C3-461D-274EA6F5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3268-EE89-8E49-B4B4-ED1BE122A28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CE9E3-6B2E-3523-7F61-629E0828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C8F13-A60F-4627-2FBC-1BE566D7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89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1792288"/>
            <a:ext cx="3385836" cy="37558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403081" y="1792287"/>
            <a:ext cx="3385837" cy="3755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7967963" y="1792287"/>
            <a:ext cx="3385837" cy="3755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140918"/>
            <a:ext cx="12192000" cy="717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396" y="6140918"/>
            <a:ext cx="1270000" cy="685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604" y="5228523"/>
            <a:ext cx="1597526" cy="1629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57" y="6218296"/>
            <a:ext cx="1631091" cy="5623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3659" y="827903"/>
            <a:ext cx="5053442" cy="516512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334897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97713" y="581239"/>
            <a:ext cx="5469924" cy="5634210"/>
          </a:xfrm>
          <a:prstGeom prst="rect">
            <a:avLst/>
          </a:prstGeom>
          <a:noFill/>
          <a:ln w="133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5350" y="581239"/>
            <a:ext cx="4399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665350" y="2181439"/>
            <a:ext cx="43994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32723" y="995363"/>
            <a:ext cx="556877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421395" y="0"/>
            <a:ext cx="577060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40556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556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577DA-15B6-44DF-D084-8A5A85E0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83601-7621-F18F-5B83-9101C5FB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F89FA-FC1C-D6B9-ACCF-CCDAD84EE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2E3268-EE89-8E49-B4B4-ED1BE122A28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A4CEF-0F8F-DA7F-4CD0-E24B5982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47DE6-ED6B-9CC9-54CA-3D168C5C5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47205-E8A6-9045-BF92-87CE2B06B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7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54" r:id="rId10"/>
    <p:sldLayoutId id="2147483656" r:id="rId11"/>
    <p:sldLayoutId id="21474836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E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189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189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189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189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illeauthority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ille2000.com/home.ht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X5OjiBIR2c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nimac@aph.org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933CB-8886-98D2-E392-A72DB409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EDEA79-B9DA-0B4B-C194-E47EC76D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33" y="576262"/>
            <a:ext cx="11436263" cy="2054643"/>
          </a:xfrm>
        </p:spPr>
        <p:txBody>
          <a:bodyPr>
            <a:normAutofit/>
          </a:bodyPr>
          <a:lstStyle/>
          <a:p>
            <a:r>
              <a:rPr lang="en-US" b="1" dirty="0"/>
              <a:t>Braille 2000: NIMAS Textbook Transcription from Start to Finish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FDD53-9C21-315D-71A9-76528E8A8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871537"/>
            <a:ext cx="10515600" cy="3045169"/>
          </a:xfrm>
        </p:spPr>
        <p:txBody>
          <a:bodyPr anchor="b">
            <a:normAutofit/>
          </a:bodyPr>
          <a:lstStyle/>
          <a:p>
            <a:pPr fontAlgn="base"/>
            <a:r>
              <a:rPr lang="en-US" b="1" dirty="0">
                <a:solidFill>
                  <a:srgbClr val="161893"/>
                </a:solidFill>
              </a:rPr>
              <a:t>all sessions at 2pm Eastern</a:t>
            </a:r>
            <a:endParaRPr lang="en-US" dirty="0">
              <a:solidFill>
                <a:srgbClr val="161893"/>
              </a:solidFill>
            </a:endParaRPr>
          </a:p>
          <a:p>
            <a:r>
              <a:rPr lang="en-US" dirty="0">
                <a:solidFill>
                  <a:srgbClr val="161893"/>
                </a:solidFill>
              </a:rPr>
              <a:t>Session 3: Editing and Formatting: </a:t>
            </a:r>
            <a:r>
              <a:rPr lang="en-US" dirty="0" err="1">
                <a:solidFill>
                  <a:srgbClr val="161893"/>
                </a:solidFill>
              </a:rPr>
              <a:t>Typeforms</a:t>
            </a:r>
            <a:r>
              <a:rPr lang="en-US" dirty="0">
                <a:solidFill>
                  <a:srgbClr val="161893"/>
                </a:solidFill>
              </a:rPr>
              <a:t>, lists, and TOCs (Tuesday, June 30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</a:t>
            </a:r>
          </a:p>
          <a:p>
            <a:r>
              <a:rPr lang="en-US" dirty="0">
                <a:solidFill>
                  <a:srgbClr val="161893"/>
                </a:solidFill>
              </a:rPr>
              <a:t>Session 4: Editing and Formatting: Headings, tables, and speed braille keys (Tuesday, July 7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</a:t>
            </a:r>
          </a:p>
          <a:p>
            <a:r>
              <a:rPr lang="en-US" dirty="0">
                <a:solidFill>
                  <a:srgbClr val="161893"/>
                </a:solidFill>
              </a:rPr>
              <a:t>Session 5: Math and alphabetic references (Tuesday, July 14</a:t>
            </a:r>
            <a:r>
              <a:rPr lang="en-US" baseline="30000" dirty="0">
                <a:solidFill>
                  <a:srgbClr val="161893"/>
                </a:solidFill>
              </a:rPr>
              <a:t>th</a:t>
            </a:r>
            <a:r>
              <a:rPr lang="en-US" dirty="0">
                <a:solidFill>
                  <a:srgbClr val="161893"/>
                </a:solidFill>
              </a:rPr>
              <a:t>) </a:t>
            </a:r>
          </a:p>
          <a:p>
            <a:r>
              <a:rPr lang="en-US" dirty="0">
                <a:solidFill>
                  <a:srgbClr val="161893"/>
                </a:solidFill>
              </a:rPr>
              <a:t>Session 6: </a:t>
            </a:r>
            <a:r>
              <a:rPr lang="en-US" dirty="0" err="1">
                <a:solidFill>
                  <a:srgbClr val="161893"/>
                </a:solidFill>
              </a:rPr>
              <a:t>eBraille</a:t>
            </a:r>
            <a:r>
              <a:rPr lang="en-US" dirty="0">
                <a:solidFill>
                  <a:srgbClr val="161893"/>
                </a:solidFill>
              </a:rPr>
              <a:t> conversion and Q&amp;A (Tuesday, July 21</a:t>
            </a:r>
            <a:r>
              <a:rPr lang="en-US" baseline="30000" dirty="0">
                <a:solidFill>
                  <a:srgbClr val="161893"/>
                </a:solidFill>
              </a:rPr>
              <a:t>st</a:t>
            </a:r>
            <a:r>
              <a:rPr lang="en-US" dirty="0">
                <a:solidFill>
                  <a:srgbClr val="161893"/>
                </a:solidFill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Braille 2000 Session 2: File Set Up and Transcriber-Generated Pages</a:t>
            </a:r>
          </a:p>
        </p:txBody>
      </p:sp>
      <p:pic>
        <p:nvPicPr>
          <p:cNvPr id="5" name="Picture 4" descr="Braille 2000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5039519"/>
            <a:ext cx="1219200" cy="1219200"/>
          </a:xfrm>
          <a:prstGeom prst="rect">
            <a:avLst/>
          </a:prstGeom>
        </p:spPr>
      </p:pic>
      <p:pic>
        <p:nvPicPr>
          <p:cNvPr id="4" name="Picture 3" descr="NIMAC logo">
            <a:extLst>
              <a:ext uri="{FF2B5EF4-FFF2-40B4-BE49-F238E27FC236}">
                <a16:creationId xmlns:a16="http://schemas.microsoft.com/office/drawing/2014/main" id="{8D0EECED-B252-44E9-6F9C-C2DD3ED1B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912" y="284956"/>
            <a:ext cx="4448175" cy="15335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557DF-E5C7-4D85-8A87-F28C86A18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19446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Points Covered Today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2" y="857251"/>
            <a:ext cx="5157787" cy="823912"/>
          </a:xfrm>
        </p:spPr>
        <p:txBody>
          <a:bodyPr/>
          <a:lstStyle/>
          <a:p>
            <a:pPr algn="ctr"/>
            <a:r>
              <a:rPr lang="en-US" dirty="0"/>
              <a:t>Purpose: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910555"/>
            <a:ext cx="5157787" cy="4090193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onvert NIMAS files into braille text using Braille 2000 transcription program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857251"/>
            <a:ext cx="5183188" cy="823912"/>
          </a:xfrm>
        </p:spPr>
        <p:txBody>
          <a:bodyPr/>
          <a:lstStyle/>
          <a:p>
            <a:pPr algn="ctr"/>
            <a:r>
              <a:rPr lang="en-US" dirty="0"/>
              <a:t>Process: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024" y="1910556"/>
            <a:ext cx="5183188" cy="4090192"/>
          </a:xfrm>
        </p:spPr>
        <p:txBody>
          <a:bodyPr>
            <a:normAutofit fontScale="92500"/>
          </a:bodyPr>
          <a:lstStyle/>
          <a:p>
            <a:r>
              <a:rPr lang="en-US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Access file from NIMAC site as Accessible Media Producer (AMP)</a:t>
            </a:r>
          </a:p>
          <a:p>
            <a:r>
              <a:rPr lang="en-US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Download, Save, &amp; Convert NIMAC file to braille file (using  </a:t>
            </a:r>
            <a:r>
              <a:rPr lang="en-US" dirty="0" err="1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BrailleBlaster</a:t>
            </a:r>
            <a:r>
              <a:rPr lang="en-US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&amp; Braille 2000)</a:t>
            </a:r>
            <a:endParaRPr lang="en-US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3133A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Format, edit, proofread files to reflect print copy, using </a:t>
            </a:r>
            <a:r>
              <a:rPr lang="en-US" b="1" i="1" dirty="0">
                <a:solidFill>
                  <a:srgbClr val="3133A0"/>
                </a:solidFill>
                <a:ea typeface="SimSun" panose="02010600030101010101" pitchFamily="2" charset="-122"/>
                <a:cs typeface="Verdana" panose="020B0604030504040204" pitchFamily="34" charset="0"/>
              </a:rPr>
              <a:t>Braille Formats: Principles of Print-to-Braille Transcription, 2016.</a:t>
            </a:r>
            <a:endParaRPr lang="en-US" b="1" dirty="0">
              <a:solidFill>
                <a:srgbClr val="3133A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679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Day 2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20009"/>
            <a:ext cx="5181600" cy="5072866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/>
              <a:t>Slide Overview:</a:t>
            </a:r>
          </a:p>
          <a:p>
            <a:pPr lvl="1"/>
            <a:r>
              <a:rPr lang="en-US" sz="4265" dirty="0"/>
              <a:t>Initial formatting</a:t>
            </a:r>
          </a:p>
          <a:p>
            <a:pPr lvl="1"/>
            <a:r>
              <a:rPr lang="en-US" sz="4265" dirty="0"/>
              <a:t>Transcriber-Generated Pages (</a:t>
            </a:r>
            <a:r>
              <a:rPr lang="en-US" sz="4265" i="1" dirty="0"/>
              <a:t>Formats </a:t>
            </a:r>
            <a:r>
              <a:rPr lang="en-US" sz="4265" dirty="0"/>
              <a:t>2.2, 2.2)	</a:t>
            </a:r>
          </a:p>
          <a:p>
            <a:pPr lvl="2"/>
            <a:r>
              <a:rPr lang="en-US" sz="4265" dirty="0">
                <a:sym typeface="+mn-ea"/>
              </a:rPr>
              <a:t>Title page(s) </a:t>
            </a:r>
            <a:r>
              <a:rPr lang="en-US" sz="4265" dirty="0"/>
              <a:t>(</a:t>
            </a:r>
            <a:r>
              <a:rPr lang="en-US" sz="4265" i="1" dirty="0"/>
              <a:t>Formats </a:t>
            </a:r>
            <a:r>
              <a:rPr lang="en-US" sz="4265" dirty="0"/>
              <a:t>2.3-2.4)</a:t>
            </a:r>
          </a:p>
          <a:p>
            <a:pPr lvl="2"/>
            <a:r>
              <a:rPr lang="en-US" sz="4265" dirty="0">
                <a:sym typeface="+mn-ea"/>
              </a:rPr>
              <a:t>Special Symbols page </a:t>
            </a:r>
            <a:r>
              <a:rPr lang="en-US" sz="4265" dirty="0"/>
              <a:t>(</a:t>
            </a:r>
            <a:r>
              <a:rPr lang="en-US" sz="4265" i="1" dirty="0"/>
              <a:t>Formats </a:t>
            </a:r>
            <a:r>
              <a:rPr lang="en-US" sz="4265" dirty="0"/>
              <a:t>2.5)	</a:t>
            </a:r>
          </a:p>
          <a:p>
            <a:pPr lvl="2"/>
            <a:r>
              <a:rPr lang="en-US" sz="4265" dirty="0">
                <a:sym typeface="+mn-ea"/>
              </a:rPr>
              <a:t>Transcriber’s Notes page </a:t>
            </a:r>
            <a:r>
              <a:rPr lang="en-US" sz="4265" dirty="0"/>
              <a:t>(</a:t>
            </a:r>
            <a:r>
              <a:rPr lang="en-US" sz="4265" i="1" dirty="0"/>
              <a:t>Formats </a:t>
            </a:r>
            <a:r>
              <a:rPr lang="en-US" sz="4265" dirty="0"/>
              <a:t>2.6)	</a:t>
            </a:r>
          </a:p>
          <a:p>
            <a:pPr lvl="2"/>
            <a:r>
              <a:rPr lang="en-US" sz="4265" dirty="0">
                <a:sym typeface="+mn-ea"/>
              </a:rPr>
              <a:t>Back cover of book </a:t>
            </a:r>
            <a:r>
              <a:rPr lang="en-US" sz="4265" dirty="0"/>
              <a:t>(</a:t>
            </a:r>
            <a:r>
              <a:rPr lang="en-US" sz="4265" i="1" dirty="0"/>
              <a:t>Formats </a:t>
            </a:r>
            <a:r>
              <a:rPr lang="en-US" sz="4265" dirty="0"/>
              <a:t>2.8)	</a:t>
            </a:r>
          </a:p>
          <a:p>
            <a:pPr lvl="1"/>
            <a:r>
              <a:rPr lang="en-US" sz="4265" dirty="0"/>
              <a:t>Pagination (</a:t>
            </a:r>
            <a:r>
              <a:rPr lang="en-US" sz="4265" i="1" dirty="0"/>
              <a:t>Formats </a:t>
            </a:r>
            <a:r>
              <a:rPr lang="en-US" sz="4265" dirty="0"/>
              <a:t>2.7)	</a:t>
            </a:r>
          </a:p>
          <a:p>
            <a:pPr lvl="1"/>
            <a:r>
              <a:rPr lang="en-US" sz="4265" dirty="0">
                <a:sym typeface="+mn-ea"/>
              </a:rPr>
              <a:t>Running Heads </a:t>
            </a:r>
            <a:r>
              <a:rPr lang="en-US" sz="4265" dirty="0"/>
              <a:t>(</a:t>
            </a:r>
            <a:r>
              <a:rPr lang="en-US" sz="4265" i="1" dirty="0"/>
              <a:t>Formats 1.8</a:t>
            </a:r>
            <a:r>
              <a:rPr lang="en-US" sz="4265" dirty="0"/>
              <a:t>)	</a:t>
            </a:r>
          </a:p>
          <a:p>
            <a:pPr lvl="1"/>
            <a:r>
              <a:rPr lang="en-US" sz="4265" dirty="0"/>
              <a:t>Using Bookmarks in Braille 2000</a:t>
            </a:r>
          </a:p>
          <a:p>
            <a:endParaRPr lang="en-US" sz="4665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BE87A-C239-926E-76FF-8E706B514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0009"/>
            <a:ext cx="5181600" cy="4756954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/>
              <a:t>Demo:</a:t>
            </a:r>
          </a:p>
          <a:p>
            <a:r>
              <a:rPr lang="en-US" sz="4400" dirty="0"/>
              <a:t>Transcriber-Generated Pages 	</a:t>
            </a:r>
          </a:p>
          <a:p>
            <a:pPr lvl="1"/>
            <a:r>
              <a:rPr lang="en-US" sz="4400" dirty="0">
                <a:sym typeface="+mn-ea"/>
              </a:rPr>
              <a:t>Title page(s)</a:t>
            </a:r>
            <a:endParaRPr lang="en-US" sz="4400" dirty="0"/>
          </a:p>
          <a:p>
            <a:pPr lvl="1"/>
            <a:r>
              <a:rPr lang="en-US" sz="4400" dirty="0">
                <a:sym typeface="+mn-ea"/>
              </a:rPr>
              <a:t>Special Symbols page</a:t>
            </a:r>
            <a:endParaRPr lang="en-US" sz="4400" dirty="0"/>
          </a:p>
          <a:p>
            <a:pPr lvl="1"/>
            <a:r>
              <a:rPr lang="en-US" sz="4400" dirty="0">
                <a:sym typeface="+mn-ea"/>
              </a:rPr>
              <a:t>Transcriber’s Notes page</a:t>
            </a:r>
            <a:endParaRPr lang="en-US" sz="4400" dirty="0"/>
          </a:p>
          <a:p>
            <a:pPr lvl="1"/>
            <a:r>
              <a:rPr lang="en-US" sz="4400" dirty="0">
                <a:sym typeface="+mn-ea"/>
              </a:rPr>
              <a:t>Back cover of book</a:t>
            </a:r>
            <a:endParaRPr lang="en-US" sz="4400" dirty="0"/>
          </a:p>
          <a:p>
            <a:r>
              <a:rPr lang="en-US" sz="4400" dirty="0"/>
              <a:t>Pagination 	</a:t>
            </a:r>
          </a:p>
          <a:p>
            <a:r>
              <a:rPr lang="en-US" sz="4400" dirty="0">
                <a:sym typeface="+mn-ea"/>
              </a:rPr>
              <a:t>Running Heads</a:t>
            </a:r>
            <a:endParaRPr lang="en-US" sz="4400" dirty="0"/>
          </a:p>
          <a:p>
            <a:r>
              <a:rPr lang="en-US" sz="4400" dirty="0"/>
              <a:t>Using Bookmarks in Braille 2000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1C74-7872-3EC3-074C-8507BF14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0AFE0-651F-53A2-1A40-44BA9F644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use a NIMAS file to create a title page in Braille 2000</a:t>
            </a:r>
          </a:p>
          <a:p>
            <a:r>
              <a:rPr lang="en-US" dirty="0"/>
              <a:t>Learn how to set up transcriber-generated pages, including pagination and running head, in Braille 2000</a:t>
            </a:r>
          </a:p>
          <a:p>
            <a:r>
              <a:rPr lang="en-US" dirty="0"/>
              <a:t>Learn how to use bookmarks for navigation in Braille 2000 </a:t>
            </a:r>
          </a:p>
          <a:p>
            <a:pPr marL="0" indent="0">
              <a:buNone/>
            </a:pPr>
            <a:br>
              <a:rPr lang="en-US" dirty="0">
                <a:highlight>
                  <a:srgbClr val="FFFF00"/>
                </a:highlight>
              </a:rPr>
            </a:b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9824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Initial Formatting of Braille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5429"/>
            <a:ext cx="10515600" cy="3722559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Braille Formats: Principles of Print-to-Braille Transcription, 2016.</a:t>
            </a:r>
          </a:p>
          <a:p>
            <a:pPr lvl="1"/>
            <a:r>
              <a:rPr lang="en-US" sz="2800" dirty="0"/>
              <a:t>Accessible on BANA </a:t>
            </a:r>
            <a:r>
              <a:rPr lang="en-US" sz="2800" i="1" dirty="0"/>
              <a:t>(Braille Authority of North America)</a:t>
            </a:r>
            <a:r>
              <a:rPr lang="en-US" sz="2800" dirty="0"/>
              <a:t> website</a:t>
            </a:r>
          </a:p>
          <a:p>
            <a:pPr lvl="1"/>
            <a:r>
              <a:rPr lang="en-US" sz="2800" dirty="0">
                <a:hlinkClick r:id="rId3"/>
              </a:rPr>
              <a:t>www.brailleauthority.org</a:t>
            </a:r>
            <a:r>
              <a:rPr lang="en-US" sz="2800" dirty="0"/>
              <a:t>  </a:t>
            </a:r>
            <a:r>
              <a:rPr lang="en-US" sz="2800" dirty="0">
                <a:sym typeface="Wingdings" panose="05000000000000000000" pitchFamily="2" charset="2"/>
              </a:rPr>
              <a:t> Codebooks and Guidelines  Braille Formats, 2016; Note recent updates and addenda</a:t>
            </a:r>
          </a:p>
          <a:p>
            <a:pPr lvl="1"/>
            <a:r>
              <a:rPr lang="en-US" sz="2800" dirty="0">
                <a:sym typeface="Wingdings" panose="05000000000000000000" pitchFamily="2" charset="2"/>
              </a:rPr>
              <a:t>Available Versions:</a:t>
            </a:r>
          </a:p>
          <a:p>
            <a:pPr lvl="2"/>
            <a:r>
              <a:rPr lang="en-US" sz="2800" dirty="0">
                <a:sym typeface="Wingdings" panose="05000000000000000000" pitchFamily="2" charset="2"/>
              </a:rPr>
              <a:t>Downloads (BRF or PDF files)</a:t>
            </a:r>
          </a:p>
          <a:p>
            <a:pPr lvl="2"/>
            <a:r>
              <a:rPr lang="en-US" sz="2800" dirty="0">
                <a:sym typeface="Wingdings" panose="05000000000000000000" pitchFamily="2" charset="2"/>
              </a:rPr>
              <a:t>Hard Copy (available through APH)</a:t>
            </a:r>
          </a:p>
          <a:p>
            <a:pPr lvl="2"/>
            <a:r>
              <a:rPr lang="en-US" sz="2800" dirty="0">
                <a:sym typeface="Wingdings" panose="05000000000000000000" pitchFamily="2" charset="2"/>
              </a:rPr>
              <a:t>Online (HTML) includes customized search function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35C6D97-4273-7479-4A57-764031F7E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220C-B1C6-C454-F2BA-76CC154AA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Initial Formatting of Braille Files </a:t>
            </a:r>
            <a:r>
              <a:rPr lang="en-US" sz="4000" i="1" dirty="0"/>
              <a:t>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E353E-A7D1-9721-0A1E-DEE7D810F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429"/>
            <a:ext cx="10515600" cy="3722559"/>
          </a:xfrm>
        </p:spPr>
        <p:txBody>
          <a:bodyPr>
            <a:normAutofit fontScale="92500"/>
          </a:bodyPr>
          <a:lstStyle/>
          <a:p>
            <a:r>
              <a:rPr lang="en-US" i="1" dirty="0"/>
              <a:t>Braille Formats: Principles of Print-to-Braille Transcription, 2016. (continued)</a:t>
            </a:r>
          </a:p>
          <a:p>
            <a:r>
              <a:rPr lang="en-US" dirty="0">
                <a:sym typeface="Wingdings" panose="05000000000000000000" pitchFamily="2" charset="2"/>
              </a:rPr>
              <a:t>Braille Formats Updates</a:t>
            </a:r>
          </a:p>
          <a:p>
            <a:pPr lvl="1"/>
            <a:r>
              <a:rPr lang="en-US" sz="2800" dirty="0">
                <a:sym typeface="Wingdings" panose="05000000000000000000" pitchFamily="2" charset="2"/>
              </a:rPr>
              <a:t>Addendum to Braille Formats 2016 (posted June 2024).</a:t>
            </a:r>
          </a:p>
          <a:p>
            <a:pPr lvl="1"/>
            <a:r>
              <a:rPr lang="en-US" sz="2800" dirty="0">
                <a:sym typeface="Wingdings" panose="05000000000000000000" pitchFamily="2" charset="2"/>
              </a:rPr>
              <a:t>Braille Formats Errata (approved March 2024, posted June 2024).</a:t>
            </a:r>
          </a:p>
          <a:p>
            <a:pPr lvl="1"/>
            <a:r>
              <a:rPr lang="en-US" sz="2800" dirty="0">
                <a:sym typeface="Wingdings" panose="05000000000000000000" pitchFamily="2" charset="2"/>
              </a:rPr>
              <a:t>Updates to Braille Formats 2016 (approved March 2024, posted June 2024).</a:t>
            </a:r>
          </a:p>
          <a:p>
            <a:pPr lvl="1"/>
            <a:r>
              <a:rPr lang="en-US" sz="2800" dirty="0">
                <a:sym typeface="Wingdings" panose="05000000000000000000" pitchFamily="2" charset="2"/>
              </a:rPr>
              <a:t>Changes to Foreign Language Sections of Braille Formats 2016 (approved March 2024, posted June 2024).</a:t>
            </a:r>
          </a:p>
        </p:txBody>
      </p:sp>
    </p:spTree>
    <p:extLst>
      <p:ext uri="{BB962C8B-B14F-4D97-AF65-F5344CB8AC3E}">
        <p14:creationId xmlns:p14="http://schemas.microsoft.com/office/powerpoint/2010/main" val="3242836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03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Formatting – Volume Setup</a:t>
            </a:r>
            <a:br>
              <a:rPr lang="en-US" dirty="0"/>
            </a:br>
            <a:r>
              <a:rPr lang="en-US" sz="3200" i="1" dirty="0"/>
              <a:t>Formats…</a:t>
            </a:r>
            <a:r>
              <a:rPr lang="en-US" sz="3200" dirty="0"/>
              <a:t> Sections 1 &amp;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674" y="1413132"/>
            <a:ext cx="10515600" cy="49756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Section 1.1: Fundamentals “…This document is a set of guidelines that should be used to make structuring decisions….”</a:t>
            </a:r>
          </a:p>
          <a:p>
            <a:pPr lvl="1"/>
            <a:r>
              <a:rPr lang="en-US" sz="2800" dirty="0"/>
              <a:t>NIMAS files provide general formatting, but </a:t>
            </a:r>
            <a:r>
              <a:rPr lang="en-US" sz="2800" u="sng" dirty="0"/>
              <a:t>transcriber must adapt </a:t>
            </a:r>
            <a:r>
              <a:rPr lang="en-US" sz="2800" dirty="0"/>
              <a:t>the file. (1.1.1. – 1.1.2.) </a:t>
            </a:r>
          </a:p>
          <a:p>
            <a:pPr lvl="1"/>
            <a:r>
              <a:rPr lang="en-US" sz="2800" dirty="0"/>
              <a:t>Accuracy and Consistency</a:t>
            </a:r>
          </a:p>
          <a:p>
            <a:pPr lvl="1"/>
            <a:r>
              <a:rPr lang="en-US" sz="2800" dirty="0"/>
              <a:t>Agency preferences (1.1.3): Follow SPECS for Title Page.</a:t>
            </a:r>
          </a:p>
          <a:p>
            <a:pPr lvl="1"/>
            <a:r>
              <a:rPr lang="en-US" sz="2800" b="1" dirty="0"/>
              <a:t>Examine print copy (1.1.7) before beginning, in order to “structure the text consistently.” Make initial formatting decisions before starting.</a:t>
            </a:r>
          </a:p>
          <a:p>
            <a:pPr lvl="1"/>
            <a:r>
              <a:rPr lang="en-US" sz="2800" dirty="0">
                <a:sym typeface="+mn-ea"/>
              </a:rPr>
              <a:t>Transcriber does NOT edit text, but may have to edit formatting, based on formatting decisions (e.g., placement of headings: centered, cell 5, cell 7, etc.)</a:t>
            </a:r>
            <a:endParaRPr lang="en-US" sz="28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03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Formatting – Volume Setup</a:t>
            </a:r>
            <a:br>
              <a:rPr lang="en-US" dirty="0"/>
            </a:br>
            <a:r>
              <a:rPr lang="en-US" sz="3200" i="1" dirty="0"/>
              <a:t>Formats…</a:t>
            </a:r>
            <a:r>
              <a:rPr lang="en-US" sz="3200" dirty="0"/>
              <a:t> Sections 1 &amp; 2 </a:t>
            </a:r>
            <a:r>
              <a:rPr lang="en-US" sz="2800" i="1" dirty="0"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025"/>
            <a:ext cx="10209756" cy="4628803"/>
          </a:xfrm>
        </p:spPr>
        <p:txBody>
          <a:bodyPr>
            <a:normAutofit/>
          </a:bodyPr>
          <a:lstStyle/>
          <a:p>
            <a:pPr marL="0" lvl="1"/>
            <a:r>
              <a:rPr lang="en-US" sz="2800" dirty="0">
                <a:sym typeface="+mn-ea"/>
              </a:rPr>
              <a:t>Volume info (1.6)</a:t>
            </a:r>
          </a:p>
          <a:p>
            <a:pPr marL="457200" lvl="2"/>
            <a:r>
              <a:rPr lang="en-US" sz="2800" dirty="0">
                <a:sym typeface="+mn-ea"/>
              </a:rPr>
              <a:t>Volume size (1.6.1): Follow agency guidelines; end with logical break in contents (more important than uniform volume size)</a:t>
            </a:r>
          </a:p>
          <a:p>
            <a:pPr marL="457200" lvl="2"/>
            <a:r>
              <a:rPr lang="en-US" sz="2800" dirty="0">
                <a:sym typeface="+mn-ea"/>
              </a:rPr>
              <a:t>Page size, line length, &amp; line spacing (1.7) </a:t>
            </a:r>
          </a:p>
          <a:p>
            <a:pPr marL="457200" lvl="2"/>
            <a:r>
              <a:rPr lang="en-US" sz="2800" dirty="0">
                <a:sym typeface="+mn-ea"/>
              </a:rPr>
              <a:t>Braille 2000 default set up is according to Formats: 11x11.5 in paper; 25 lines; 40 cells per line; single-line spacing. </a:t>
            </a:r>
          </a:p>
          <a:p>
            <a:pPr marL="457200" lvl="2"/>
            <a:r>
              <a:rPr lang="en-US" sz="2800" dirty="0">
                <a:sym typeface="+mn-ea"/>
              </a:rPr>
              <a:t>For help with any other parameters, contact </a:t>
            </a:r>
            <a:r>
              <a:rPr lang="en-US" sz="2800" dirty="0">
                <a:sym typeface="+mn-ea"/>
                <a:hlinkClick r:id="rId3"/>
              </a:rPr>
              <a:t>Braille 2000 Customer Support</a:t>
            </a:r>
            <a:r>
              <a:rPr lang="en-US" sz="2800" dirty="0">
                <a:sym typeface="+mn-ea"/>
              </a:rPr>
              <a:t>.</a:t>
            </a:r>
          </a:p>
          <a:p>
            <a:pPr marL="457200" lvl="3"/>
            <a:endParaRPr lang="en-US" sz="2160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21F8B9A-D920-D611-5A1F-7A2330526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D09AE-459E-DE50-1A19-0C9A39FAE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3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Formatting – Volume Setup</a:t>
            </a:r>
            <a:br>
              <a:rPr lang="en-US" dirty="0"/>
            </a:br>
            <a:r>
              <a:rPr lang="en-US" sz="3200" i="1" dirty="0"/>
              <a:t>Creating Multiple Volumes</a:t>
            </a:r>
            <a:endParaRPr lang="en-US" sz="28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F7AEA-FDE3-ADD8-1AF5-0F07995D5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026"/>
            <a:ext cx="10209756" cy="3362496"/>
          </a:xfrm>
        </p:spPr>
        <p:txBody>
          <a:bodyPr>
            <a:normAutofit/>
          </a:bodyPr>
          <a:lstStyle/>
          <a:p>
            <a:pPr marL="0" lvl="1"/>
            <a:r>
              <a:rPr lang="en-US" sz="2800" dirty="0">
                <a:sym typeface="+mn-ea"/>
              </a:rPr>
              <a:t>Volume info (1.6)</a:t>
            </a:r>
          </a:p>
          <a:p>
            <a:pPr marL="457200" lvl="2"/>
            <a:r>
              <a:rPr lang="en-US" sz="2800" dirty="0">
                <a:sym typeface="+mn-ea"/>
              </a:rPr>
              <a:t>From imported NIMAS file, create individual files for transcription</a:t>
            </a:r>
          </a:p>
          <a:p>
            <a:pPr marL="457200" lvl="2"/>
            <a:r>
              <a:rPr lang="en-US" sz="2800" dirty="0">
                <a:sym typeface="+mn-ea"/>
              </a:rPr>
              <a:t>Main Volumes</a:t>
            </a:r>
          </a:p>
          <a:p>
            <a:pPr marL="457200" lvl="2"/>
            <a:r>
              <a:rPr lang="en-US" sz="2800" dirty="0">
                <a:sym typeface="+mn-ea"/>
              </a:rPr>
              <a:t>Preliminary Volume (1.6.3)</a:t>
            </a:r>
            <a:r>
              <a:rPr lang="en-US" dirty="0"/>
              <a:t> </a:t>
            </a:r>
            <a:r>
              <a:rPr lang="en-US" sz="2400" dirty="0"/>
              <a:t>composed entirely of transcriber-generated pages,  table of contents, and other front matter</a:t>
            </a:r>
            <a:endParaRPr lang="en-US" sz="3200" dirty="0">
              <a:sym typeface="+mn-ea"/>
            </a:endParaRPr>
          </a:p>
          <a:p>
            <a:pPr marL="457200" lvl="2"/>
            <a:r>
              <a:rPr lang="en-US" sz="2800" dirty="0">
                <a:sym typeface="+mn-ea"/>
              </a:rPr>
              <a:t>Supplemental Volumes (1.6.4) </a:t>
            </a:r>
            <a:r>
              <a:rPr lang="en-US" sz="2400" dirty="0"/>
              <a:t>composed entirely of segments of back matter (Glossary, Index, etc.)</a:t>
            </a:r>
            <a:endParaRPr lang="en-US" sz="3200" dirty="0">
              <a:sym typeface="+mn-ea"/>
            </a:endParaRPr>
          </a:p>
          <a:p>
            <a:pPr marL="457200" lvl="3"/>
            <a:endParaRPr lang="en-US" sz="216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725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161893"/>
                </a:solidFill>
              </a:rPr>
              <a:t>Title Pages </a:t>
            </a:r>
            <a:br>
              <a:rPr lang="en-US" b="1" dirty="0">
                <a:solidFill>
                  <a:srgbClr val="161893"/>
                </a:solidFill>
              </a:rPr>
            </a:br>
            <a:r>
              <a:rPr lang="en-US" b="1" i="1" dirty="0">
                <a:solidFill>
                  <a:srgbClr val="161893"/>
                </a:solidFill>
              </a:rPr>
              <a:t>(Formats 2.3)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Title Page (</a:t>
            </a:r>
            <a:r>
              <a:rPr lang="en-US" i="1" dirty="0"/>
              <a:t>Formats</a:t>
            </a:r>
            <a:r>
              <a:rPr lang="en-US" dirty="0"/>
              <a:t> 2.3)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7280"/>
            <a:ext cx="10515600" cy="4638501"/>
          </a:xfrm>
        </p:spPr>
        <p:txBody>
          <a:bodyPr>
            <a:normAutofit fontScale="95000"/>
          </a:bodyPr>
          <a:lstStyle/>
          <a:p>
            <a:r>
              <a:rPr lang="en-US" dirty="0"/>
              <a:t>Agency guidelines/templates</a:t>
            </a:r>
          </a:p>
          <a:p>
            <a:r>
              <a:rPr lang="en-US" dirty="0"/>
              <a:t>Check copyright date against print text.</a:t>
            </a:r>
          </a:p>
          <a:p>
            <a:r>
              <a:rPr lang="en-US" dirty="0"/>
              <a:t>Use NIMAS PDF (title page) and print text to clarify information.</a:t>
            </a:r>
          </a:p>
          <a:p>
            <a:r>
              <a:rPr lang="en-US" dirty="0">
                <a:sym typeface="+mn-ea"/>
              </a:rPr>
              <a:t>Edit to follow required formatting.</a:t>
            </a:r>
          </a:p>
          <a:p>
            <a:r>
              <a:rPr lang="en-US" dirty="0"/>
              <a:t>Initial volume--Copy and paste relevant information from NIMAS file</a:t>
            </a:r>
          </a:p>
          <a:p>
            <a:pPr lvl="1"/>
            <a:r>
              <a:rPr lang="en-US" dirty="0"/>
              <a:t>Title segment (2.3.4) (See Formats Errata)</a:t>
            </a:r>
          </a:p>
          <a:p>
            <a:pPr lvl="1"/>
            <a:r>
              <a:rPr lang="en-US" dirty="0"/>
              <a:t>Author segment (2.3.5)</a:t>
            </a:r>
          </a:p>
          <a:p>
            <a:pPr lvl="1"/>
            <a:r>
              <a:rPr lang="en-US" dirty="0"/>
              <a:t>Publisher and Copyright segment (2.3.6) (see addendum posted June 2024)</a:t>
            </a:r>
          </a:p>
          <a:p>
            <a:pPr lvl="1"/>
            <a:r>
              <a:rPr lang="en-US" dirty="0"/>
              <a:t>Transcriber/Transcription segment (2.3.7)</a:t>
            </a:r>
          </a:p>
          <a:p>
            <a:pPr lvl="1"/>
            <a:r>
              <a:rPr lang="en-US" dirty="0"/>
              <a:t>Volume Information segment (2.3.8)</a:t>
            </a:r>
          </a:p>
          <a:p>
            <a:pPr lvl="1"/>
            <a:endParaRPr lang="en-US" sz="2800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Title Pages Set Up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1284"/>
            <a:ext cx="10515600" cy="5094097"/>
          </a:xfrm>
        </p:spPr>
        <p:txBody>
          <a:bodyPr>
            <a:normAutofit fontScale="95000"/>
          </a:bodyPr>
          <a:lstStyle/>
          <a:p>
            <a:r>
              <a:rPr lang="en-US" sz="2900" dirty="0">
                <a:sym typeface="+mn-ea"/>
              </a:rPr>
              <a:t>Complete title appears on:</a:t>
            </a:r>
          </a:p>
          <a:p>
            <a:pPr lvl="1"/>
            <a:r>
              <a:rPr lang="en-US" sz="2900" dirty="0">
                <a:sym typeface="+mn-ea"/>
              </a:rPr>
              <a:t>First line(s) of Title Page</a:t>
            </a:r>
            <a:endParaRPr lang="en-US" sz="2900" dirty="0"/>
          </a:p>
          <a:p>
            <a:pPr lvl="1"/>
            <a:r>
              <a:rPr lang="en-US" sz="2900" dirty="0">
                <a:sym typeface="+mn-ea"/>
              </a:rPr>
              <a:t>Centered on first page of text</a:t>
            </a:r>
            <a:endParaRPr lang="en-US" sz="2900" dirty="0"/>
          </a:p>
          <a:p>
            <a:pPr lvl="1"/>
            <a:r>
              <a:rPr lang="en-US" sz="2900" dirty="0">
                <a:sym typeface="+mn-ea"/>
              </a:rPr>
              <a:t>Braille 2000 set up: Do (Alt D) </a:t>
            </a:r>
            <a:r>
              <a:rPr lang="en-US" sz="2900" dirty="0">
                <a:sym typeface="Wingdings" panose="05000000000000000000" pitchFamily="2" charset="2"/>
              </a:rPr>
              <a:t>  Page control (C)  “Omit running head”   enter</a:t>
            </a:r>
            <a:endParaRPr lang="en-US" sz="2900" dirty="0">
              <a:sym typeface="+mn-ea"/>
            </a:endParaRPr>
          </a:p>
          <a:p>
            <a:r>
              <a:rPr lang="en-US" sz="3200" dirty="0">
                <a:sym typeface="+mn-ea"/>
              </a:rPr>
              <a:t>Second title page (Formats 2.4) – </a:t>
            </a:r>
            <a:r>
              <a:rPr lang="en-US" dirty="0"/>
              <a:t>Information that will not fit on the title page, as well as additional information in the book's front matter.</a:t>
            </a:r>
            <a:endParaRPr lang="en-US" sz="3200" dirty="0">
              <a:sym typeface="+mn-ea"/>
            </a:endParaRPr>
          </a:p>
          <a:p>
            <a:r>
              <a:rPr lang="en-US" dirty="0">
                <a:sym typeface="+mn-ea"/>
              </a:rPr>
              <a:t>From NIMAS file, select relevant information to copy &amp; paste, or delete unnecessary information.</a:t>
            </a:r>
            <a:endParaRPr lang="en-US" dirty="0"/>
          </a:p>
          <a:p>
            <a:endParaRPr lang="en-US" sz="2900" dirty="0"/>
          </a:p>
          <a:p>
            <a:pPr lvl="1"/>
            <a:endParaRPr lang="en-US" sz="2800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250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2C9F5C-EAA5-A455-8BC6-AAA18D613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BD64D-6F49-2EF2-CFD4-DCC87AA4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Title Page Set Up </a:t>
            </a:r>
            <a:r>
              <a:rPr lang="en-US" sz="3600" i="1" dirty="0"/>
              <a:t>(cont.)</a:t>
            </a:r>
            <a:endParaRPr lang="en-US" i="1" dirty="0"/>
          </a:p>
        </p:txBody>
      </p:sp>
      <p:sp>
        <p:nvSpPr>
          <p:cNvPr id="3" name="Content Placeholder 2" descr="Screenshot of copyright page">
            <a:extLst>
              <a:ext uri="{FF2B5EF4-FFF2-40B4-BE49-F238E27FC236}">
                <a16:creationId xmlns:a16="http://schemas.microsoft.com/office/drawing/2014/main" id="{D7EE77C5-46D2-3714-24DF-4916DC72F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880"/>
            <a:ext cx="10515600" cy="4638501"/>
          </a:xfrm>
        </p:spPr>
        <p:txBody>
          <a:bodyPr>
            <a:normAutofit fontScale="95000"/>
          </a:bodyPr>
          <a:lstStyle/>
          <a:p>
            <a:endParaRPr lang="en-US" sz="2900" dirty="0"/>
          </a:p>
          <a:p>
            <a:pPr lvl="1"/>
            <a:endParaRPr lang="en-US" sz="2800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73FAEB-F5A9-7B78-89C1-99A406EA8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64" y="1097281"/>
            <a:ext cx="7943706" cy="47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82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161893"/>
                </a:solidFill>
              </a:rPr>
              <a:t>Pagination</a:t>
            </a:r>
            <a:br>
              <a:rPr lang="en-US" b="1" dirty="0">
                <a:solidFill>
                  <a:srgbClr val="161893"/>
                </a:solidFill>
              </a:rPr>
            </a:br>
            <a:r>
              <a:rPr lang="en-US" b="1" dirty="0">
                <a:solidFill>
                  <a:srgbClr val="161893"/>
                </a:solidFill>
              </a:rPr>
              <a:t>(</a:t>
            </a:r>
            <a:r>
              <a:rPr lang="en-US" b="1" i="1" dirty="0">
                <a:solidFill>
                  <a:srgbClr val="161893"/>
                </a:solidFill>
              </a:rPr>
              <a:t>Formats 1.11-1.15)</a:t>
            </a:r>
          </a:p>
        </p:txBody>
      </p:sp>
    </p:spTree>
    <p:extLst>
      <p:ext uri="{BB962C8B-B14F-4D97-AF65-F5344CB8AC3E}">
        <p14:creationId xmlns:p14="http://schemas.microsoft.com/office/powerpoint/2010/main" val="3304703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95836C2-2353-0AE6-3889-E5EED6333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CFE2-18CF-958D-44E5-053C0B0E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/>
          <a:lstStyle/>
          <a:p>
            <a:pPr algn="ctr"/>
            <a:r>
              <a:rPr lang="en-US" dirty="0"/>
              <a:t>Setting Pagination in Braille 2000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CABC0-7505-8DCA-31BE-AFFCFD09C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89" y="1527138"/>
            <a:ext cx="10891221" cy="4525444"/>
          </a:xfrm>
        </p:spPr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Title, Special Symbols, &amp; Transcriber’s Notes  (Formats 2.2</a:t>
            </a:r>
          </a:p>
          <a:p>
            <a:pPr lvl="1"/>
            <a:r>
              <a:rPr lang="en-US" sz="2800" dirty="0">
                <a:sym typeface="+mn-ea"/>
              </a:rPr>
              <a:t>No print page numbers</a:t>
            </a:r>
          </a:p>
          <a:p>
            <a:pPr lvl="1"/>
            <a:r>
              <a:rPr lang="en-US" sz="2800" dirty="0">
                <a:sym typeface="+mn-ea"/>
              </a:rPr>
              <a:t>Braille page numbers preceded by the letter </a:t>
            </a:r>
            <a:r>
              <a:rPr lang="en-US" sz="2800" b="1" dirty="0">
                <a:sym typeface="+mn-ea"/>
              </a:rPr>
              <a:t>t</a:t>
            </a:r>
            <a:r>
              <a:rPr lang="en-US" sz="2800" dirty="0">
                <a:sym typeface="+mn-ea"/>
              </a:rPr>
              <a:t>, (e.g., </a:t>
            </a:r>
            <a:r>
              <a:rPr lang="en-US" sz="2800" b="1" dirty="0">
                <a:sym typeface="+mn-ea"/>
              </a:rPr>
              <a:t>t1</a:t>
            </a:r>
            <a:r>
              <a:rPr lang="en-US" sz="2800" dirty="0">
                <a:sym typeface="+mn-ea"/>
              </a:rPr>
              <a:t>, </a:t>
            </a:r>
            <a:r>
              <a:rPr lang="en-US" sz="2800" b="1" dirty="0">
                <a:sym typeface="+mn-ea"/>
              </a:rPr>
              <a:t>t2</a:t>
            </a:r>
            <a:r>
              <a:rPr lang="en-US" sz="2800" dirty="0">
                <a:sym typeface="+mn-ea"/>
              </a:rPr>
              <a:t>, etc.) (Formats 2.2.1)</a:t>
            </a:r>
          </a:p>
          <a:p>
            <a:r>
              <a:rPr lang="en-US" dirty="0">
                <a:sym typeface="+mn-ea"/>
              </a:rPr>
              <a:t>Table of Contents (Formats 2.10)</a:t>
            </a:r>
          </a:p>
          <a:p>
            <a:pPr lvl="1"/>
            <a:r>
              <a:rPr lang="en-US" sz="2800" dirty="0"/>
              <a:t>Follows Transcriber's Notes page(s), and is braille page </a:t>
            </a:r>
            <a:r>
              <a:rPr lang="en-US" sz="2800" b="1" dirty="0"/>
              <a:t>p1</a:t>
            </a:r>
            <a:r>
              <a:rPr lang="en-US" sz="2800" dirty="0"/>
              <a:t>, with no text page number. When there is other book cover/jacket information, the table of contents is the last of this information. (Formats 2.10.2)</a:t>
            </a:r>
            <a:endParaRPr lang="en-US" sz="2800" dirty="0">
              <a:sym typeface="+mn-ea"/>
            </a:endParaRPr>
          </a:p>
          <a:p>
            <a:pPr lvl="1"/>
            <a:endParaRPr lang="en-US" sz="3600" dirty="0">
              <a:sym typeface="+mn-ea"/>
            </a:endParaRPr>
          </a:p>
          <a:p>
            <a:pPr lvl="1"/>
            <a:endParaRPr lang="en-US" sz="3600" dirty="0">
              <a:sym typeface="+mn-ea"/>
            </a:endParaRPr>
          </a:p>
          <a:p>
            <a:pPr lvl="1"/>
            <a:endParaRPr lang="en-US" sz="3600" dirty="0">
              <a:sym typeface="+mn-ea"/>
            </a:endParaRPr>
          </a:p>
          <a:p>
            <a:pPr lvl="1"/>
            <a:endParaRPr lang="en-US" sz="343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41055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004B8-6CE8-4549-4AC1-3B312199F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09C2E-7118-9C31-4DA4-8541E6316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/>
          <a:lstStyle/>
          <a:p>
            <a:pPr algn="ctr"/>
            <a:r>
              <a:rPr lang="en-US" dirty="0"/>
              <a:t>Setting Pagination in Braille 2000 </a:t>
            </a:r>
            <a:r>
              <a:rPr lang="en-US" i="1" dirty="0"/>
              <a:t>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02A07-5D24-D25B-6765-933283E52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345"/>
            <a:ext cx="10515600" cy="4057650"/>
          </a:xfrm>
        </p:spPr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Table of Contents (2.10.2)</a:t>
            </a:r>
          </a:p>
          <a:p>
            <a:pPr lvl="1"/>
            <a:r>
              <a:rPr lang="en-US" sz="2800" dirty="0"/>
              <a:t>Follows Transcriber's Notes page(s), and is braille page </a:t>
            </a:r>
            <a:r>
              <a:rPr lang="en-US" sz="2800" b="1" dirty="0"/>
              <a:t>p1</a:t>
            </a:r>
            <a:r>
              <a:rPr lang="en-US" sz="2800" dirty="0"/>
              <a:t>, with no text page number. When there is other book cover/jacket information, the table of contents is the last of this information.</a:t>
            </a:r>
            <a:endParaRPr lang="en-US" sz="2800" dirty="0">
              <a:sym typeface="+mn-ea"/>
            </a:endParaRPr>
          </a:p>
          <a:p>
            <a:r>
              <a:rPr lang="en-US" dirty="0">
                <a:sym typeface="+mn-ea"/>
              </a:rPr>
              <a:t>Body Matter (Formats 2.12.1)</a:t>
            </a:r>
          </a:p>
          <a:p>
            <a:pPr lvl="1"/>
            <a:r>
              <a:rPr lang="en-US" sz="2800" dirty="0">
                <a:sym typeface="+mn-ea"/>
              </a:rPr>
              <a:t>Follow print page numbers</a:t>
            </a:r>
          </a:p>
          <a:p>
            <a:pPr lvl="1"/>
            <a:r>
              <a:rPr lang="en-US" sz="2800" dirty="0">
                <a:sym typeface="+mn-ea"/>
              </a:rPr>
              <a:t>Braille page numbers begin with 1</a:t>
            </a:r>
          </a:p>
          <a:p>
            <a:pPr lvl="1"/>
            <a:endParaRPr lang="en-US" sz="3600" dirty="0">
              <a:sym typeface="+mn-ea"/>
            </a:endParaRPr>
          </a:p>
          <a:p>
            <a:pPr lvl="1"/>
            <a:endParaRPr lang="en-US" sz="3600" dirty="0">
              <a:sym typeface="+mn-ea"/>
            </a:endParaRPr>
          </a:p>
          <a:p>
            <a:pPr lvl="1"/>
            <a:endParaRPr lang="en-US" sz="3600" dirty="0">
              <a:sym typeface="+mn-ea"/>
            </a:endParaRPr>
          </a:p>
          <a:p>
            <a:pPr lvl="1"/>
            <a:endParaRPr lang="en-US" sz="343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03110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/>
          <a:lstStyle/>
          <a:p>
            <a:pPr algn="ctr"/>
            <a:r>
              <a:rPr lang="en-US" dirty="0"/>
              <a:t>Generating Pagination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470" y="1490345"/>
            <a:ext cx="11149330" cy="4057650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Initial page set up in Braille 2000</a:t>
            </a:r>
          </a:p>
          <a:p>
            <a:pPr lvl="1"/>
            <a:r>
              <a:rPr lang="en-US" sz="2800" dirty="0"/>
              <a:t>Pagination for entire volume is automatically generated in Braille 2000</a:t>
            </a:r>
          </a:p>
          <a:p>
            <a:pPr lvl="1"/>
            <a:r>
              <a:rPr lang="en-US" sz="2800" dirty="0">
                <a:sym typeface="+mn-ea"/>
              </a:rPr>
              <a:t>Do (Alt D) </a:t>
            </a:r>
            <a:r>
              <a:rPr lang="en-US" sz="2800" dirty="0">
                <a:sym typeface="Wingdings" panose="05000000000000000000" pitchFamily="2" charset="2"/>
              </a:rPr>
              <a:t>  Page numbering (P)  Quick setup for:   (Explore Options)</a:t>
            </a:r>
          </a:p>
        </p:txBody>
      </p:sp>
    </p:spTree>
    <p:extLst>
      <p:ext uri="{BB962C8B-B14F-4D97-AF65-F5344CB8AC3E}">
        <p14:creationId xmlns:p14="http://schemas.microsoft.com/office/powerpoint/2010/main" val="791231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292A4D-5660-E867-51D0-8308380FC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6DFD6-BF90-81F8-8DDB-B36083E9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/>
          <a:lstStyle/>
          <a:p>
            <a:pPr algn="ctr"/>
            <a:r>
              <a:rPr lang="en-US" dirty="0"/>
              <a:t>Page Numbering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28B0D-C52B-197E-A89A-F1B41041C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70" y="1490345"/>
            <a:ext cx="11149330" cy="4057650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sym typeface="+mn-ea"/>
              </a:rPr>
              <a:t>Do (Alt D) </a:t>
            </a:r>
            <a:r>
              <a:rPr lang="en-US" sz="2800" dirty="0">
                <a:sym typeface="Wingdings" panose="05000000000000000000" pitchFamily="2" charset="2"/>
              </a:rPr>
              <a:t>  Page numbering (P)  Quick setup for:   (Dropdown menu)</a:t>
            </a:r>
          </a:p>
        </p:txBody>
      </p:sp>
      <p:pic>
        <p:nvPicPr>
          <p:cNvPr id="7" name="Picture 6" descr="Screenshot of page numbering control menu">
            <a:extLst>
              <a:ext uri="{FF2B5EF4-FFF2-40B4-BE49-F238E27FC236}">
                <a16:creationId xmlns:a16="http://schemas.microsoft.com/office/drawing/2014/main" id="{B6D3795D-CA5A-B20F-07F7-48298D906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522" y="2261927"/>
            <a:ext cx="5415391" cy="337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78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9072B9C-5103-D9D2-71A7-9FDA28FF8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258A7-1D9F-C530-C700-712F09DAB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/>
          <a:lstStyle/>
          <a:p>
            <a:pPr algn="ctr"/>
            <a:r>
              <a:rPr lang="en-US" dirty="0"/>
              <a:t>Page Numbering Control </a:t>
            </a:r>
            <a:r>
              <a:rPr lang="en-US" i="1" dirty="0"/>
              <a:t>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6FBF5-6C47-2BFF-42A0-9F366F334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70" y="1490345"/>
            <a:ext cx="11149330" cy="4057650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sym typeface="+mn-ea"/>
              </a:rPr>
              <a:t>Choose Textbook</a:t>
            </a:r>
          </a:p>
          <a:p>
            <a:pPr marL="914400" lvl="3"/>
            <a:r>
              <a:rPr lang="en-US" sz="2800" dirty="0">
                <a:sym typeface="Wingdings" panose="05000000000000000000" pitchFamily="2" charset="2"/>
              </a:rPr>
              <a:t>Starting print and braille page numbers : direct entry</a:t>
            </a:r>
          </a:p>
        </p:txBody>
      </p:sp>
      <p:pic>
        <p:nvPicPr>
          <p:cNvPr id="7" name="Picture 6" descr="Screenshot of page numbering control menu">
            <a:extLst>
              <a:ext uri="{FF2B5EF4-FFF2-40B4-BE49-F238E27FC236}">
                <a16:creationId xmlns:a16="http://schemas.microsoft.com/office/drawing/2014/main" id="{D5F9AC21-36BF-C772-679C-B01FA56BB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285" y="2523863"/>
            <a:ext cx="5570288" cy="349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5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4585"/>
          </a:xfrm>
        </p:spPr>
        <p:txBody>
          <a:bodyPr/>
          <a:lstStyle/>
          <a:p>
            <a:pPr algn="ctr"/>
            <a:r>
              <a:rPr lang="en-US" dirty="0"/>
              <a:t>Advancing Pages in Braille 2000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225" y="1490345"/>
            <a:ext cx="10823575" cy="4057650"/>
          </a:xfrm>
        </p:spPr>
        <p:txBody>
          <a:bodyPr>
            <a:noAutofit/>
          </a:bodyPr>
          <a:lstStyle/>
          <a:p>
            <a:pPr lvl="1"/>
            <a:r>
              <a:rPr lang="en-US" sz="2700" dirty="0">
                <a:sym typeface="+mn-ea"/>
              </a:rPr>
              <a:t>Options in Braille 2000</a:t>
            </a:r>
          </a:p>
          <a:p>
            <a:pPr lvl="1"/>
            <a:r>
              <a:rPr lang="en-US" sz="2700" dirty="0">
                <a:sym typeface="+mn-ea"/>
              </a:rPr>
              <a:t>Advance to next braille page: Do (Alt D) </a:t>
            </a:r>
            <a:r>
              <a:rPr lang="en-US" sz="27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700" dirty="0">
                <a:sym typeface="+mn-ea"/>
              </a:rPr>
              <a:t>Page Control (C) </a:t>
            </a:r>
            <a:r>
              <a:rPr lang="en-US" sz="27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700" dirty="0">
                <a:sym typeface="+mn-ea"/>
              </a:rPr>
              <a:t>(Options)</a:t>
            </a:r>
            <a:endParaRPr lang="en-US" sz="2700" dirty="0"/>
          </a:p>
          <a:p>
            <a:pPr lvl="2"/>
            <a:r>
              <a:rPr lang="en-US" sz="2700" dirty="0">
                <a:sym typeface="+mn-ea"/>
              </a:rPr>
              <a:t>Default: To next braille page (Enter) </a:t>
            </a:r>
            <a:endParaRPr lang="en-US" sz="2700" dirty="0"/>
          </a:p>
          <a:p>
            <a:pPr lvl="2"/>
            <a:r>
              <a:rPr lang="en-US" sz="2700" dirty="0">
                <a:sym typeface="+mn-ea"/>
              </a:rPr>
              <a:t>Braille 2000 automatically adds continuation numbers</a:t>
            </a:r>
            <a:endParaRPr lang="en-US" sz="2700" dirty="0"/>
          </a:p>
          <a:p>
            <a:pPr lvl="1"/>
            <a:r>
              <a:rPr lang="en-US" sz="2700" dirty="0">
                <a:sym typeface="+mn-ea"/>
              </a:rPr>
              <a:t>Advance to next print page number: Do (Alt D) </a:t>
            </a:r>
            <a:r>
              <a:rPr lang="en-US" sz="27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700" dirty="0">
                <a:sym typeface="+mn-ea"/>
              </a:rPr>
              <a:t>Next print page (N)</a:t>
            </a:r>
            <a:endParaRPr lang="en-US" sz="2700" dirty="0"/>
          </a:p>
          <a:p>
            <a:pPr lvl="2"/>
            <a:r>
              <a:rPr lang="en-US" sz="2700" dirty="0">
                <a:sym typeface="+mn-ea"/>
              </a:rPr>
              <a:t>Page change line and new print page number </a:t>
            </a:r>
            <a:endParaRPr lang="en-US" sz="2700" dirty="0"/>
          </a:p>
          <a:p>
            <a:pPr lvl="2"/>
            <a:r>
              <a:rPr lang="en-US" sz="2700" dirty="0">
                <a:sym typeface="+mn-ea"/>
              </a:rPr>
              <a:t>When cursor is on line 25, this command will insert blank line on line 25 and advance to next page</a:t>
            </a:r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3573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161893"/>
                </a:solidFill>
              </a:rPr>
              <a:t>Running Heads 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b="1" i="1" dirty="0">
                <a:solidFill>
                  <a:srgbClr val="161893"/>
                </a:solidFill>
                <a:sym typeface="+mn-ea"/>
              </a:rPr>
              <a:t>(Formats 1.8)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b="1" i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Running Heads (</a:t>
            </a:r>
            <a:r>
              <a:rPr lang="en-US" i="1" dirty="0"/>
              <a:t>Formats </a:t>
            </a:r>
            <a:r>
              <a:rPr lang="en-US" dirty="0"/>
              <a:t>1.8)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722559"/>
          </a:xfrm>
        </p:spPr>
        <p:txBody>
          <a:bodyPr>
            <a:normAutofit lnSpcReduction="10000"/>
          </a:bodyPr>
          <a:lstStyle/>
          <a:p>
            <a:r>
              <a:rPr lang="en-US" sz="3000" dirty="0">
                <a:sym typeface="+mn-ea"/>
              </a:rPr>
              <a:t>Running Heads</a:t>
            </a:r>
          </a:p>
          <a:p>
            <a:pPr lvl="1"/>
            <a:r>
              <a:rPr lang="en-US" sz="3000" dirty="0">
                <a:sym typeface="+mn-ea"/>
              </a:rPr>
              <a:t>Easy set up in Braille 2000: Menu </a:t>
            </a:r>
            <a:r>
              <a:rPr lang="en-US" sz="3000" dirty="0">
                <a:sym typeface="Wingdings" panose="05000000000000000000" pitchFamily="2" charset="2"/>
              </a:rPr>
              <a:t></a:t>
            </a:r>
            <a:r>
              <a:rPr lang="en-US" sz="3000" dirty="0">
                <a:sym typeface="+mn-ea"/>
              </a:rPr>
              <a:t> Do (Alt D) </a:t>
            </a:r>
            <a:r>
              <a:rPr lang="en-US" sz="3000" dirty="0">
                <a:sym typeface="Wingdings" panose="05000000000000000000" pitchFamily="2" charset="2"/>
              </a:rPr>
              <a:t> </a:t>
            </a:r>
            <a:r>
              <a:rPr lang="en-US" sz="3000" dirty="0">
                <a:sym typeface="+mn-ea"/>
              </a:rPr>
              <a:t>Running Head (R)  </a:t>
            </a:r>
            <a:r>
              <a:rPr lang="en-US" sz="3000" dirty="0">
                <a:sym typeface="Wingdings" panose="05000000000000000000" pitchFamily="2" charset="2"/>
              </a:rPr>
              <a:t> (Enter braille, direct entry) </a:t>
            </a:r>
            <a:r>
              <a:rPr lang="en-US" sz="3000" dirty="0">
                <a:sym typeface="+mn-ea"/>
              </a:rPr>
              <a:t> </a:t>
            </a:r>
            <a:r>
              <a:rPr lang="en-US" sz="3000" dirty="0">
                <a:sym typeface="Wingdings" panose="05000000000000000000" pitchFamily="2" charset="2"/>
              </a:rPr>
              <a:t> OK (Enter)</a:t>
            </a:r>
          </a:p>
          <a:p>
            <a:pPr lvl="1"/>
            <a:r>
              <a:rPr lang="en-US" sz="3000" dirty="0">
                <a:sym typeface="+mn-ea"/>
              </a:rPr>
              <a:t>Centered on first line of every page</a:t>
            </a:r>
          </a:p>
          <a:p>
            <a:pPr lvl="1"/>
            <a:r>
              <a:rPr lang="en-US" sz="3000" dirty="0">
                <a:sym typeface="+mn-ea"/>
              </a:rPr>
              <a:t>Exceptions: Title Page and first page of text</a:t>
            </a:r>
          </a:p>
          <a:p>
            <a:r>
              <a:rPr lang="en-US" sz="3000" dirty="0">
                <a:sym typeface="+mn-ea"/>
              </a:rPr>
              <a:t>To omit running head from first page of text in Braille 2000:</a:t>
            </a:r>
          </a:p>
          <a:p>
            <a:pPr lvl="1"/>
            <a:r>
              <a:rPr lang="en-US" sz="3000" dirty="0">
                <a:sym typeface="+mn-ea"/>
              </a:rPr>
              <a:t>Braille 2000 set up: Do (Alt D) </a:t>
            </a:r>
            <a:r>
              <a:rPr lang="en-US" sz="3000" dirty="0">
                <a:sym typeface="Wingdings" panose="05000000000000000000" pitchFamily="2" charset="2"/>
              </a:rPr>
              <a:t>  Page control (C)  “Omit running head”   enter</a:t>
            </a:r>
          </a:p>
          <a:p>
            <a:endParaRPr lang="en-US" sz="3800" dirty="0">
              <a:sym typeface="+mn-ea"/>
            </a:endParaRP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0311"/>
            <a:ext cx="10515600" cy="4963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161893"/>
                </a:solidFill>
              </a:rPr>
              <a:t>Special Symbols &amp; Transcriber Notes Pages</a:t>
            </a:r>
            <a:br>
              <a:rPr lang="en-US" b="1" dirty="0">
                <a:solidFill>
                  <a:srgbClr val="161893"/>
                </a:solidFill>
              </a:rPr>
            </a:br>
            <a:r>
              <a:rPr lang="en-US" b="1" i="1" dirty="0">
                <a:solidFill>
                  <a:srgbClr val="161893"/>
                </a:solidFill>
                <a:sym typeface="+mn-ea"/>
              </a:rPr>
              <a:t>(Formats 2.5 &amp; 2.6)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b="1" i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179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Special Symbols &amp; Transcriber Notes Pages </a:t>
            </a:r>
            <a:r>
              <a:rPr lang="en-US" sz="3110" b="1" i="1" dirty="0"/>
              <a:t>(Formats 2.5 &amp; 2.6)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ym typeface="+mn-ea"/>
              </a:rPr>
              <a:t>Special Symbols page: Lists symbols found in the volume that may be unfamiliar to the reader (Formats 2.5)</a:t>
            </a:r>
          </a:p>
          <a:p>
            <a:r>
              <a:rPr lang="en-US" sz="3200" dirty="0">
                <a:sym typeface="+mn-ea"/>
              </a:rPr>
              <a:t>See Formats 2.5.2 for details.</a:t>
            </a:r>
          </a:p>
          <a:p>
            <a:r>
              <a:rPr lang="en-US" sz="3200" b="1" u="sng" dirty="0">
                <a:hlinkClick r:id="rId3"/>
              </a:rPr>
              <a:t>Braille2000 Generates Special Symbols Page</a:t>
            </a:r>
            <a:r>
              <a:rPr lang="en-US" sz="3200" b="1" dirty="0"/>
              <a:t> (Shared with permission of Jonathan Powers)</a:t>
            </a:r>
            <a:endParaRPr lang="en-US" sz="3200" dirty="0"/>
          </a:p>
          <a:p>
            <a:endParaRPr lang="en-US" sz="9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179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Special Symbols &amp; Transcriber Notes Pages </a:t>
            </a:r>
            <a:r>
              <a:rPr lang="en-US" sz="3110" b="1" dirty="0"/>
              <a:t>(</a:t>
            </a:r>
            <a:r>
              <a:rPr lang="en-US" sz="3110" b="1" i="1" dirty="0"/>
              <a:t>cont.</a:t>
            </a:r>
            <a:r>
              <a:rPr lang="en-US" sz="3110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Transcriber’s Notes page: If a special format or usage occurs more than once in a volume, include it on the Transcriber’s Notes page.</a:t>
            </a:r>
          </a:p>
          <a:p>
            <a:r>
              <a:rPr lang="en-US" sz="3200" dirty="0"/>
              <a:t>See (Formats 2.6) for details.</a:t>
            </a:r>
          </a:p>
          <a:p>
            <a:endParaRPr lang="en-US" sz="9800" dirty="0"/>
          </a:p>
          <a:p>
            <a:endParaRPr lang="en-US" sz="3200" dirty="0">
              <a:sym typeface="+mn-ea"/>
            </a:endParaRPr>
          </a:p>
          <a:p>
            <a:endParaRPr lang="en-US" sz="3200" dirty="0">
              <a:sym typeface="+mn-ea"/>
            </a:endParaRPr>
          </a:p>
          <a:p>
            <a:endParaRPr lang="en-US" sz="3200" dirty="0">
              <a:sym typeface="+mn-ea"/>
            </a:endParaRPr>
          </a:p>
          <a:p>
            <a:endParaRPr lang="en-US" sz="3200" dirty="0">
              <a:sym typeface="+mn-ea"/>
            </a:endParaRP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9895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4AC45EF-ACC7-D596-B315-978ABE3C3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3F383-1795-2CA8-AD06-EDE61546F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179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Transferring File Sections </a:t>
            </a:r>
            <a:endParaRPr lang="en-US" sz="311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0EEDF-1B33-56FA-F29F-78F7FB5D2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Annotations in Braille 2000</a:t>
            </a:r>
          </a:p>
          <a:p>
            <a:pPr lvl="1"/>
            <a:r>
              <a:rPr lang="en-US" sz="3200" dirty="0"/>
              <a:t>Check for these when transferring pages from one work to another (e.g., Special Symbols or TN pages).</a:t>
            </a:r>
          </a:p>
          <a:p>
            <a:pPr lvl="1"/>
            <a:r>
              <a:rPr lang="en-US" sz="3200" dirty="0"/>
              <a:t>In older versions of Braille 2000, these may carry over and need to be removed.</a:t>
            </a:r>
          </a:p>
          <a:p>
            <a:pPr lvl="1"/>
            <a:r>
              <a:rPr lang="en-US" sz="3200" dirty="0"/>
              <a:t>Search (Alt S) &gt; Find annotations &gt; (Running heads, pagination)</a:t>
            </a:r>
          </a:p>
          <a:p>
            <a:pPr lvl="1"/>
            <a:endParaRPr lang="en-US" sz="4400" dirty="0"/>
          </a:p>
          <a:p>
            <a:endParaRPr lang="en-US" sz="9800" dirty="0"/>
          </a:p>
          <a:p>
            <a:endParaRPr lang="en-US" sz="3200" dirty="0">
              <a:sym typeface="+mn-ea"/>
            </a:endParaRPr>
          </a:p>
          <a:p>
            <a:endParaRPr lang="en-US" sz="3200" dirty="0">
              <a:sym typeface="+mn-ea"/>
            </a:endParaRPr>
          </a:p>
          <a:p>
            <a:endParaRPr lang="en-US" sz="3200" dirty="0">
              <a:sym typeface="+mn-ea"/>
            </a:endParaRPr>
          </a:p>
          <a:p>
            <a:endParaRPr lang="en-US" sz="3200" dirty="0">
              <a:sym typeface="+mn-ea"/>
            </a:endParaRP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544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E905BD3-9179-9D4B-90D7-782D44E38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AAB3-C240-E334-E5D0-27AAF7C9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179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Using Bookmarks in Braille 2000</a:t>
            </a:r>
            <a:endParaRPr lang="en-US" sz="311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48742-C949-5346-218C-CF9222701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ym typeface="+mn-ea"/>
              </a:rPr>
              <a:t>Bookmarks in Braille 2000: Use to navigate between transcription &amp; selected pages (e.g., Special Symbols page)</a:t>
            </a:r>
          </a:p>
          <a:p>
            <a:pPr lvl="1"/>
            <a:r>
              <a:rPr lang="en-US" sz="3200" dirty="0">
                <a:sym typeface="+mn-ea"/>
              </a:rPr>
              <a:t>Panel (Alt P) </a:t>
            </a:r>
            <a:r>
              <a:rPr lang="en-US" sz="3200" dirty="0">
                <a:sym typeface="Wingdings" panose="05000000000000000000" pitchFamily="2" charset="2"/>
              </a:rPr>
              <a:t> Bookmark (B)  Set (S) OR Jump to (J)  (select X, y, or z)</a:t>
            </a:r>
            <a:endParaRPr lang="en-US" sz="32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08861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849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161893"/>
                </a:solidFill>
              </a:rPr>
              <a:t>Book Cover &amp; Jacket</a:t>
            </a:r>
            <a:br>
              <a:rPr lang="en-US" b="1" dirty="0">
                <a:solidFill>
                  <a:srgbClr val="161893"/>
                </a:solidFill>
              </a:rPr>
            </a:br>
            <a:r>
              <a:rPr lang="en-US" b="1" dirty="0">
                <a:solidFill>
                  <a:srgbClr val="161893"/>
                </a:solidFill>
              </a:rPr>
              <a:t>(</a:t>
            </a:r>
            <a:r>
              <a:rPr lang="en-US" b="1" i="1" dirty="0">
                <a:solidFill>
                  <a:srgbClr val="161893"/>
                </a:solidFill>
              </a:rPr>
              <a:t>Formats 2.8)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Book Cover &amp; Jacket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31" y="1580816"/>
            <a:ext cx="11165305" cy="4912059"/>
          </a:xfrm>
        </p:spPr>
        <p:txBody>
          <a:bodyPr>
            <a:noAutofit/>
          </a:bodyPr>
          <a:lstStyle/>
          <a:p>
            <a:r>
              <a:rPr lang="en-US" dirty="0"/>
              <a:t>(2.8.1) Include information from the front and/or back covers of a book only in the first volume of the braille edition.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/>
              <a:t>The cover/jacket material is inserted as the first front matter page p1, and no print page number is used. Insert a transcriber's note to explain this format. </a:t>
            </a:r>
          </a:p>
          <a:p>
            <a:pPr marL="1485900" lvl="2" indent="-571500">
              <a:buFont typeface="+mj-lt"/>
              <a:buAutoNum type="romanLcPeriod"/>
            </a:pPr>
            <a:r>
              <a:rPr lang="en-US" sz="2800" dirty="0"/>
              <a:t>(Transcriber’s Note): The following material is from the back cover of the book.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/>
              <a:t>Include book jacket or inside cover information not included within the text, e.g., lists of author's works, author's biography, etc.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/>
              <a:t>Do not include advertising material, reviews by other authors, etc.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Book Cover &amp; Jacket </a:t>
            </a:r>
            <a:r>
              <a:rPr lang="en-US" sz="3600" i="1" dirty="0"/>
              <a:t>(cont.)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endParaRPr lang="en-US" dirty="0">
              <a:sym typeface="+mn-ea"/>
            </a:endParaRPr>
          </a:p>
          <a:p>
            <a:r>
              <a:rPr lang="en-US" dirty="0">
                <a:sym typeface="+mn-ea"/>
              </a:rPr>
              <a:t>Examine print text for book cover &amp; jacket information.</a:t>
            </a:r>
          </a:p>
          <a:p>
            <a:r>
              <a:rPr lang="en-US" dirty="0">
                <a:sym typeface="+mn-ea"/>
              </a:rPr>
              <a:t>Use Braille 2000 search to locate book cover text within the NIMAS translation. It may or may not be included in a particular NIMAS file.</a:t>
            </a:r>
            <a:endParaRPr lang="en-US" dirty="0"/>
          </a:p>
          <a:p>
            <a:r>
              <a:rPr lang="en-US" dirty="0">
                <a:sym typeface="+mn-ea"/>
              </a:rPr>
              <a:t>Transfer information to braille page p1 in first volume only.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309F-9813-78D3-1A02-99993A8F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Textbook Sample File–</a:t>
            </a:r>
            <a:br>
              <a:rPr lang="en-US" dirty="0"/>
            </a:br>
            <a:r>
              <a:rPr lang="en-US" dirty="0"/>
              <a:t>NIMAS 1.1 Textbook Exemplar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8EEAD-FED5-A175-6050-6CD0423C3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file is provided to support the learning and use of braille transcription software</a:t>
            </a:r>
          </a:p>
          <a:p>
            <a:r>
              <a:rPr lang="en-US" dirty="0"/>
              <a:t>Images are not included in a folder</a:t>
            </a:r>
          </a:p>
          <a:p>
            <a:r>
              <a:rPr lang="en-US" dirty="0"/>
              <a:t>For today’s demo, focus on front matter pages </a:t>
            </a:r>
            <a:r>
              <a:rPr lang="en-US" dirty="0" err="1"/>
              <a:t>i</a:t>
            </a:r>
            <a:r>
              <a:rPr lang="en-US" dirty="0"/>
              <a:t>-viii</a:t>
            </a:r>
          </a:p>
          <a:p>
            <a:r>
              <a:rPr lang="en-US" dirty="0"/>
              <a:t>The sample file is in 2 parts:</a:t>
            </a:r>
          </a:p>
          <a:p>
            <a:pPr lvl="1"/>
            <a:r>
              <a:rPr lang="en-US" dirty="0"/>
              <a:t>XML file - 978xxxxxxxxxxNIMAS.xml</a:t>
            </a:r>
          </a:p>
          <a:p>
            <a:pPr lvl="1"/>
            <a:r>
              <a:rPr lang="en-US" dirty="0"/>
              <a:t>PDF - 978xxxxxxxxxxNIMAS.pdf</a:t>
            </a:r>
          </a:p>
        </p:txBody>
      </p:sp>
    </p:spTree>
    <p:extLst>
      <p:ext uri="{BB962C8B-B14F-4D97-AF65-F5344CB8AC3E}">
        <p14:creationId xmlns:p14="http://schemas.microsoft.com/office/powerpoint/2010/main" val="3832468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106A3-BC36-9C3E-A294-E95C909B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DEMO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77350-8D82-50E0-C8AB-3F216102A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Transcriber-Generated Pages 	</a:t>
            </a:r>
          </a:p>
          <a:p>
            <a:pPr lvl="1"/>
            <a:r>
              <a:rPr lang="en-US" sz="3200" dirty="0">
                <a:sym typeface="+mn-ea"/>
              </a:rPr>
              <a:t>Title page(s)</a:t>
            </a:r>
            <a:endParaRPr lang="en-US" sz="3200" dirty="0"/>
          </a:p>
          <a:p>
            <a:pPr lvl="1"/>
            <a:r>
              <a:rPr lang="en-US" sz="3200" dirty="0">
                <a:sym typeface="+mn-ea"/>
              </a:rPr>
              <a:t>Special Symbols page</a:t>
            </a:r>
            <a:endParaRPr lang="en-US" sz="3200" dirty="0"/>
          </a:p>
          <a:p>
            <a:pPr lvl="1"/>
            <a:r>
              <a:rPr lang="en-US" sz="3200" dirty="0">
                <a:sym typeface="+mn-ea"/>
              </a:rPr>
              <a:t>Transcriber’s Notes page</a:t>
            </a:r>
            <a:endParaRPr lang="en-US" sz="3200" dirty="0"/>
          </a:p>
          <a:p>
            <a:pPr lvl="1"/>
            <a:r>
              <a:rPr lang="en-US" sz="3200" dirty="0">
                <a:sym typeface="+mn-ea"/>
              </a:rPr>
              <a:t>Back cover of book</a:t>
            </a:r>
            <a:endParaRPr lang="en-US" sz="3200" dirty="0"/>
          </a:p>
          <a:p>
            <a:r>
              <a:rPr lang="en-US" sz="3200" dirty="0"/>
              <a:t>Pagination 	</a:t>
            </a:r>
          </a:p>
          <a:p>
            <a:r>
              <a:rPr lang="en-US" sz="3200" dirty="0">
                <a:sym typeface="+mn-ea"/>
              </a:rPr>
              <a:t>Running Heads</a:t>
            </a:r>
            <a:endParaRPr lang="en-US" sz="3200" dirty="0"/>
          </a:p>
          <a:p>
            <a:r>
              <a:rPr lang="en-US" sz="3200" dirty="0"/>
              <a:t>Using Bookmarks in Braille 2000</a:t>
            </a:r>
          </a:p>
        </p:txBody>
      </p:sp>
    </p:spTree>
    <p:extLst>
      <p:ext uri="{BB962C8B-B14F-4D97-AF65-F5344CB8AC3E}">
        <p14:creationId xmlns:p14="http://schemas.microsoft.com/office/powerpoint/2010/main" val="35386360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C7123440-BE7D-66F1-A884-5BFFF069E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>
            <a:extLst>
              <a:ext uri="{FF2B5EF4-FFF2-40B4-BE49-F238E27FC236}">
                <a16:creationId xmlns:a16="http://schemas.microsoft.com/office/drawing/2014/main" id="{03CB6726-1C54-B759-7176-617C64A318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5500" y="19446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Recap</a:t>
            </a:r>
            <a:endParaRPr dirty="0"/>
          </a:p>
        </p:txBody>
      </p:sp>
      <p:sp>
        <p:nvSpPr>
          <p:cNvPr id="119" name="Google Shape;119;p3">
            <a:extLst>
              <a:ext uri="{FF2B5EF4-FFF2-40B4-BE49-F238E27FC236}">
                <a16:creationId xmlns:a16="http://schemas.microsoft.com/office/drawing/2014/main" id="{5EA76D33-4817-12F5-53D1-A2B993D93E5E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836612" y="1258645"/>
            <a:ext cx="10515600" cy="474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3500" dirty="0"/>
              <a:t>Transcriber-Generated Pages </a:t>
            </a:r>
          </a:p>
          <a:p>
            <a:pPr lvl="1"/>
            <a:r>
              <a:rPr lang="en-US" sz="3500" dirty="0">
                <a:sym typeface="+mn-ea"/>
              </a:rPr>
              <a:t>Title page(s) </a:t>
            </a:r>
            <a:r>
              <a:rPr lang="en-US" sz="3500" dirty="0"/>
              <a:t>(</a:t>
            </a:r>
            <a:r>
              <a:rPr lang="en-US" sz="3500" i="1" dirty="0"/>
              <a:t>Formats </a:t>
            </a:r>
            <a:r>
              <a:rPr lang="en-US" sz="3500" dirty="0"/>
              <a:t>2.3-2.4)	</a:t>
            </a:r>
          </a:p>
          <a:p>
            <a:pPr lvl="1"/>
            <a:r>
              <a:rPr lang="en-US" sz="3500" dirty="0">
                <a:sym typeface="+mn-ea"/>
              </a:rPr>
              <a:t>Special Symbols page </a:t>
            </a:r>
            <a:r>
              <a:rPr lang="en-US" sz="3500" dirty="0"/>
              <a:t>(</a:t>
            </a:r>
            <a:r>
              <a:rPr lang="en-US" sz="3500" i="1" dirty="0"/>
              <a:t>Formats </a:t>
            </a:r>
            <a:r>
              <a:rPr lang="en-US" sz="3500" dirty="0"/>
              <a:t>2.5)	</a:t>
            </a:r>
          </a:p>
          <a:p>
            <a:pPr lvl="1"/>
            <a:r>
              <a:rPr lang="en-US" sz="3500" dirty="0">
                <a:sym typeface="+mn-ea"/>
              </a:rPr>
              <a:t>Transcriber’s Notes page </a:t>
            </a:r>
            <a:r>
              <a:rPr lang="en-US" sz="3500" dirty="0"/>
              <a:t>(</a:t>
            </a:r>
            <a:r>
              <a:rPr lang="en-US" sz="3500" i="1" dirty="0"/>
              <a:t>Formats </a:t>
            </a:r>
            <a:r>
              <a:rPr lang="en-US" sz="3500" dirty="0"/>
              <a:t>2.6)	</a:t>
            </a:r>
          </a:p>
          <a:p>
            <a:pPr lvl="1"/>
            <a:r>
              <a:rPr lang="en-US" sz="3500" dirty="0">
                <a:sym typeface="+mn-ea"/>
              </a:rPr>
              <a:t>Book cover and Jacket </a:t>
            </a:r>
            <a:r>
              <a:rPr lang="en-US" sz="3500" dirty="0"/>
              <a:t>(</a:t>
            </a:r>
            <a:r>
              <a:rPr lang="en-US" sz="3500" i="1" dirty="0"/>
              <a:t>Formats </a:t>
            </a:r>
            <a:r>
              <a:rPr lang="en-US" sz="3500" dirty="0"/>
              <a:t>2.8)	</a:t>
            </a:r>
          </a:p>
          <a:p>
            <a:r>
              <a:rPr lang="en-US" sz="3500" dirty="0"/>
              <a:t>Pagination (</a:t>
            </a:r>
            <a:r>
              <a:rPr lang="en-US" sz="3500" i="1" dirty="0"/>
              <a:t>Formats </a:t>
            </a:r>
            <a:r>
              <a:rPr lang="en-US" sz="3500" dirty="0"/>
              <a:t>2.7)	</a:t>
            </a:r>
          </a:p>
          <a:p>
            <a:r>
              <a:rPr lang="en-US" sz="3500" dirty="0">
                <a:sym typeface="+mn-ea"/>
              </a:rPr>
              <a:t>Running Heads </a:t>
            </a:r>
            <a:r>
              <a:rPr lang="en-US" sz="3500" dirty="0"/>
              <a:t>(</a:t>
            </a:r>
            <a:r>
              <a:rPr lang="en-US" sz="3500" i="1" dirty="0"/>
              <a:t>Formats 1.8</a:t>
            </a:r>
            <a:r>
              <a:rPr lang="en-US" sz="3500" dirty="0"/>
              <a:t>)	</a:t>
            </a:r>
          </a:p>
          <a:p>
            <a:r>
              <a:rPr lang="en-US" sz="3500" dirty="0"/>
              <a:t>Using Bookmarks in Braille 2000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8385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A7E1-6123-7E25-7B22-89D9FC29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AED5-94AE-56E2-B041-5B07B13DA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b="1" dirty="0"/>
              <a:t>all sessions at 2pm Eastern</a:t>
            </a:r>
            <a:endParaRPr lang="en-US" dirty="0"/>
          </a:p>
          <a:p>
            <a:r>
              <a:rPr lang="en-US" dirty="0"/>
              <a:t>Session 3: Editing and Formatting: </a:t>
            </a:r>
            <a:r>
              <a:rPr lang="en-US" dirty="0" err="1"/>
              <a:t>Typeforms</a:t>
            </a:r>
            <a:r>
              <a:rPr lang="en-US" dirty="0"/>
              <a:t>, lists, and TOCs (Tuesday, June 30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4: Editing and Formatting: Headings, tables, and speed braille keys (Tuesday, July 7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r>
              <a:rPr lang="en-US" dirty="0"/>
              <a:t>Session 5: Math and alphabetic references (Tuesday, July 14</a:t>
            </a:r>
            <a:r>
              <a:rPr lang="en-US" baseline="30000" dirty="0"/>
              <a:t>th</a:t>
            </a:r>
            <a:r>
              <a:rPr lang="en-US" dirty="0"/>
              <a:t>) </a:t>
            </a:r>
          </a:p>
          <a:p>
            <a:r>
              <a:rPr lang="en-US" dirty="0"/>
              <a:t>Session 6: </a:t>
            </a:r>
            <a:r>
              <a:rPr lang="en-US" dirty="0" err="1"/>
              <a:t>eBraille</a:t>
            </a:r>
            <a:r>
              <a:rPr lang="en-US" dirty="0"/>
              <a:t> conversion and Q&amp;A (Tuesday, July 21</a:t>
            </a:r>
            <a:r>
              <a:rPr lang="en-US" baseline="30000" dirty="0"/>
              <a:t>st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719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584F-F8E4-66EF-648B-1AFBEEE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9001-F5AB-6D07-C113-8D90D54D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any questions about working with the NIMAC or using NIMAS files, please reach out to us! </a:t>
            </a:r>
          </a:p>
          <a:p>
            <a:pPr marL="0" indent="0"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altLang="en-US" dirty="0">
                <a:solidFill>
                  <a:srgbClr val="9E0000"/>
                </a:solidFill>
                <a:hlinkClick r:id="rId2"/>
              </a:rPr>
              <a:t>nimac@aph.org</a:t>
            </a:r>
            <a:endParaRPr lang="en-US" altLang="en-US" dirty="0">
              <a:solidFill>
                <a:srgbClr val="9E0000"/>
              </a:solidFill>
            </a:endParaRPr>
          </a:p>
          <a:p>
            <a:pPr algn="ctr">
              <a:buFontTx/>
              <a:buNone/>
            </a:pPr>
            <a:r>
              <a:rPr lang="en-US" altLang="en-US" dirty="0"/>
              <a:t>877-526-4622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61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"/>
          <p:cNvSpPr txBox="1">
            <a:spLocks noGrp="1"/>
          </p:cNvSpPr>
          <p:nvPr>
            <p:ph type="title"/>
          </p:nvPr>
        </p:nvSpPr>
        <p:spPr>
          <a:xfrm>
            <a:off x="838200" y="220135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dirty="0">
                <a:solidFill>
                  <a:srgbClr val="9E0000"/>
                </a:solidFill>
              </a:rPr>
              <a:t>Q&amp;A?</a:t>
            </a:r>
            <a:endParaRPr dirty="0">
              <a:solidFill>
                <a:srgbClr val="9E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435C-8A17-974B-1782-565394EE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Exit Survey</a:t>
            </a:r>
          </a:p>
        </p:txBody>
      </p:sp>
      <p:pic>
        <p:nvPicPr>
          <p:cNvPr id="5" name="Content Placeholder 4" descr="Exit survey QR code">
            <a:extLst>
              <a:ext uri="{FF2B5EF4-FFF2-40B4-BE49-F238E27FC236}">
                <a16:creationId xmlns:a16="http://schemas.microsoft.com/office/drawing/2014/main" id="{1E2A51E9-EEDA-0ADE-03ED-53BDCA88F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1077" y="1912284"/>
            <a:ext cx="4129845" cy="412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44117"/>
      </p:ext>
    </p:extLst>
  </p:cSld>
  <p:clrMapOvr>
    <a:masterClrMapping/>
  </p:clrMapOvr>
</p:sld>
</file>

<file path=ppt/theme/theme1.xml><?xml version="1.0" encoding="utf-8"?>
<a:theme xmlns:a="http://schemas.openxmlformats.org/drawingml/2006/main" name="NIMAC PPT Templat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0000"/>
      </a:hlink>
      <a:folHlink>
        <a:srgbClr val="7030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NIMAC PPT Template</Template>
  <TotalTime>5502</TotalTime>
  <Words>2069</Words>
  <Application>Microsoft Office PowerPoint</Application>
  <PresentationFormat>Widescreen</PresentationFormat>
  <Paragraphs>247</Paragraphs>
  <Slides>38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SimSun</vt:lpstr>
      <vt:lpstr>Aptos</vt:lpstr>
      <vt:lpstr>Aptos Display</vt:lpstr>
      <vt:lpstr>Arial</vt:lpstr>
      <vt:lpstr>Calibri</vt:lpstr>
      <vt:lpstr>Segoe UI</vt:lpstr>
      <vt:lpstr>Wingdings</vt:lpstr>
      <vt:lpstr>NIMAC PPT Template</vt:lpstr>
      <vt:lpstr>Braille 2000: NIMAS Textbook Transcription from Start to Finish</vt:lpstr>
      <vt:lpstr>Braille 2000 Session 2: File Set Up and Transcriber-Generated Pages</vt:lpstr>
      <vt:lpstr>Points Covered Today</vt:lpstr>
      <vt:lpstr>Day 2 Overview</vt:lpstr>
      <vt:lpstr>Learning Objectives</vt:lpstr>
      <vt:lpstr>Initial Formatting of Braille Files</vt:lpstr>
      <vt:lpstr>Initial Formatting of Braille Files (cont.)</vt:lpstr>
      <vt:lpstr>Formatting – Volume Setup Formats… Sections 1 &amp; 2</vt:lpstr>
      <vt:lpstr>Formatting – Volume Setup Formats… Sections 1 &amp; 2 (continued)</vt:lpstr>
      <vt:lpstr>Formatting – Volume Setup Creating Multiple Volumes</vt:lpstr>
      <vt:lpstr>Title Pages  (Formats 2.3)</vt:lpstr>
      <vt:lpstr>Title Page (Formats 2.3)</vt:lpstr>
      <vt:lpstr>Title Pages Set Up</vt:lpstr>
      <vt:lpstr>Title Page Set Up (cont.)</vt:lpstr>
      <vt:lpstr>Pagination (Formats 1.11-1.15)</vt:lpstr>
      <vt:lpstr>Setting Pagination in Braille 2000</vt:lpstr>
      <vt:lpstr>Setting Pagination in Braille 2000 (cont.)</vt:lpstr>
      <vt:lpstr>Generating Pagination</vt:lpstr>
      <vt:lpstr>Page Numbering Control</vt:lpstr>
      <vt:lpstr>Page Numbering Control (cont.)</vt:lpstr>
      <vt:lpstr>Advancing Pages in Braille 2000</vt:lpstr>
      <vt:lpstr>Running Heads  (Formats 1.8) </vt:lpstr>
      <vt:lpstr>Running Heads (Formats 1.8)</vt:lpstr>
      <vt:lpstr>Special Symbols &amp; Transcriber Notes Pages (Formats 2.5 &amp; 2.6) </vt:lpstr>
      <vt:lpstr>Special Symbols &amp; Transcriber Notes Pages (Formats 2.5 &amp; 2.6)</vt:lpstr>
      <vt:lpstr>Special Symbols &amp; Transcriber Notes Pages (cont.)</vt:lpstr>
      <vt:lpstr>Transferring File Sections </vt:lpstr>
      <vt:lpstr>Using Bookmarks in Braille 2000</vt:lpstr>
      <vt:lpstr>Book Cover &amp; Jacket (Formats 2.8)</vt:lpstr>
      <vt:lpstr>Book Cover &amp; Jacket </vt:lpstr>
      <vt:lpstr>Book Cover &amp; Jacket (cont.)</vt:lpstr>
      <vt:lpstr>Textbook Sample File– NIMAS 1.1 Textbook Exemplar</vt:lpstr>
      <vt:lpstr>DEMO Overview</vt:lpstr>
      <vt:lpstr>Recap</vt:lpstr>
      <vt:lpstr>Coming Up!</vt:lpstr>
      <vt:lpstr>Contact Us</vt:lpstr>
      <vt:lpstr>Q&amp;A?</vt:lpstr>
      <vt:lpstr>Exit Survey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D. Jones</dc:creator>
  <cp:lastModifiedBy>Liz Schaller</cp:lastModifiedBy>
  <cp:revision>354</cp:revision>
  <dcterms:created xsi:type="dcterms:W3CDTF">2022-02-08T18:54:00Z</dcterms:created>
  <dcterms:modified xsi:type="dcterms:W3CDTF">2026-06-23T20:21:00Z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6F04B44309F44EADAEE859D4310A5F96</vt:lpwstr>
  </property>
  <property fmtid="{D5CDD505-2E9C-101B-9397-08002B2CF9AE}" pid="3" name="KSOProductBuildVer">
    <vt:lpwstr>1033-11.2.0.11130</vt:lpwstr>
  </property>
</Properties>
</file>