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44"/>
  </p:notesMasterIdLst>
  <p:sldIdLst>
    <p:sldId id="760" r:id="rId2"/>
    <p:sldId id="256" r:id="rId3"/>
    <p:sldId id="824" r:id="rId4"/>
    <p:sldId id="258" r:id="rId5"/>
    <p:sldId id="259" r:id="rId6"/>
    <p:sldId id="260" r:id="rId7"/>
    <p:sldId id="261" r:id="rId8"/>
    <p:sldId id="262" r:id="rId9"/>
    <p:sldId id="838" r:id="rId10"/>
    <p:sldId id="839" r:id="rId11"/>
    <p:sldId id="840" r:id="rId12"/>
    <p:sldId id="289" r:id="rId13"/>
    <p:sldId id="288" r:id="rId14"/>
    <p:sldId id="286" r:id="rId15"/>
    <p:sldId id="264" r:id="rId16"/>
    <p:sldId id="847" r:id="rId17"/>
    <p:sldId id="290" r:id="rId18"/>
    <p:sldId id="287" r:id="rId19"/>
    <p:sldId id="284" r:id="rId20"/>
    <p:sldId id="841" r:id="rId21"/>
    <p:sldId id="291" r:id="rId22"/>
    <p:sldId id="844" r:id="rId23"/>
    <p:sldId id="271" r:id="rId24"/>
    <p:sldId id="272" r:id="rId25"/>
    <p:sldId id="275" r:id="rId26"/>
    <p:sldId id="273" r:id="rId27"/>
    <p:sldId id="274" r:id="rId28"/>
    <p:sldId id="276" r:id="rId29"/>
    <p:sldId id="848" r:id="rId30"/>
    <p:sldId id="277" r:id="rId31"/>
    <p:sldId id="278" r:id="rId32"/>
    <p:sldId id="280" r:id="rId33"/>
    <p:sldId id="846" r:id="rId34"/>
    <p:sldId id="849" r:id="rId35"/>
    <p:sldId id="281" r:id="rId36"/>
    <p:sldId id="282" r:id="rId37"/>
    <p:sldId id="850" r:id="rId38"/>
    <p:sldId id="845" r:id="rId39"/>
    <p:sldId id="836" r:id="rId40"/>
    <p:sldId id="829" r:id="rId41"/>
    <p:sldId id="283" r:id="rId42"/>
    <p:sldId id="83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i2K3Xis7p4Ci1zkdcKUgbMfD+6S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000"/>
    <a:srgbClr val="F0F0F0"/>
    <a:srgbClr val="1618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0" autoAdjust="0"/>
    <p:restoredTop sz="82745" autoAdjust="0"/>
  </p:normalViewPr>
  <p:slideViewPr>
    <p:cSldViewPr snapToGrid="0">
      <p:cViewPr varScale="1">
        <p:scale>
          <a:sx n="68" d="100"/>
          <a:sy n="68" d="100"/>
        </p:scale>
        <p:origin x="121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EFA508-48E3-4975-A619-7E2125EB5356}" type="slidenum">
              <a:rPr lang="en-US" smtClean="0"/>
              <a:t>1</a:t>
            </a:fld>
            <a:endParaRPr lang="en-US"/>
          </a:p>
        </p:txBody>
      </p:sp>
    </p:spTree>
    <p:extLst>
      <p:ext uri="{BB962C8B-B14F-4D97-AF65-F5344CB8AC3E}">
        <p14:creationId xmlns:p14="http://schemas.microsoft.com/office/powerpoint/2010/main" val="1665504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13" name="Google Shape;11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4" name="Google Shape;11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23" name="Google Shape;12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124" name="Google Shape;12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29" name="Google Shape;12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23" name="Google Shape;12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dirty="0"/>
          </a:p>
        </p:txBody>
      </p:sp>
      <p:sp>
        <p:nvSpPr>
          <p:cNvPr id="124" name="Google Shape;12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69544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53" name="Google Shape;1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644357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59" name="Google Shape;15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dirty="0"/>
          </a:p>
        </p:txBody>
      </p:sp>
      <p:sp>
        <p:nvSpPr>
          <p:cNvPr id="160" name="Google Shape;16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3481393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53" name="Google Shape;1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5F8F7303-AF22-4611-15D3-A0A656D3923E}"/>
            </a:ext>
          </a:extLst>
        </p:cNvPr>
        <p:cNvGrpSpPr/>
        <p:nvPr/>
      </p:nvGrpSpPr>
      <p:grpSpPr>
        <a:xfrm>
          <a:off x="0" y="0"/>
          <a:ext cx="0" cy="0"/>
          <a:chOff x="0" y="0"/>
          <a:chExt cx="0" cy="0"/>
        </a:xfrm>
      </p:grpSpPr>
      <p:sp>
        <p:nvSpPr>
          <p:cNvPr id="152" name="Google Shape;152;p9:notes">
            <a:extLst>
              <a:ext uri="{FF2B5EF4-FFF2-40B4-BE49-F238E27FC236}">
                <a16:creationId xmlns:a16="http://schemas.microsoft.com/office/drawing/2014/main" id="{43319C0D-10C6-9405-8A60-ACE03ED73E7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53" name="Google Shape;153;p9:notes">
            <a:extLst>
              <a:ext uri="{FF2B5EF4-FFF2-40B4-BE49-F238E27FC236}">
                <a16:creationId xmlns:a16="http://schemas.microsoft.com/office/drawing/2014/main" id="{9E379DB0-2EE6-9B4C-BA52-6990806CC0E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69006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53" name="Google Shape;1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1209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d896d07870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75" name="Google Shape;175;g3d896d07870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dirty="0"/>
          </a:p>
        </p:txBody>
      </p:sp>
      <p:sp>
        <p:nvSpPr>
          <p:cNvPr id="176" name="Google Shape;176;g3d896d07870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2539345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53" name="Google Shape;1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43317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98" name="Google Shape;19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651305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3C717186-ABE3-F929-7DA8-03126F2FA908}"/>
            </a:ext>
          </a:extLst>
        </p:cNvPr>
        <p:cNvGrpSpPr/>
        <p:nvPr/>
      </p:nvGrpSpPr>
      <p:grpSpPr>
        <a:xfrm>
          <a:off x="0" y="0"/>
          <a:ext cx="0" cy="0"/>
          <a:chOff x="0" y="0"/>
          <a:chExt cx="0" cy="0"/>
        </a:xfrm>
      </p:grpSpPr>
      <p:sp>
        <p:nvSpPr>
          <p:cNvPr id="197" name="Google Shape;197;p12:notes">
            <a:extLst>
              <a:ext uri="{FF2B5EF4-FFF2-40B4-BE49-F238E27FC236}">
                <a16:creationId xmlns:a16="http://schemas.microsoft.com/office/drawing/2014/main" id="{9C02B578-BCC4-38AC-041E-0FAC7D096C7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98" name="Google Shape;198;p12:notes">
            <a:extLst>
              <a:ext uri="{FF2B5EF4-FFF2-40B4-BE49-F238E27FC236}">
                <a16:creationId xmlns:a16="http://schemas.microsoft.com/office/drawing/2014/main" id="{AFD39B8D-CC13-0241-1E52-67059F36AD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45500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04" name="Google Shape;20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0" name="Google Shape;21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28" name="Google Shape;22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34" name="Google Shape;23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EC1F2450-15E5-5D05-A752-E5520B9A3C67}"/>
            </a:ext>
          </a:extLst>
        </p:cNvPr>
        <p:cNvGrpSpPr/>
        <p:nvPr/>
      </p:nvGrpSpPr>
      <p:grpSpPr>
        <a:xfrm>
          <a:off x="0" y="0"/>
          <a:ext cx="0" cy="0"/>
          <a:chOff x="0" y="0"/>
          <a:chExt cx="0" cy="0"/>
        </a:xfrm>
      </p:grpSpPr>
      <p:sp>
        <p:nvSpPr>
          <p:cNvPr id="233" name="Google Shape;233;p18:notes">
            <a:extLst>
              <a:ext uri="{FF2B5EF4-FFF2-40B4-BE49-F238E27FC236}">
                <a16:creationId xmlns:a16="http://schemas.microsoft.com/office/drawing/2014/main" id="{E1649D68-178C-A3D1-8FEA-EBCBB464941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34" name="Google Shape;234;p18:notes">
            <a:extLst>
              <a:ext uri="{FF2B5EF4-FFF2-40B4-BE49-F238E27FC236}">
                <a16:creationId xmlns:a16="http://schemas.microsoft.com/office/drawing/2014/main" id="{7F8E79FD-0A1B-6F60-AEB1-7D2338C8E52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448513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40" name="Google Shape;24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46" name="Google Shape;24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58" name="Google Shape;25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9" name="Google Shape;25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a:extLst>
            <a:ext uri="{FF2B5EF4-FFF2-40B4-BE49-F238E27FC236}">
              <a16:creationId xmlns:a16="http://schemas.microsoft.com/office/drawing/2014/main" id="{DB502A24-3867-60F6-40BD-C48EEE82E5C3}"/>
            </a:ext>
          </a:extLst>
        </p:cNvPr>
        <p:cNvGrpSpPr/>
        <p:nvPr/>
      </p:nvGrpSpPr>
      <p:grpSpPr>
        <a:xfrm>
          <a:off x="0" y="0"/>
          <a:ext cx="0" cy="0"/>
          <a:chOff x="0" y="0"/>
          <a:chExt cx="0" cy="0"/>
        </a:xfrm>
      </p:grpSpPr>
      <p:sp>
        <p:nvSpPr>
          <p:cNvPr id="257" name="Google Shape;257;p22:notes">
            <a:extLst>
              <a:ext uri="{FF2B5EF4-FFF2-40B4-BE49-F238E27FC236}">
                <a16:creationId xmlns:a16="http://schemas.microsoft.com/office/drawing/2014/main" id="{21096E25-E58F-B86A-E8AD-9CA91FA35B3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58" name="Google Shape;258;p22:notes">
            <a:extLst>
              <a:ext uri="{FF2B5EF4-FFF2-40B4-BE49-F238E27FC236}">
                <a16:creationId xmlns:a16="http://schemas.microsoft.com/office/drawing/2014/main" id="{2EEBDA36-2D45-88D1-5C5B-D1EC820E372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9" name="Google Shape;259;p22:notes">
            <a:extLst>
              <a:ext uri="{FF2B5EF4-FFF2-40B4-BE49-F238E27FC236}">
                <a16:creationId xmlns:a16="http://schemas.microsoft.com/office/drawing/2014/main" id="{E39873FC-94D3-58D5-2E26-7A690490ED7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3434779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a:extLst>
            <a:ext uri="{FF2B5EF4-FFF2-40B4-BE49-F238E27FC236}">
              <a16:creationId xmlns:a16="http://schemas.microsoft.com/office/drawing/2014/main" id="{1422D053-81AE-F5DD-F978-EEC73A4EF60A}"/>
            </a:ext>
          </a:extLst>
        </p:cNvPr>
        <p:cNvGrpSpPr/>
        <p:nvPr/>
      </p:nvGrpSpPr>
      <p:grpSpPr>
        <a:xfrm>
          <a:off x="0" y="0"/>
          <a:ext cx="0" cy="0"/>
          <a:chOff x="0" y="0"/>
          <a:chExt cx="0" cy="0"/>
        </a:xfrm>
      </p:grpSpPr>
      <p:sp>
        <p:nvSpPr>
          <p:cNvPr id="257" name="Google Shape;257;p22:notes">
            <a:extLst>
              <a:ext uri="{FF2B5EF4-FFF2-40B4-BE49-F238E27FC236}">
                <a16:creationId xmlns:a16="http://schemas.microsoft.com/office/drawing/2014/main" id="{69FAA591-D3D3-0866-9F3D-DF6B434460D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58" name="Google Shape;258;p22:notes">
            <a:extLst>
              <a:ext uri="{FF2B5EF4-FFF2-40B4-BE49-F238E27FC236}">
                <a16:creationId xmlns:a16="http://schemas.microsoft.com/office/drawing/2014/main" id="{9164385B-48B1-B974-510F-D596C0511AD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9" name="Google Shape;259;p22:notes">
            <a:extLst>
              <a:ext uri="{FF2B5EF4-FFF2-40B4-BE49-F238E27FC236}">
                <a16:creationId xmlns:a16="http://schemas.microsoft.com/office/drawing/2014/main" id="{6EBE7BFE-16DE-1B1E-1629-7B52A2CDCD8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36124890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65" name="Google Shape;265;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71" name="Google Shape;27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72" name="Google Shape;272;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3B7A6B7E-6E8E-C338-FFD7-CDC89C7C26CE}"/>
            </a:ext>
          </a:extLst>
        </p:cNvPr>
        <p:cNvGrpSpPr/>
        <p:nvPr/>
      </p:nvGrpSpPr>
      <p:grpSpPr>
        <a:xfrm>
          <a:off x="0" y="0"/>
          <a:ext cx="0" cy="0"/>
          <a:chOff x="0" y="0"/>
          <a:chExt cx="0" cy="0"/>
        </a:xfrm>
      </p:grpSpPr>
      <p:sp>
        <p:nvSpPr>
          <p:cNvPr id="270" name="Google Shape;270;p24:notes">
            <a:extLst>
              <a:ext uri="{FF2B5EF4-FFF2-40B4-BE49-F238E27FC236}">
                <a16:creationId xmlns:a16="http://schemas.microsoft.com/office/drawing/2014/main" id="{BDD365D2-A816-CCBA-3E33-0B8BD329FB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71" name="Google Shape;271;p24:notes">
            <a:extLst>
              <a:ext uri="{FF2B5EF4-FFF2-40B4-BE49-F238E27FC236}">
                <a16:creationId xmlns:a16="http://schemas.microsoft.com/office/drawing/2014/main" id="{D8F70182-CA4B-BA5F-3CB0-A859AB1E74E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72" name="Google Shape;272;p24:notes">
            <a:extLst>
              <a:ext uri="{FF2B5EF4-FFF2-40B4-BE49-F238E27FC236}">
                <a16:creationId xmlns:a16="http://schemas.microsoft.com/office/drawing/2014/main" id="{6B9A7D9E-E63D-C095-20E3-212F72E03FB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extLst>
      <p:ext uri="{BB962C8B-B14F-4D97-AF65-F5344CB8AC3E}">
        <p14:creationId xmlns:p14="http://schemas.microsoft.com/office/powerpoint/2010/main" val="1615574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08E73C9A-CD9F-B8D5-E9E9-4F4511FF4527}"/>
            </a:ext>
          </a:extLst>
        </p:cNvPr>
        <p:cNvGrpSpPr/>
        <p:nvPr/>
      </p:nvGrpSpPr>
      <p:grpSpPr>
        <a:xfrm>
          <a:off x="0" y="0"/>
          <a:ext cx="0" cy="0"/>
          <a:chOff x="0" y="0"/>
          <a:chExt cx="0" cy="0"/>
        </a:xfrm>
      </p:grpSpPr>
      <p:sp>
        <p:nvSpPr>
          <p:cNvPr id="112" name="Google Shape;112;p3:notes">
            <a:extLst>
              <a:ext uri="{FF2B5EF4-FFF2-40B4-BE49-F238E27FC236}">
                <a16:creationId xmlns:a16="http://schemas.microsoft.com/office/drawing/2014/main" id="{46B82423-8A29-A0BF-B7AA-FD28F50149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13" name="Google Shape;113;p3:notes">
            <a:extLst>
              <a:ext uri="{FF2B5EF4-FFF2-40B4-BE49-F238E27FC236}">
                <a16:creationId xmlns:a16="http://schemas.microsoft.com/office/drawing/2014/main" id="{E61D309F-C32C-25E6-804E-D46B93E8F82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4" name="Google Shape;114;p3:notes">
            <a:extLst>
              <a:ext uri="{FF2B5EF4-FFF2-40B4-BE49-F238E27FC236}">
                <a16:creationId xmlns:a16="http://schemas.microsoft.com/office/drawing/2014/main" id="{0EC5B48F-3FC0-6FE3-6C62-52598FD31D8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extLst>
      <p:ext uri="{BB962C8B-B14F-4D97-AF65-F5344CB8AC3E}">
        <p14:creationId xmlns:p14="http://schemas.microsoft.com/office/powerpoint/2010/main" val="2365847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eschaller@aph.org" TargetMode="External"/><Relationship Id="rId2" Type="http://schemas.openxmlformats.org/officeDocument/2006/relationships/hyperlink" Target="mailto:ngaines@aph.org" TargetMode="External"/><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BBBC-B247-CBD1-6A56-A913449832AE}"/>
              </a:ext>
            </a:extLst>
          </p:cNvPr>
          <p:cNvSpPr>
            <a:spLocks noGrp="1"/>
          </p:cNvSpPr>
          <p:nvPr>
            <p:ph type="ctrTitle"/>
          </p:nvPr>
        </p:nvSpPr>
        <p:spPr>
          <a:xfrm>
            <a:off x="1524000" y="1122363"/>
            <a:ext cx="9144000" cy="2387600"/>
          </a:xfrm>
        </p:spPr>
        <p:txBody>
          <a:bodyPr anchor="b"/>
          <a:lstStyle>
            <a:lvl1pPr algn="ctr">
              <a:defRPr sz="6000">
                <a:solidFill>
                  <a:srgbClr val="161893"/>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0E33209-4BD9-3B4A-A94A-8E0F6C411B13}"/>
              </a:ext>
            </a:extLst>
          </p:cNvPr>
          <p:cNvSpPr>
            <a:spLocks noGrp="1"/>
          </p:cNvSpPr>
          <p:nvPr>
            <p:ph type="subTitle" idx="1" hasCustomPrompt="1"/>
          </p:nvPr>
        </p:nvSpPr>
        <p:spPr>
          <a:xfrm>
            <a:off x="1524000" y="3602038"/>
            <a:ext cx="9144000" cy="1655762"/>
          </a:xfrm>
        </p:spPr>
        <p:txBody>
          <a:bodyPr/>
          <a:lstStyle>
            <a:lvl1pPr marL="0" indent="0" algn="l">
              <a:buNone/>
              <a:defRPr sz="1800" u="none">
                <a:solidFill>
                  <a:srgbClr val="E50C2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rtl="0" fontAlgn="base"/>
            <a:r>
              <a:rPr lang="en-US" sz="1800" b="0" i="0" u="none" strike="noStrike" dirty="0">
                <a:solidFill>
                  <a:srgbClr val="000099"/>
                </a:solidFill>
                <a:effectLst/>
                <a:highlight>
                  <a:srgbClr val="F5F5F5"/>
                </a:highlight>
                <a:latin typeface="Arial" panose="020B0604020202020204" pitchFamily="34" charset="0"/>
              </a:rPr>
              <a:t>Nicole Gaines</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2">
                  <a:extLst>
                    <a:ext uri="{A12FA001-AC4F-418D-AE19-62706E023703}">
                      <ahyp:hlinkClr xmlns:ahyp="http://schemas.microsoft.com/office/drawing/2018/hyperlinkcolor" val="tx"/>
                    </a:ext>
                  </a:extLst>
                </a:hlinkClick>
              </a:rPr>
              <a:t>ngaines@aph.org</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Liz Schaller</a:t>
            </a:r>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sng" strike="noStrike" dirty="0">
                <a:solidFill>
                  <a:srgbClr val="009999"/>
                </a:solidFill>
                <a:effectLst/>
                <a:highlight>
                  <a:srgbClr val="F5F5F5"/>
                </a:highlight>
                <a:latin typeface="Arial" panose="020B0604020202020204" pitchFamily="34" charset="0"/>
                <a:hlinkClick r:id="rId3"/>
              </a:rPr>
              <a:t>eschaller@aph.org</a:t>
            </a:r>
            <a:r>
              <a:rPr lang="en-US" sz="1800" b="0" i="0" dirty="0">
                <a:solidFill>
                  <a:srgbClr val="000099"/>
                </a:solidFill>
                <a:effectLst/>
                <a:highlight>
                  <a:srgbClr val="F5F5F5"/>
                </a:highlight>
                <a:latin typeface="Arial" panose="020B0604020202020204" pitchFamily="34" charset="0"/>
              </a:rPr>
              <a:t>​</a:t>
            </a:r>
          </a:p>
          <a:p>
            <a:pPr algn="l" rtl="0" fontAlgn="base"/>
            <a:endParaRPr lang="en-US" sz="1800" b="0" i="0" dirty="0">
              <a:solidFill>
                <a:srgbClr val="000099"/>
              </a:solidFill>
              <a:effectLst/>
              <a:highlight>
                <a:srgbClr val="F5F5F5"/>
              </a:highlight>
              <a:latin typeface="Arial" panose="020B0604020202020204" pitchFamily="34" charset="0"/>
            </a:endParaRPr>
          </a:p>
          <a:p>
            <a:pPr algn="l" rtl="0" fontAlgn="base"/>
            <a:r>
              <a:rPr lang="en-US" sz="1800" b="0" i="0" dirty="0">
                <a:solidFill>
                  <a:srgbClr val="000099"/>
                </a:solidFill>
                <a:effectLst/>
                <a:highlight>
                  <a:srgbClr val="F5F5F5"/>
                </a:highlight>
                <a:latin typeface="Arial" panose="020B0604020202020204" pitchFamily="34" charset="0"/>
              </a:rPr>
              <a:t>Alexa Miller</a:t>
            </a:r>
          </a:p>
          <a:p>
            <a:pPr algn="l" rtl="0" fontAlgn="base"/>
            <a:r>
              <a:rPr lang="en-US" b="0" i="0" dirty="0">
                <a:solidFill>
                  <a:srgbClr val="000099"/>
                </a:solidFill>
                <a:effectLst/>
                <a:highlight>
                  <a:srgbClr val="F5F5F5"/>
                </a:highlight>
                <a:latin typeface="Segoe UI" panose="020B0502040204020203" pitchFamily="34" charset="0"/>
              </a:rPr>
              <a:t>amiller@aph.org</a:t>
            </a:r>
          </a:p>
          <a:p>
            <a:pPr algn="l" rtl="0" fontAlgn="base"/>
            <a:r>
              <a:rPr lang="en-US" sz="1800" b="0" i="0" dirty="0">
                <a:solidFill>
                  <a:srgbClr val="000099"/>
                </a:solidFill>
                <a:effectLst/>
                <a:highlight>
                  <a:srgbClr val="F5F5F5"/>
                </a:highlight>
                <a:latin typeface="Arial" panose="020B0604020202020204" pitchFamily="34" charset="0"/>
              </a:rPr>
              <a:t>​</a:t>
            </a:r>
            <a:endParaRPr lang="en-US" b="0" i="0" dirty="0">
              <a:solidFill>
                <a:srgbClr val="000099"/>
              </a:solidFill>
              <a:effectLst/>
              <a:highlight>
                <a:srgbClr val="F5F5F5"/>
              </a:highlight>
              <a:latin typeface="Segoe UI" panose="020B0502040204020203" pitchFamily="34" charset="0"/>
            </a:endParaRPr>
          </a:p>
          <a:p>
            <a:pPr algn="l" rtl="0" fontAlgn="base"/>
            <a:r>
              <a:rPr lang="en-US" sz="1800" b="0" i="0" u="none" strike="noStrike" dirty="0">
                <a:solidFill>
                  <a:srgbClr val="000099"/>
                </a:solidFill>
                <a:effectLst/>
                <a:highlight>
                  <a:srgbClr val="F5F5F5"/>
                </a:highlight>
                <a:latin typeface="Arial" panose="020B0604020202020204" pitchFamily="34" charset="0"/>
              </a:rPr>
              <a:t>Month Year</a:t>
            </a:r>
            <a:endParaRPr lang="en-US" b="0" i="0" dirty="0">
              <a:solidFill>
                <a:srgbClr val="000099"/>
              </a:solidFill>
              <a:effectLst/>
              <a:highlight>
                <a:srgbClr val="F5F5F5"/>
              </a:highlight>
              <a:latin typeface="Segoe UI" panose="020B0502040204020203" pitchFamily="34" charset="0"/>
            </a:endParaRPr>
          </a:p>
        </p:txBody>
      </p:sp>
      <p:sp>
        <p:nvSpPr>
          <p:cNvPr id="4" name="Date Placeholder 3">
            <a:extLst>
              <a:ext uri="{FF2B5EF4-FFF2-40B4-BE49-F238E27FC236}">
                <a16:creationId xmlns:a16="http://schemas.microsoft.com/office/drawing/2014/main" id="{DCFCEE0F-6741-BB2E-7A05-0529D43B95A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DB55B04-5FB8-34BE-E90E-C23ABA602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52FDA8-D2DE-9AA4-F721-8C53D35CE83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2052" name="Picture 4" descr="A red and blue rectangular sign&#10;&#10;Description automatically generated">
            <a:extLst>
              <a:ext uri="{FF2B5EF4-FFF2-40B4-BE49-F238E27FC236}">
                <a16:creationId xmlns:a16="http://schemas.microsoft.com/office/drawing/2014/main" id="{FF599613-35A1-7945-2F56-A16D9806F7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8525" y="360363"/>
            <a:ext cx="531495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35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898D-5EC0-455E-3521-317AC32CE58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228720C-4F5C-8A12-5153-42D062173B6E}"/>
              </a:ext>
            </a:extLst>
          </p:cNvPr>
          <p:cNvSpPr>
            <a:spLocks noGrp="1"/>
          </p:cNvSpPr>
          <p:nvPr>
            <p:ph idx="1"/>
          </p:nvPr>
        </p:nvSpPr>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7EFC17F-080D-7ED6-ED30-F8FE073260EE}"/>
              </a:ext>
            </a:extLst>
          </p:cNvPr>
          <p:cNvSpPr>
            <a:spLocks noGrp="1"/>
          </p:cNvSpPr>
          <p:nvPr>
            <p:ph type="dt" sz="half" idx="10"/>
          </p:nvPr>
        </p:nvSpPr>
        <p:spPr/>
        <p:txBody>
          <a:bodyPr/>
          <a:lstStyle/>
          <a:p>
            <a:fld id="{EBC19CB4-9DF4-48AC-AB5D-AD6BF645C0C6}" type="datetimeFigureOut">
              <a:rPr lang="en-US" smtClean="0"/>
              <a:t>6/16/2026</a:t>
            </a:fld>
            <a:endParaRPr lang="en-US"/>
          </a:p>
        </p:txBody>
      </p:sp>
      <p:sp>
        <p:nvSpPr>
          <p:cNvPr id="5" name="Footer Placeholder 4">
            <a:extLst>
              <a:ext uri="{FF2B5EF4-FFF2-40B4-BE49-F238E27FC236}">
                <a16:creationId xmlns:a16="http://schemas.microsoft.com/office/drawing/2014/main" id="{8B8EADBE-149C-3257-F24D-38014155A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96114-B0BC-ABC2-55F4-F113D09AC742}"/>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7" name="Picture 6">
            <a:extLst>
              <a:ext uri="{FF2B5EF4-FFF2-40B4-BE49-F238E27FC236}">
                <a16:creationId xmlns:a16="http://schemas.microsoft.com/office/drawing/2014/main" id="{7F43547F-F4D9-440D-D98D-F65B6EAE2FD0}"/>
              </a:ext>
            </a:extLst>
          </p:cNvPr>
          <p:cNvPicPr>
            <a:picLocks noChangeAspect="1"/>
          </p:cNvPicPr>
          <p:nvPr/>
        </p:nvPicPr>
        <p:blipFill>
          <a:blip r:embed="rId2"/>
          <a:stretch>
            <a:fillRect/>
          </a:stretch>
        </p:blipFill>
        <p:spPr>
          <a:xfrm>
            <a:off x="10335491" y="6298891"/>
            <a:ext cx="1789868" cy="513150"/>
          </a:xfrm>
          <a:prstGeom prst="rect">
            <a:avLst/>
          </a:prstGeom>
        </p:spPr>
      </p:pic>
    </p:spTree>
    <p:extLst>
      <p:ext uri="{BB962C8B-B14F-4D97-AF65-F5344CB8AC3E}">
        <p14:creationId xmlns:p14="http://schemas.microsoft.com/office/powerpoint/2010/main" val="3438647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3617-5A7C-FEE1-1743-7F98BD98A2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3E4AFC-A782-B9FD-C192-A41DB47177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020BA-BF95-591F-C58A-9CD47D4C72A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0C541E1-BAD6-2082-C169-6A01DBAEA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BBB9E-3CA2-73FE-27D4-2EBD4C846E0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9954892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7EF1-1095-F694-883F-E264B9FA0F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AE81C-BD24-B8A4-479A-32A61B82682E}"/>
              </a:ext>
            </a:extLst>
          </p:cNvPr>
          <p:cNvSpPr>
            <a:spLocks noGrp="1"/>
          </p:cNvSpPr>
          <p:nvPr>
            <p:ph sz="half" idx="1"/>
          </p:nvPr>
        </p:nvSpPr>
        <p:spPr>
          <a:xfrm>
            <a:off x="838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93D0D43-2C6C-2B49-DA13-4483093C352D}"/>
              </a:ext>
            </a:extLst>
          </p:cNvPr>
          <p:cNvSpPr>
            <a:spLocks noGrp="1"/>
          </p:cNvSpPr>
          <p:nvPr>
            <p:ph sz="half" idx="2"/>
          </p:nvPr>
        </p:nvSpPr>
        <p:spPr>
          <a:xfrm>
            <a:off x="6172200" y="1825625"/>
            <a:ext cx="5181600" cy="435133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4185E10-B417-6A50-00A7-8385D8D471C5}"/>
              </a:ext>
            </a:extLst>
          </p:cNvPr>
          <p:cNvSpPr>
            <a:spLocks noGrp="1"/>
          </p:cNvSpPr>
          <p:nvPr>
            <p:ph type="dt" sz="half" idx="10"/>
          </p:nvPr>
        </p:nvSpPr>
        <p:spPr/>
        <p:txBody>
          <a:bodyPr/>
          <a:lstStyle/>
          <a:p>
            <a:fld id="{EBC19CB4-9DF4-48AC-AB5D-AD6BF645C0C6}" type="datetimeFigureOut">
              <a:rPr lang="en-US" smtClean="0"/>
              <a:t>6/16/2026</a:t>
            </a:fld>
            <a:endParaRPr lang="en-US"/>
          </a:p>
        </p:txBody>
      </p:sp>
      <p:sp>
        <p:nvSpPr>
          <p:cNvPr id="6" name="Footer Placeholder 5">
            <a:extLst>
              <a:ext uri="{FF2B5EF4-FFF2-40B4-BE49-F238E27FC236}">
                <a16:creationId xmlns:a16="http://schemas.microsoft.com/office/drawing/2014/main" id="{DB9F97B3-6FAE-4A4C-E466-01723AABE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96240-B771-881F-7D21-8DC0BB20E889}"/>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8" name="Picture 7">
            <a:extLst>
              <a:ext uri="{FF2B5EF4-FFF2-40B4-BE49-F238E27FC236}">
                <a16:creationId xmlns:a16="http://schemas.microsoft.com/office/drawing/2014/main" id="{34060574-2CA0-CA00-3C27-EC0ED9BAC9E8}"/>
              </a:ext>
            </a:extLst>
          </p:cNvPr>
          <p:cNvPicPr>
            <a:picLocks noChangeAspect="1"/>
          </p:cNvPicPr>
          <p:nvPr/>
        </p:nvPicPr>
        <p:blipFill>
          <a:blip r:embed="rId2"/>
          <a:stretch>
            <a:fillRect/>
          </a:stretch>
        </p:blipFill>
        <p:spPr>
          <a:xfrm>
            <a:off x="10104582" y="6205562"/>
            <a:ext cx="2004291" cy="574625"/>
          </a:xfrm>
          <a:prstGeom prst="rect">
            <a:avLst/>
          </a:prstGeom>
        </p:spPr>
      </p:pic>
    </p:spTree>
    <p:extLst>
      <p:ext uri="{BB962C8B-B14F-4D97-AF65-F5344CB8AC3E}">
        <p14:creationId xmlns:p14="http://schemas.microsoft.com/office/powerpoint/2010/main" val="263740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AB00-6B4D-40A4-C9F7-9BE388EE77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B50BB0-1787-4856-0B09-CC61F2D9FEB9}"/>
              </a:ext>
            </a:extLst>
          </p:cNvPr>
          <p:cNvSpPr>
            <a:spLocks noGrp="1"/>
          </p:cNvSpPr>
          <p:nvPr>
            <p:ph type="body" idx="1"/>
          </p:nvPr>
        </p:nvSpPr>
        <p:spPr>
          <a:xfrm>
            <a:off x="839788" y="1681163"/>
            <a:ext cx="5157787"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DBCA5D-922C-0CDD-FEC8-B1595A6A7B66}"/>
              </a:ext>
            </a:extLst>
          </p:cNvPr>
          <p:cNvSpPr>
            <a:spLocks noGrp="1"/>
          </p:cNvSpPr>
          <p:nvPr>
            <p:ph sz="half" idx="2"/>
          </p:nvPr>
        </p:nvSpPr>
        <p:spPr>
          <a:xfrm>
            <a:off x="839788" y="2505075"/>
            <a:ext cx="5157787"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9EB25F3-B761-0FB6-3062-FA89A5DAAC42}"/>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6189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5290B4-05CA-D260-41D3-9928D9D3A23E}"/>
              </a:ext>
            </a:extLst>
          </p:cNvPr>
          <p:cNvSpPr>
            <a:spLocks noGrp="1"/>
          </p:cNvSpPr>
          <p:nvPr>
            <p:ph sz="quarter" idx="4"/>
          </p:nvPr>
        </p:nvSpPr>
        <p:spPr>
          <a:xfrm>
            <a:off x="6172200" y="2505075"/>
            <a:ext cx="5183188" cy="3684588"/>
          </a:xfrm>
        </p:spPr>
        <p:txBody>
          <a:bodyPr/>
          <a:lstStyle>
            <a:lvl1pPr>
              <a:defRPr>
                <a:solidFill>
                  <a:srgbClr val="161893"/>
                </a:solidFill>
              </a:defRPr>
            </a:lvl1pPr>
            <a:lvl2pPr>
              <a:defRPr>
                <a:solidFill>
                  <a:srgbClr val="161893"/>
                </a:solidFill>
              </a:defRPr>
            </a:lvl2pPr>
            <a:lvl3pPr>
              <a:defRPr>
                <a:solidFill>
                  <a:srgbClr val="161893"/>
                </a:solidFill>
              </a:defRPr>
            </a:lvl3pPr>
            <a:lvl4pPr>
              <a:defRPr>
                <a:solidFill>
                  <a:srgbClr val="161893"/>
                </a:solidFill>
              </a:defRPr>
            </a:lvl4pPr>
            <a:lvl5pPr>
              <a:defRPr>
                <a:solidFill>
                  <a:srgbClr val="16189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E33A626-CF2E-AC72-A1D7-3C7D3CFFD936}"/>
              </a:ext>
            </a:extLst>
          </p:cNvPr>
          <p:cNvSpPr>
            <a:spLocks noGrp="1"/>
          </p:cNvSpPr>
          <p:nvPr>
            <p:ph type="dt" sz="half" idx="10"/>
          </p:nvPr>
        </p:nvSpPr>
        <p:spPr/>
        <p:txBody>
          <a:bodyPr/>
          <a:lstStyle/>
          <a:p>
            <a:fld id="{EBC19CB4-9DF4-48AC-AB5D-AD6BF645C0C6}" type="datetimeFigureOut">
              <a:rPr lang="en-US" smtClean="0"/>
              <a:t>6/16/2026</a:t>
            </a:fld>
            <a:endParaRPr lang="en-US"/>
          </a:p>
        </p:txBody>
      </p:sp>
      <p:sp>
        <p:nvSpPr>
          <p:cNvPr id="8" name="Footer Placeholder 7">
            <a:extLst>
              <a:ext uri="{FF2B5EF4-FFF2-40B4-BE49-F238E27FC236}">
                <a16:creationId xmlns:a16="http://schemas.microsoft.com/office/drawing/2014/main" id="{B596E047-6722-8533-A9E6-2BE8C2DB96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2FF92-74B8-A04A-0FA4-2A3F99B48F9C}"/>
              </a:ext>
            </a:extLst>
          </p:cNvPr>
          <p:cNvSpPr>
            <a:spLocks noGrp="1"/>
          </p:cNvSpPr>
          <p:nvPr>
            <p:ph type="sldNum" sz="quarter" idx="12"/>
          </p:nvPr>
        </p:nvSpPr>
        <p:spPr/>
        <p:txBody>
          <a:bodyPr/>
          <a:lstStyle/>
          <a:p>
            <a:fld id="{B4363868-D09D-4054-B18C-91E09A986060}" type="slidenum">
              <a:rPr lang="en-US" smtClean="0"/>
              <a:t>‹#›</a:t>
            </a:fld>
            <a:endParaRPr lang="en-US"/>
          </a:p>
        </p:txBody>
      </p:sp>
      <p:pic>
        <p:nvPicPr>
          <p:cNvPr id="10" name="Picture 9">
            <a:extLst>
              <a:ext uri="{FF2B5EF4-FFF2-40B4-BE49-F238E27FC236}">
                <a16:creationId xmlns:a16="http://schemas.microsoft.com/office/drawing/2014/main" id="{3186FEDD-9431-BC03-88C6-CFA89F32366E}"/>
              </a:ext>
            </a:extLst>
          </p:cNvPr>
          <p:cNvPicPr>
            <a:picLocks noChangeAspect="1"/>
          </p:cNvPicPr>
          <p:nvPr/>
        </p:nvPicPr>
        <p:blipFill>
          <a:blip r:embed="rId2"/>
          <a:stretch>
            <a:fillRect/>
          </a:stretch>
        </p:blipFill>
        <p:spPr>
          <a:xfrm>
            <a:off x="10069623" y="6217083"/>
            <a:ext cx="1965359" cy="563463"/>
          </a:xfrm>
          <a:prstGeom prst="rect">
            <a:avLst/>
          </a:prstGeom>
        </p:spPr>
      </p:pic>
    </p:spTree>
    <p:extLst>
      <p:ext uri="{BB962C8B-B14F-4D97-AF65-F5344CB8AC3E}">
        <p14:creationId xmlns:p14="http://schemas.microsoft.com/office/powerpoint/2010/main" val="1303472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8102-E6F7-90A1-936E-DD9EC073F6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24E31-DDA3-12F8-EAC8-CD613B960961}"/>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1EA2E5C-88BA-A40F-429F-46457A01C1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98D6C4-AD24-FEA9-D6C5-65C68AB8926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4122131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80225-4267-B2D0-95F9-A45F42C748BB}"/>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553FC25C-D079-C039-B247-B30F48E7EA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91473-99D4-6731-7384-8FE80565970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4722561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54B3B-E8AA-5B68-57DB-5F30541DE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97D98A-A7EC-7A94-BAE7-314237AD437E}"/>
              </a:ext>
            </a:extLst>
          </p:cNvPr>
          <p:cNvSpPr>
            <a:spLocks noGrp="1"/>
          </p:cNvSpPr>
          <p:nvPr>
            <p:ph idx="1"/>
          </p:nvPr>
        </p:nvSpPr>
        <p:spPr>
          <a:xfrm>
            <a:off x="5183188" y="987425"/>
            <a:ext cx="6172200" cy="4873625"/>
          </a:xfrm>
        </p:spPr>
        <p:txBody>
          <a:bodyPr/>
          <a:lstStyle>
            <a:lvl1pPr>
              <a:defRPr sz="3200">
                <a:solidFill>
                  <a:srgbClr val="161893"/>
                </a:solidFill>
              </a:defRPr>
            </a:lvl1pPr>
            <a:lvl2pPr>
              <a:defRPr sz="2800">
                <a:solidFill>
                  <a:srgbClr val="161893"/>
                </a:solidFill>
              </a:defRPr>
            </a:lvl2pPr>
            <a:lvl3pPr>
              <a:defRPr sz="2400">
                <a:solidFill>
                  <a:srgbClr val="161893"/>
                </a:solidFill>
              </a:defRPr>
            </a:lvl3pPr>
            <a:lvl4pPr>
              <a:defRPr sz="2000">
                <a:solidFill>
                  <a:srgbClr val="161893"/>
                </a:solidFill>
              </a:defRPr>
            </a:lvl4pPr>
            <a:lvl5pPr>
              <a:defRPr sz="2000">
                <a:solidFill>
                  <a:srgbClr val="16189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F244DF0-6C9F-373A-B990-3B8EBCA26C64}"/>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57C95D-2271-6368-9A51-34A338EF64D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627430C-5277-1D00-1252-555E5F12A2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7CEAD-38BD-CC23-B2C2-B530FC7BF9B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24669050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8123-2379-66F8-9C68-86A41C2339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5961F4-749F-5B08-26FC-1CE080016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68DA412-BEB6-16D4-F5D2-5F0B598BD51D}"/>
              </a:ext>
            </a:extLst>
          </p:cNvPr>
          <p:cNvSpPr>
            <a:spLocks noGrp="1"/>
          </p:cNvSpPr>
          <p:nvPr>
            <p:ph type="body" sz="half" idx="2"/>
          </p:nvPr>
        </p:nvSpPr>
        <p:spPr>
          <a:xfrm>
            <a:off x="839788" y="2057400"/>
            <a:ext cx="3932237" cy="3811588"/>
          </a:xfrm>
        </p:spPr>
        <p:txBody>
          <a:bodyPr/>
          <a:lstStyle>
            <a:lvl1pPr marL="0" indent="0">
              <a:buNone/>
              <a:defRPr sz="1600">
                <a:solidFill>
                  <a:srgbClr val="16189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F4D5DE-C62E-16C3-461D-274EA6F5D80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12CE9E3-6B2E-3523-7F61-629E0828D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C8F13-A60F-4627-2FBC-1BE566D727A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2505535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p:cSld name="1_Section Header">
    <p:bg>
      <p:bgPr>
        <a:solidFill>
          <a:schemeClr val="lt1"/>
        </a:solidFill>
        <a:effectLst/>
      </p:bgPr>
    </p:bg>
    <p:spTree>
      <p:nvGrpSpPr>
        <p:cNvPr id="1" name="Shape 49"/>
        <p:cNvGrpSpPr/>
        <p:nvPr/>
      </p:nvGrpSpPr>
      <p:grpSpPr>
        <a:xfrm>
          <a:off x="0" y="0"/>
          <a:ext cx="0" cy="0"/>
          <a:chOff x="0" y="0"/>
          <a:chExt cx="0" cy="0"/>
        </a:xfrm>
      </p:grpSpPr>
      <p:sp>
        <p:nvSpPr>
          <p:cNvPr id="53" name="Google Shape;53;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807841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577DA-15B6-44DF-D084-8A5A85E03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8583601-7621-F18F-5B83-9101C5FB2A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7F89FA-FC1C-D6B9-ACCF-CCDAD84EE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E90A4CEF-0F8F-DA7F-4CD0-E24B5982E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B47DE6-ED6B-9CC9-54CA-3D168C5C5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7180394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lvl1pPr algn="l" defTabSz="914400" rtl="0" eaLnBrk="1" latinLnBrk="0" hangingPunct="1">
        <a:lnSpc>
          <a:spcPct val="90000"/>
        </a:lnSpc>
        <a:spcBef>
          <a:spcPct val="0"/>
        </a:spcBef>
        <a:buNone/>
        <a:defRPr sz="4400" kern="1200">
          <a:solidFill>
            <a:srgbClr val="9E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189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189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189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189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nimac.u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youtube.com/watch?v=v8aKAl84K8k"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nimac.u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hyperlink" Target="https://www.nimac.u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braille2000.co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braille2000.com/brl2000/TE.htm"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braille2000.com/casc.ht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brailleblaster.or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brailleblaster.org/doc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mailto:nimac@aph.or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933CB-8886-98D2-E392-A72DB409849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4EDEA79-B9DA-0B4B-C194-E47EC76DC789}"/>
              </a:ext>
            </a:extLst>
          </p:cNvPr>
          <p:cNvSpPr>
            <a:spLocks noGrp="1"/>
          </p:cNvSpPr>
          <p:nvPr>
            <p:ph type="title"/>
          </p:nvPr>
        </p:nvSpPr>
        <p:spPr>
          <a:xfrm>
            <a:off x="400833" y="576262"/>
            <a:ext cx="11436263" cy="2054643"/>
          </a:xfrm>
        </p:spPr>
        <p:txBody>
          <a:bodyPr>
            <a:normAutofit/>
          </a:bodyPr>
          <a:lstStyle/>
          <a:p>
            <a:r>
              <a:rPr lang="en-US" b="1" dirty="0"/>
              <a:t>Braille 2000: NIMAS Textbook Transcription from Start to Finish</a:t>
            </a:r>
          </a:p>
        </p:txBody>
      </p:sp>
      <p:sp>
        <p:nvSpPr>
          <p:cNvPr id="5" name="Text Placeholder 4">
            <a:extLst>
              <a:ext uri="{FF2B5EF4-FFF2-40B4-BE49-F238E27FC236}">
                <a16:creationId xmlns:a16="http://schemas.microsoft.com/office/drawing/2014/main" id="{EB5FDD53-9C21-315D-71A9-76528E8A80F7}"/>
              </a:ext>
            </a:extLst>
          </p:cNvPr>
          <p:cNvSpPr>
            <a:spLocks noGrp="1"/>
          </p:cNvSpPr>
          <p:nvPr>
            <p:ph type="body" idx="1"/>
          </p:nvPr>
        </p:nvSpPr>
        <p:spPr>
          <a:xfrm>
            <a:off x="831850" y="2871537"/>
            <a:ext cx="10515600" cy="3234295"/>
          </a:xfrm>
        </p:spPr>
        <p:txBody>
          <a:bodyPr anchor="b">
            <a:normAutofit/>
          </a:bodyPr>
          <a:lstStyle/>
          <a:p>
            <a:pPr fontAlgn="base"/>
            <a:r>
              <a:rPr lang="en-US" b="1" dirty="0">
                <a:solidFill>
                  <a:srgbClr val="161893"/>
                </a:solidFill>
              </a:rPr>
              <a:t>all sessions at 2pm Eastern</a:t>
            </a:r>
            <a:endParaRPr lang="en-US" dirty="0">
              <a:solidFill>
                <a:srgbClr val="161893"/>
              </a:solidFill>
            </a:endParaRPr>
          </a:p>
          <a:p>
            <a:r>
              <a:rPr lang="en-US" dirty="0">
                <a:solidFill>
                  <a:srgbClr val="161893"/>
                </a:solidFill>
              </a:rPr>
              <a:t>Session 2: File set up and transcriber-generated pages (Tuesday, June 23</a:t>
            </a:r>
            <a:r>
              <a:rPr lang="en-US" baseline="30000" dirty="0">
                <a:solidFill>
                  <a:srgbClr val="161893"/>
                </a:solidFill>
              </a:rPr>
              <a:t>rd</a:t>
            </a:r>
            <a:r>
              <a:rPr lang="en-US" dirty="0">
                <a:solidFill>
                  <a:srgbClr val="161893"/>
                </a:solidFill>
              </a:rPr>
              <a:t>) Session 3: Editing and Formatting: </a:t>
            </a:r>
            <a:r>
              <a:rPr lang="en-US" dirty="0" err="1">
                <a:solidFill>
                  <a:srgbClr val="161893"/>
                </a:solidFill>
              </a:rPr>
              <a:t>Typeforms</a:t>
            </a:r>
            <a:r>
              <a:rPr lang="en-US" dirty="0">
                <a:solidFill>
                  <a:srgbClr val="161893"/>
                </a:solidFill>
              </a:rPr>
              <a:t>, lists, and TOCs (Tuesday, June 30</a:t>
            </a:r>
            <a:r>
              <a:rPr lang="en-US" baseline="30000" dirty="0">
                <a:solidFill>
                  <a:srgbClr val="161893"/>
                </a:solidFill>
              </a:rPr>
              <a:t>th</a:t>
            </a:r>
            <a:r>
              <a:rPr lang="en-US" dirty="0">
                <a:solidFill>
                  <a:srgbClr val="161893"/>
                </a:solidFill>
              </a:rPr>
              <a:t>)</a:t>
            </a:r>
          </a:p>
          <a:p>
            <a:r>
              <a:rPr lang="en-US" dirty="0">
                <a:solidFill>
                  <a:srgbClr val="161893"/>
                </a:solidFill>
              </a:rPr>
              <a:t>Session 4: Editing and Formatting: Headings and tables (Tuesday, July 7</a:t>
            </a:r>
            <a:r>
              <a:rPr lang="en-US" baseline="30000" dirty="0">
                <a:solidFill>
                  <a:srgbClr val="161893"/>
                </a:solidFill>
              </a:rPr>
              <a:t>th</a:t>
            </a:r>
            <a:r>
              <a:rPr lang="en-US" dirty="0">
                <a:solidFill>
                  <a:srgbClr val="161893"/>
                </a:solidFill>
              </a:rPr>
              <a:t>)</a:t>
            </a:r>
          </a:p>
          <a:p>
            <a:r>
              <a:rPr lang="en-US" dirty="0">
                <a:solidFill>
                  <a:srgbClr val="161893"/>
                </a:solidFill>
              </a:rPr>
              <a:t>Session 5: Math and footnotes (Tuesday, July 14</a:t>
            </a:r>
            <a:r>
              <a:rPr lang="en-US" baseline="30000" dirty="0">
                <a:solidFill>
                  <a:srgbClr val="161893"/>
                </a:solidFill>
              </a:rPr>
              <a:t>th</a:t>
            </a:r>
            <a:r>
              <a:rPr lang="en-US" dirty="0">
                <a:solidFill>
                  <a:srgbClr val="161893"/>
                </a:solidFill>
              </a:rPr>
              <a:t>) </a:t>
            </a:r>
          </a:p>
          <a:p>
            <a:r>
              <a:rPr lang="en-US" dirty="0">
                <a:solidFill>
                  <a:srgbClr val="161893"/>
                </a:solidFill>
              </a:rPr>
              <a:t>Session 6: </a:t>
            </a:r>
            <a:r>
              <a:rPr lang="en-US" dirty="0" err="1">
                <a:solidFill>
                  <a:srgbClr val="161893"/>
                </a:solidFill>
              </a:rPr>
              <a:t>eBraille</a:t>
            </a:r>
            <a:r>
              <a:rPr lang="en-US" dirty="0">
                <a:solidFill>
                  <a:srgbClr val="161893"/>
                </a:solidFill>
              </a:rPr>
              <a:t> conversion and Q&amp;A (Tuesday, July 21</a:t>
            </a:r>
            <a:r>
              <a:rPr lang="en-US" baseline="30000" dirty="0">
                <a:solidFill>
                  <a:srgbClr val="161893"/>
                </a:solidFill>
              </a:rPr>
              <a:t>st</a:t>
            </a:r>
            <a:r>
              <a:rPr lang="en-US" dirty="0">
                <a:solidFill>
                  <a:srgbClr val="161893"/>
                </a:solidFill>
              </a:rPr>
              <a:t>)</a:t>
            </a:r>
            <a:endParaRPr lang="en-US" dirty="0"/>
          </a:p>
        </p:txBody>
      </p:sp>
    </p:spTree>
    <p:extLst>
      <p:ext uri="{BB962C8B-B14F-4D97-AF65-F5344CB8AC3E}">
        <p14:creationId xmlns:p14="http://schemas.microsoft.com/office/powerpoint/2010/main" val="34033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2"/>
        <p:cNvGrpSpPr/>
        <p:nvPr/>
      </p:nvGrpSpPr>
      <p:grpSpPr>
        <a:xfrm>
          <a:off x="0" y="0"/>
          <a:ext cx="0" cy="0"/>
          <a:chOff x="0" y="0"/>
          <a:chExt cx="0" cy="0"/>
        </a:xfrm>
      </p:grpSpPr>
      <p:sp>
        <p:nvSpPr>
          <p:cNvPr id="103" name="Google Shape;103;p1"/>
          <p:cNvSpPr txBox="1">
            <a:spLocks noGrp="1"/>
          </p:cNvSpPr>
          <p:nvPr>
            <p:ph type="ctrTitle"/>
          </p:nvPr>
        </p:nvSpPr>
        <p:spPr>
          <a:xfrm>
            <a:off x="1524000" y="2097548"/>
            <a:ext cx="9144000" cy="23876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lt1"/>
              </a:buClr>
              <a:buSzPts val="6000"/>
              <a:buFont typeface="Calibri"/>
              <a:buNone/>
            </a:pPr>
            <a:r>
              <a:rPr lang="en-US" dirty="0">
                <a:solidFill>
                  <a:srgbClr val="9E0000"/>
                </a:solidFill>
                <a:latin typeface="Calibri"/>
                <a:ea typeface="Calibri"/>
                <a:cs typeface="Calibri"/>
                <a:sym typeface="Calibri"/>
              </a:rPr>
              <a:t>Session 1: NIMAS Files and Braille 2000 Basics</a:t>
            </a:r>
            <a:endParaRPr dirty="0">
              <a:solidFill>
                <a:srgbClr val="9E0000"/>
              </a:solidFill>
            </a:endParaRPr>
          </a:p>
        </p:txBody>
      </p:sp>
      <p:pic>
        <p:nvPicPr>
          <p:cNvPr id="104" name="Google Shape;104;p1" descr="Braille 2000 logo"/>
          <p:cNvPicPr preferRelativeResize="0"/>
          <p:nvPr/>
        </p:nvPicPr>
        <p:blipFill rotWithShape="1">
          <a:blip r:embed="rId3">
            <a:alphaModFix/>
          </a:blip>
          <a:srcRect/>
          <a:stretch/>
        </p:blipFill>
        <p:spPr>
          <a:xfrm>
            <a:off x="5486400" y="5039519"/>
            <a:ext cx="1219200" cy="1219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41C74-7872-3EC3-074C-8507BF14435D}"/>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A110AFE0-651F-53A2-1A40-44BA9F6447F1}"/>
              </a:ext>
            </a:extLst>
          </p:cNvPr>
          <p:cNvSpPr>
            <a:spLocks noGrp="1"/>
          </p:cNvSpPr>
          <p:nvPr>
            <p:ph idx="1"/>
          </p:nvPr>
        </p:nvSpPr>
        <p:spPr/>
        <p:txBody>
          <a:bodyPr/>
          <a:lstStyle/>
          <a:p>
            <a:pPr fontAlgn="base"/>
            <a:r>
              <a:rPr lang="en-US" dirty="0"/>
              <a:t>Identify components in NIMAS file set (PDF, XML, OPF, images) and how they are used for transcription</a:t>
            </a:r>
          </a:p>
          <a:p>
            <a:r>
              <a:rPr lang="en-US" dirty="0"/>
              <a:t>Access NIMAS file as an Accessible Media Producer (AMP)</a:t>
            </a:r>
          </a:p>
          <a:p>
            <a:r>
              <a:rPr lang="en-US" dirty="0"/>
              <a:t>Download, Save, &amp; Convert NIMAS to braille file with Braille2000 or BrailleBlaster.</a:t>
            </a:r>
          </a:p>
        </p:txBody>
      </p:sp>
    </p:spTree>
    <p:extLst>
      <p:ext uri="{BB962C8B-B14F-4D97-AF65-F5344CB8AC3E}">
        <p14:creationId xmlns:p14="http://schemas.microsoft.com/office/powerpoint/2010/main" val="3298249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5"/>
        <p:cNvGrpSpPr/>
        <p:nvPr/>
      </p:nvGrpSpPr>
      <p:grpSpPr>
        <a:xfrm>
          <a:off x="0" y="0"/>
          <a:ext cx="0" cy="0"/>
          <a:chOff x="0" y="0"/>
          <a:chExt cx="0" cy="0"/>
        </a:xfrm>
      </p:grpSpPr>
      <p:sp>
        <p:nvSpPr>
          <p:cNvPr id="120" name="Google Shape;120;p3"/>
          <p:cNvSpPr txBox="1">
            <a:spLocks noGrp="1"/>
          </p:cNvSpPr>
          <p:nvPr>
            <p:ph type="title"/>
          </p:nvPr>
        </p:nvSpPr>
        <p:spPr>
          <a:xfrm>
            <a:off x="825500" y="194469"/>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Steps Covered Today</a:t>
            </a:r>
            <a:endParaRPr/>
          </a:p>
        </p:txBody>
      </p:sp>
      <p:sp>
        <p:nvSpPr>
          <p:cNvPr id="116" name="Google Shape;116;p3"/>
          <p:cNvSpPr txBox="1">
            <a:spLocks noGrp="1"/>
          </p:cNvSpPr>
          <p:nvPr>
            <p:ph type="body" idx="1"/>
          </p:nvPr>
        </p:nvSpPr>
        <p:spPr>
          <a:xfrm>
            <a:off x="836612" y="857251"/>
            <a:ext cx="5157787" cy="823912"/>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2400"/>
              <a:buNone/>
            </a:pPr>
            <a:r>
              <a:rPr lang="en-US"/>
              <a:t>Purpose:</a:t>
            </a:r>
            <a:endParaRPr/>
          </a:p>
        </p:txBody>
      </p:sp>
      <p:sp>
        <p:nvSpPr>
          <p:cNvPr id="118" name="Google Shape;118;p3"/>
          <p:cNvSpPr txBox="1">
            <a:spLocks noGrp="1"/>
          </p:cNvSpPr>
          <p:nvPr>
            <p:ph sz="half" idx="2"/>
          </p:nvPr>
        </p:nvSpPr>
        <p:spPr>
          <a:xfrm>
            <a:off x="6172200" y="857251"/>
            <a:ext cx="5183188" cy="823912"/>
          </a:xfrm>
          <a:prstGeom prst="rect">
            <a:avLst/>
          </a:prstGeom>
          <a:noFill/>
          <a:ln>
            <a:noFill/>
          </a:ln>
        </p:spPr>
        <p:txBody>
          <a:bodyPr spcFirstLastPara="1" wrap="square" lIns="91425" tIns="45700" rIns="91425" bIns="45700" anchor="b" anchorCtr="0">
            <a:normAutofit fontScale="92500"/>
          </a:bodyPr>
          <a:lstStyle/>
          <a:p>
            <a:pPr marL="0" lvl="0" indent="0" algn="ctr" rtl="0">
              <a:lnSpc>
                <a:spcPct val="90000"/>
              </a:lnSpc>
              <a:spcBef>
                <a:spcPts val="0"/>
              </a:spcBef>
              <a:spcAft>
                <a:spcPts val="0"/>
              </a:spcAft>
              <a:buClr>
                <a:schemeClr val="dk1"/>
              </a:buClr>
              <a:buSzPts val="2400"/>
              <a:buNone/>
            </a:pPr>
            <a:r>
              <a:rPr lang="en-US" b="1" dirty="0"/>
              <a:t>Process:</a:t>
            </a:r>
            <a:endParaRPr b="1" dirty="0"/>
          </a:p>
        </p:txBody>
      </p:sp>
      <p:sp>
        <p:nvSpPr>
          <p:cNvPr id="117" name="Google Shape;117;p3"/>
          <p:cNvSpPr txBox="1">
            <a:spLocks noGrp="1"/>
          </p:cNvSpPr>
          <p:nvPr>
            <p:ph type="body" sz="quarter" idx="3"/>
          </p:nvPr>
        </p:nvSpPr>
        <p:spPr>
          <a:xfrm>
            <a:off x="839788" y="1910555"/>
            <a:ext cx="5157787" cy="409019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161893"/>
              </a:buClr>
              <a:buSzPts val="2800"/>
              <a:buChar char="•"/>
            </a:pPr>
            <a:r>
              <a:rPr lang="en-US" dirty="0">
                <a:latin typeface="Calibri"/>
                <a:ea typeface="Calibri"/>
                <a:cs typeface="Calibri"/>
                <a:sym typeface="Calibri"/>
              </a:rPr>
              <a:t>Convert NIMAS files into braille text using Braille 2000 transcription program.</a:t>
            </a:r>
            <a:endParaRPr dirty="0"/>
          </a:p>
        </p:txBody>
      </p:sp>
      <p:sp>
        <p:nvSpPr>
          <p:cNvPr id="119" name="Google Shape;119;p3"/>
          <p:cNvSpPr txBox="1">
            <a:spLocks noGrp="1"/>
          </p:cNvSpPr>
          <p:nvPr>
            <p:ph sz="quarter" idx="4"/>
          </p:nvPr>
        </p:nvSpPr>
        <p:spPr>
          <a:xfrm>
            <a:off x="6169024" y="1910556"/>
            <a:ext cx="5183188" cy="4090192"/>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rgbClr val="161893"/>
              </a:buClr>
              <a:buSzPts val="2800"/>
              <a:buChar char="•"/>
            </a:pPr>
            <a:r>
              <a:rPr lang="en-US" b="1" dirty="0"/>
              <a:t>Access file from NIMAC site as Accessible Media Producer (AMP).</a:t>
            </a:r>
            <a:endParaRPr b="1" dirty="0"/>
          </a:p>
          <a:p>
            <a:pPr marL="228600" lvl="0" indent="-228600" algn="l" rtl="0">
              <a:lnSpc>
                <a:spcPct val="90000"/>
              </a:lnSpc>
              <a:spcBef>
                <a:spcPts val="1000"/>
              </a:spcBef>
              <a:spcAft>
                <a:spcPts val="0"/>
              </a:spcAft>
              <a:buClr>
                <a:srgbClr val="161893"/>
              </a:buClr>
              <a:buSzPts val="2800"/>
              <a:buChar char="•"/>
            </a:pPr>
            <a:r>
              <a:rPr lang="en-US" b="1" dirty="0"/>
              <a:t>Download, Save, &amp; Convert NIMAC file to braille file (using  BrailleBlaster &amp;/or Braille 2000).</a:t>
            </a:r>
            <a:endParaRPr b="1" dirty="0"/>
          </a:p>
          <a:p>
            <a:pPr marL="228600" lvl="0" indent="-228600" algn="l" rtl="0">
              <a:lnSpc>
                <a:spcPct val="90000"/>
              </a:lnSpc>
              <a:spcBef>
                <a:spcPts val="1000"/>
              </a:spcBef>
              <a:spcAft>
                <a:spcPts val="0"/>
              </a:spcAft>
              <a:buClr>
                <a:srgbClr val="161893"/>
              </a:buClr>
              <a:buSzPts val="2800"/>
              <a:buChar char="•"/>
            </a:pPr>
            <a:r>
              <a:rPr lang="en-US" dirty="0"/>
              <a:t>Format, edit, proofread files to reflect print copy, using </a:t>
            </a:r>
            <a:r>
              <a:rPr lang="en-US" i="1" dirty="0"/>
              <a:t>Braille Formats: Principles of Print-to-Braille Transcription, 2016.</a:t>
            </a:r>
            <a:endParaRPr dirty="0"/>
          </a:p>
          <a:p>
            <a:pPr marL="0" lvl="0" indent="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5"/>
        <p:cNvGrpSpPr/>
        <p:nvPr/>
      </p:nvGrpSpPr>
      <p:grpSpPr>
        <a:xfrm>
          <a:off x="0" y="0"/>
          <a:ext cx="0" cy="0"/>
          <a:chOff x="0" y="0"/>
          <a:chExt cx="0" cy="0"/>
        </a:xfrm>
      </p:grpSpPr>
      <p:sp>
        <p:nvSpPr>
          <p:cNvPr id="126" name="Google Shape;126;p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t>NIMAC Background</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0"/>
        <p:cNvGrpSpPr/>
        <p:nvPr/>
      </p:nvGrpSpPr>
      <p:grpSpPr>
        <a:xfrm>
          <a:off x="0" y="0"/>
          <a:ext cx="0" cy="0"/>
          <a:chOff x="0" y="0"/>
          <a:chExt cx="0" cy="0"/>
        </a:xfrm>
      </p:grpSpPr>
      <p:sp>
        <p:nvSpPr>
          <p:cNvPr id="131" name="Google Shape;131;p5"/>
          <p:cNvSpPr txBox="1">
            <a:spLocks noGrp="1"/>
          </p:cNvSpPr>
          <p:nvPr>
            <p:ph type="title"/>
          </p:nvPr>
        </p:nvSpPr>
        <p:spPr>
          <a:xfrm>
            <a:off x="838200" y="1304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What is NIMAC?</a:t>
            </a:r>
            <a:endParaRPr/>
          </a:p>
        </p:txBody>
      </p:sp>
      <p:sp>
        <p:nvSpPr>
          <p:cNvPr id="132" name="Google Shape;132;p5"/>
          <p:cNvSpPr txBox="1">
            <a:spLocks noGrp="1"/>
          </p:cNvSpPr>
          <p:nvPr>
            <p:ph idx="1"/>
          </p:nvPr>
        </p:nvSpPr>
        <p:spPr>
          <a:xfrm>
            <a:off x="838200" y="1411705"/>
            <a:ext cx="10515600" cy="471379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000"/>
              </a:spcBef>
              <a:spcAft>
                <a:spcPts val="0"/>
              </a:spcAft>
              <a:buClr>
                <a:srgbClr val="161893"/>
              </a:buClr>
              <a:buSzPts val="2800"/>
              <a:buChar char="•"/>
            </a:pPr>
            <a:r>
              <a:rPr lang="en-US" dirty="0"/>
              <a:t>Created by IDEA 2004, the National Instructional Materials Access Center (NIMAC) is the national source file repository for K-12 textbooks and instructional materials. </a:t>
            </a:r>
            <a:endParaRPr dirty="0"/>
          </a:p>
          <a:p>
            <a:pPr>
              <a:buClr>
                <a:srgbClr val="161893"/>
              </a:buClr>
              <a:buFont typeface="Arial" charset="0"/>
              <a:buChar char="•"/>
            </a:pPr>
            <a:r>
              <a:rPr lang="en-US" altLang="en-US" dirty="0"/>
              <a:t>We make NIMAS files available for use in producing accessible formats for K-12 instructional materials.</a:t>
            </a:r>
          </a:p>
          <a:p>
            <a:pPr marL="228600" lvl="0" indent="-228600" algn="l" rtl="0">
              <a:lnSpc>
                <a:spcPct val="90000"/>
              </a:lnSpc>
              <a:spcBef>
                <a:spcPts val="1000"/>
              </a:spcBef>
              <a:spcAft>
                <a:spcPts val="0"/>
              </a:spcAft>
              <a:buClr>
                <a:srgbClr val="161893"/>
              </a:buClr>
              <a:buSzPts val="2800"/>
              <a:buChar char="•"/>
            </a:pPr>
            <a:r>
              <a:rPr lang="en-US" dirty="0"/>
              <a:t>We have received over 90,000 file sets from over 200 publishers.</a:t>
            </a:r>
            <a:endParaRPr dirty="0"/>
          </a:p>
          <a:p>
            <a:pPr marL="228600" lvl="0" indent="-228600" algn="l" rtl="0">
              <a:lnSpc>
                <a:spcPct val="90000"/>
              </a:lnSpc>
              <a:spcBef>
                <a:spcPts val="1000"/>
              </a:spcBef>
              <a:spcAft>
                <a:spcPts val="0"/>
              </a:spcAft>
              <a:buClr>
                <a:srgbClr val="161893"/>
              </a:buClr>
              <a:buSzPts val="2800"/>
              <a:buChar char="•"/>
            </a:pPr>
            <a:r>
              <a:rPr lang="en-US" dirty="0"/>
              <a:t>All 50 states, the eligible territories, and DoDEA work with the NIMAC. </a:t>
            </a:r>
          </a:p>
          <a:p>
            <a:pPr>
              <a:buClr>
                <a:srgbClr val="161893"/>
              </a:buClr>
              <a:buSzPts val="2800"/>
            </a:pPr>
            <a:r>
              <a:rPr lang="en-US" altLang="en-US" dirty="0"/>
              <a:t>Each State that works with the NIMAC designates Authorized Users who have full access to the repository.</a:t>
            </a:r>
          </a:p>
          <a:p>
            <a:pPr marL="228600" lvl="0" indent="-228600" algn="l" rtl="0">
              <a:lnSpc>
                <a:spcPct val="90000"/>
              </a:lnSpc>
              <a:spcBef>
                <a:spcPts val="1000"/>
              </a:spcBef>
              <a:spcAft>
                <a:spcPts val="0"/>
              </a:spcAft>
              <a:buClr>
                <a:schemeClr val="dk1"/>
              </a:buClr>
              <a:buSzPts val="2800"/>
              <a:buChar char="•"/>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838200" y="309369"/>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 What is a NIMAS file?</a:t>
            </a:r>
            <a:endParaRPr sz="3200"/>
          </a:p>
        </p:txBody>
      </p:sp>
      <p:sp>
        <p:nvSpPr>
          <p:cNvPr id="138" name="Google Shape;138;p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161893"/>
              </a:buClr>
              <a:buSzPts val="2800"/>
              <a:buChar char="•"/>
            </a:pPr>
            <a:r>
              <a:rPr lang="en-US" dirty="0"/>
              <a:t>NIMAS stands for the “National Instructional Materials Accessibility Standard.” </a:t>
            </a:r>
            <a:endParaRPr dirty="0"/>
          </a:p>
          <a:p>
            <a:pPr marL="228600" lvl="0" indent="-228600" algn="l" rtl="0">
              <a:lnSpc>
                <a:spcPct val="90000"/>
              </a:lnSpc>
              <a:spcBef>
                <a:spcPts val="1000"/>
              </a:spcBef>
              <a:spcAft>
                <a:spcPts val="0"/>
              </a:spcAft>
              <a:buClr>
                <a:srgbClr val="161893"/>
              </a:buClr>
              <a:buSzPts val="2800"/>
              <a:buChar char="•"/>
            </a:pPr>
            <a:r>
              <a:rPr lang="en-US" dirty="0"/>
              <a:t>It is an XML-based source file format. </a:t>
            </a:r>
            <a:endParaRPr dirty="0"/>
          </a:p>
          <a:p>
            <a:pPr marL="228600" lvl="0" indent="-228600" algn="l" rtl="0">
              <a:lnSpc>
                <a:spcPct val="90000"/>
              </a:lnSpc>
              <a:spcBef>
                <a:spcPts val="1000"/>
              </a:spcBef>
              <a:spcAft>
                <a:spcPts val="0"/>
              </a:spcAft>
              <a:buClr>
                <a:srgbClr val="161893"/>
              </a:buClr>
              <a:buSzPts val="2800"/>
              <a:buChar char="•"/>
            </a:pPr>
            <a:r>
              <a:rPr lang="en-US" dirty="0"/>
              <a:t>NIMAS is designed for use in producing formats such as braille, DAISY, EPUB, large print.   </a:t>
            </a:r>
            <a:endParaRPr dirty="0"/>
          </a:p>
          <a:p>
            <a:pPr marL="228600" lvl="0" indent="-228600" algn="l" rtl="0">
              <a:lnSpc>
                <a:spcPct val="90000"/>
              </a:lnSpc>
              <a:spcBef>
                <a:spcPts val="1000"/>
              </a:spcBef>
              <a:spcAft>
                <a:spcPts val="0"/>
              </a:spcAft>
              <a:buClr>
                <a:srgbClr val="161893"/>
              </a:buClr>
              <a:buSzPts val="2800"/>
              <a:buChar char="•"/>
            </a:pPr>
            <a:r>
              <a:rPr lang="en-US" dirty="0"/>
              <a:t>NIMAS files cannot be directly embossed – they require translation into braille (or another format) before being used by a student. NIMAS files are not distributed directly to students. </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2"/>
        <p:cNvGrpSpPr/>
        <p:nvPr/>
      </p:nvGrpSpPr>
      <p:grpSpPr>
        <a:xfrm>
          <a:off x="0" y="0"/>
          <a:ext cx="0" cy="0"/>
          <a:chOff x="0" y="0"/>
          <a:chExt cx="0" cy="0"/>
        </a:xfrm>
      </p:grpSpPr>
      <p:sp>
        <p:nvSpPr>
          <p:cNvPr id="143" name="Google Shape;143;p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Types of Materials in the NIMAC</a:t>
            </a:r>
            <a:endParaRPr/>
          </a:p>
        </p:txBody>
      </p:sp>
      <p:sp>
        <p:nvSpPr>
          <p:cNvPr id="144" name="Google Shape;144;p7"/>
          <p:cNvSpPr txBox="1">
            <a:spLocks noGrp="1"/>
          </p:cNvSpPr>
          <p:nvPr>
            <p:ph idx="1"/>
          </p:nvPr>
        </p:nvSpPr>
        <p:spPr>
          <a:xfrm>
            <a:off x="838200" y="1567720"/>
            <a:ext cx="10515600" cy="372255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161893"/>
              </a:buClr>
              <a:buSzPts val="2800"/>
              <a:buChar char="•"/>
            </a:pPr>
            <a:r>
              <a:rPr lang="en-US" dirty="0"/>
              <a:t>Per IDEA, NIMAC receives files when states and districts require NIMAS in their textbook adoption contracts with publishers.  </a:t>
            </a:r>
            <a:endParaRPr dirty="0"/>
          </a:p>
          <a:p>
            <a:pPr marL="228600" lvl="0" indent="-228600" algn="l" rtl="0">
              <a:lnSpc>
                <a:spcPct val="90000"/>
              </a:lnSpc>
              <a:spcBef>
                <a:spcPts val="1000"/>
              </a:spcBef>
              <a:spcAft>
                <a:spcPts val="0"/>
              </a:spcAft>
              <a:buClr>
                <a:srgbClr val="161893"/>
              </a:buClr>
              <a:buSzPts val="2800"/>
              <a:buChar char="•"/>
            </a:pPr>
            <a:r>
              <a:rPr lang="en-US" dirty="0"/>
              <a:t>The wide range of student-facing instructional materials received by the NIMAC include: textbooks, workbooks, supplementary readers, and ancillary materials such as blackline masters. </a:t>
            </a:r>
            <a:endParaRPr dirty="0"/>
          </a:p>
          <a:p>
            <a:pPr marL="228600" lvl="0" indent="-228600" algn="l" rtl="0">
              <a:lnSpc>
                <a:spcPct val="90000"/>
              </a:lnSpc>
              <a:spcBef>
                <a:spcPts val="1000"/>
              </a:spcBef>
              <a:spcAft>
                <a:spcPts val="0"/>
              </a:spcAft>
              <a:buClr>
                <a:srgbClr val="161893"/>
              </a:buClr>
              <a:buSzPts val="2800"/>
              <a:buChar char="•"/>
            </a:pPr>
            <a:r>
              <a:rPr lang="en-US" dirty="0"/>
              <a:t>Not all materials used in the classroom are within scope for the NIMAC. Examples of materials that are usually exempt include: teacher’s editions, pre-2006 titles, trade books, college textbooks, and reference books.</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8954-D8FC-A290-83DF-6380E5ED4A68}"/>
              </a:ext>
            </a:extLst>
          </p:cNvPr>
          <p:cNvSpPr>
            <a:spLocks noGrp="1"/>
          </p:cNvSpPr>
          <p:nvPr>
            <p:ph type="title"/>
          </p:nvPr>
        </p:nvSpPr>
        <p:spPr/>
        <p:txBody>
          <a:bodyPr/>
          <a:lstStyle/>
          <a:p>
            <a:pPr algn="ctr"/>
            <a:r>
              <a:rPr lang="en-US" dirty="0"/>
              <a:t>AMP Accounts</a:t>
            </a:r>
          </a:p>
        </p:txBody>
      </p:sp>
      <p:sp>
        <p:nvSpPr>
          <p:cNvPr id="3" name="Content Placeholder 2">
            <a:extLst>
              <a:ext uri="{FF2B5EF4-FFF2-40B4-BE49-F238E27FC236}">
                <a16:creationId xmlns:a16="http://schemas.microsoft.com/office/drawing/2014/main" id="{A4573B79-7E0A-EE01-CBEC-24E8B9525E63}"/>
              </a:ext>
            </a:extLst>
          </p:cNvPr>
          <p:cNvSpPr>
            <a:spLocks noGrp="1"/>
          </p:cNvSpPr>
          <p:nvPr>
            <p:ph idx="1"/>
          </p:nvPr>
        </p:nvSpPr>
        <p:spPr/>
        <p:txBody>
          <a:bodyPr/>
          <a:lstStyle/>
          <a:p>
            <a:r>
              <a:rPr lang="en-US" dirty="0"/>
              <a:t>Any individual or organization that produces accessible formats on behalf of eligible K-12 students can sign up for a free NIMAC AMP account.</a:t>
            </a:r>
          </a:p>
          <a:p>
            <a:r>
              <a:rPr lang="en-US" dirty="0"/>
              <a:t>AMP accounts can have multiple </a:t>
            </a:r>
            <a:r>
              <a:rPr lang="en-US" dirty="0" err="1"/>
              <a:t>subusers</a:t>
            </a:r>
            <a:r>
              <a:rPr lang="en-US" dirty="0"/>
              <a:t>, so you can have one account for an organization or district with multiple </a:t>
            </a:r>
            <a:r>
              <a:rPr lang="en-US" dirty="0" err="1"/>
              <a:t>subusers</a:t>
            </a:r>
            <a:r>
              <a:rPr lang="en-US" dirty="0"/>
              <a:t>, or you can opt for individual accounts for each person.</a:t>
            </a:r>
          </a:p>
          <a:p>
            <a:r>
              <a:rPr lang="en-US" dirty="0"/>
              <a:t>AMPs can only download NIMAS files that are assigned to them by an Authorized User.</a:t>
            </a:r>
          </a:p>
        </p:txBody>
      </p:sp>
    </p:spTree>
    <p:extLst>
      <p:ext uri="{BB962C8B-B14F-4D97-AF65-F5344CB8AC3E}">
        <p14:creationId xmlns:p14="http://schemas.microsoft.com/office/powerpoint/2010/main" val="909804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DA1A4-2B1D-2BFD-C110-ED095F786482}"/>
              </a:ext>
            </a:extLst>
          </p:cNvPr>
          <p:cNvSpPr>
            <a:spLocks noGrp="1"/>
          </p:cNvSpPr>
          <p:nvPr>
            <p:ph type="title"/>
          </p:nvPr>
        </p:nvSpPr>
        <p:spPr/>
        <p:txBody>
          <a:bodyPr/>
          <a:lstStyle/>
          <a:p>
            <a:pPr algn="ctr"/>
            <a:r>
              <a:rPr lang="en-US" dirty="0"/>
              <a:t>How to Obtain NIMAS Files</a:t>
            </a:r>
          </a:p>
        </p:txBody>
      </p:sp>
      <p:sp>
        <p:nvSpPr>
          <p:cNvPr id="3" name="Content Placeholder 2">
            <a:extLst>
              <a:ext uri="{FF2B5EF4-FFF2-40B4-BE49-F238E27FC236}">
                <a16:creationId xmlns:a16="http://schemas.microsoft.com/office/drawing/2014/main" id="{46A47DD3-48F9-CC18-839C-D82A31F7DA55}"/>
              </a:ext>
            </a:extLst>
          </p:cNvPr>
          <p:cNvSpPr>
            <a:spLocks noGrp="1"/>
          </p:cNvSpPr>
          <p:nvPr>
            <p:ph idx="1"/>
          </p:nvPr>
        </p:nvSpPr>
        <p:spPr/>
        <p:txBody>
          <a:bodyPr/>
          <a:lstStyle/>
          <a:p>
            <a:r>
              <a:rPr lang="en-US" dirty="0"/>
              <a:t>Authorized Users can either provide you with NIMAS files directly, or they can assign them to you in your NIMAC AMP account.</a:t>
            </a:r>
          </a:p>
          <a:p>
            <a:r>
              <a:rPr lang="en-US" dirty="0"/>
              <a:t>Authorized Users work under a State Education Agency. If you need a NIMAS file assigned to you, it would be assigned by an Authorized User in the state in which the accessible format is needed.</a:t>
            </a:r>
          </a:p>
          <a:p>
            <a:r>
              <a:rPr lang="en-US" dirty="0"/>
              <a:t>If you need help getting connected with an Authorized User, please reach out to the NIMAC and we can help!</a:t>
            </a:r>
          </a:p>
        </p:txBody>
      </p:sp>
    </p:spTree>
    <p:extLst>
      <p:ext uri="{BB962C8B-B14F-4D97-AF65-F5344CB8AC3E}">
        <p14:creationId xmlns:p14="http://schemas.microsoft.com/office/powerpoint/2010/main" val="1563233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0E75-191D-29DE-D3CF-5347306F1AC3}"/>
              </a:ext>
            </a:extLst>
          </p:cNvPr>
          <p:cNvSpPr>
            <a:spLocks noGrp="1"/>
          </p:cNvSpPr>
          <p:nvPr>
            <p:ph type="title"/>
          </p:nvPr>
        </p:nvSpPr>
        <p:spPr/>
        <p:txBody>
          <a:bodyPr/>
          <a:lstStyle/>
          <a:p>
            <a:pPr algn="ctr"/>
            <a:r>
              <a:rPr lang="en-US" dirty="0"/>
              <a:t>How to Register as a NIMAC AMP</a:t>
            </a:r>
          </a:p>
        </p:txBody>
      </p:sp>
      <p:sp>
        <p:nvSpPr>
          <p:cNvPr id="3" name="Content Placeholder 2">
            <a:extLst>
              <a:ext uri="{FF2B5EF4-FFF2-40B4-BE49-F238E27FC236}">
                <a16:creationId xmlns:a16="http://schemas.microsoft.com/office/drawing/2014/main" id="{07969E46-E7BA-858E-3BF4-884117D122CB}"/>
              </a:ext>
            </a:extLst>
          </p:cNvPr>
          <p:cNvSpPr>
            <a:spLocks noGrp="1"/>
          </p:cNvSpPr>
          <p:nvPr>
            <p:ph idx="1"/>
          </p:nvPr>
        </p:nvSpPr>
        <p:spPr/>
        <p:txBody>
          <a:bodyPr/>
          <a:lstStyle/>
          <a:p>
            <a:r>
              <a:rPr lang="en-US" dirty="0"/>
              <a:t>In order to get registered for a free AMP account, send an email to </a:t>
            </a:r>
            <a:r>
              <a:rPr lang="en-US" dirty="0">
                <a:hlinkClick r:id="rId2"/>
              </a:rPr>
              <a:t>nimac@aph.org</a:t>
            </a:r>
            <a:r>
              <a:rPr lang="en-US" dirty="0"/>
              <a:t> </a:t>
            </a:r>
          </a:p>
          <a:p>
            <a:r>
              <a:rPr lang="en-US" dirty="0"/>
              <a:t>We will add you in the system, and you will receive an email with a link to complete the online registration.</a:t>
            </a:r>
          </a:p>
          <a:p>
            <a:r>
              <a:rPr lang="en-US" dirty="0"/>
              <a:t>You will also receive a Limitation of Use Agreement (LUA). Please initial each page of the agreement, and fill out/sign section 14.0.</a:t>
            </a:r>
          </a:p>
          <a:p>
            <a:r>
              <a:rPr lang="en-US" dirty="0"/>
              <a:t>Once you complete the registration and send us your LUA, we will activate your account.</a:t>
            </a:r>
          </a:p>
        </p:txBody>
      </p:sp>
    </p:spTree>
    <p:extLst>
      <p:ext uri="{BB962C8B-B14F-4D97-AF65-F5344CB8AC3E}">
        <p14:creationId xmlns:p14="http://schemas.microsoft.com/office/powerpoint/2010/main" val="3628750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5"/>
        <p:cNvGrpSpPr/>
        <p:nvPr/>
      </p:nvGrpSpPr>
      <p:grpSpPr>
        <a:xfrm>
          <a:off x="0" y="0"/>
          <a:ext cx="0" cy="0"/>
          <a:chOff x="0" y="0"/>
          <a:chExt cx="0" cy="0"/>
        </a:xfrm>
      </p:grpSpPr>
      <p:sp>
        <p:nvSpPr>
          <p:cNvPr id="126" name="Google Shape;126;p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t>Accessing files from the NIMAC</a:t>
            </a:r>
            <a:endParaRPr dirty="0"/>
          </a:p>
        </p:txBody>
      </p:sp>
    </p:spTree>
    <p:extLst>
      <p:ext uri="{BB962C8B-B14F-4D97-AF65-F5344CB8AC3E}">
        <p14:creationId xmlns:p14="http://schemas.microsoft.com/office/powerpoint/2010/main" val="305257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4"/>
        <p:cNvGrpSpPr/>
        <p:nvPr/>
      </p:nvGrpSpPr>
      <p:grpSpPr>
        <a:xfrm>
          <a:off x="0" y="0"/>
          <a:ext cx="0" cy="0"/>
          <a:chOff x="0" y="0"/>
          <a:chExt cx="0" cy="0"/>
        </a:xfrm>
      </p:grpSpPr>
      <p:sp>
        <p:nvSpPr>
          <p:cNvPr id="155" name="Google Shape;155;p9"/>
          <p:cNvSpPr txBox="1">
            <a:spLocks noGrp="1"/>
          </p:cNvSpPr>
          <p:nvPr>
            <p:ph type="title"/>
          </p:nvPr>
        </p:nvSpPr>
        <p:spPr>
          <a:xfrm>
            <a:off x="838199" y="398614"/>
            <a:ext cx="10515600" cy="95567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Calibri"/>
              <a:buNone/>
            </a:pPr>
            <a:r>
              <a:rPr lang="en-US" dirty="0">
                <a:latin typeface="Calibri"/>
                <a:ea typeface="Calibri"/>
                <a:cs typeface="Calibri"/>
                <a:sym typeface="Calibri"/>
              </a:rPr>
              <a:t>Accessing files from NIMAC site</a:t>
            </a:r>
            <a:br>
              <a:rPr lang="en-US" dirty="0">
                <a:latin typeface="Calibri"/>
                <a:ea typeface="Calibri"/>
                <a:cs typeface="Calibri"/>
                <a:sym typeface="Calibri"/>
              </a:rPr>
            </a:br>
            <a:r>
              <a:rPr lang="en-US" dirty="0"/>
              <a:t>Overview</a:t>
            </a:r>
            <a:r>
              <a:rPr lang="en-US" dirty="0">
                <a:latin typeface="Calibri"/>
                <a:ea typeface="Calibri"/>
                <a:cs typeface="Calibri"/>
                <a:sym typeface="Calibri"/>
              </a:rPr>
              <a:t> </a:t>
            </a:r>
            <a:endParaRPr dirty="0">
              <a:latin typeface="Calibri"/>
              <a:ea typeface="Calibri"/>
              <a:cs typeface="Calibri"/>
              <a:sym typeface="Calibri"/>
            </a:endParaRPr>
          </a:p>
        </p:txBody>
      </p:sp>
      <p:sp>
        <p:nvSpPr>
          <p:cNvPr id="156" name="Google Shape;156;p9"/>
          <p:cNvSpPr txBox="1">
            <a:spLocks noGrp="1"/>
          </p:cNvSpPr>
          <p:nvPr>
            <p:ph idx="1"/>
          </p:nvPr>
        </p:nvSpPr>
        <p:spPr>
          <a:xfrm>
            <a:off x="498087" y="1676566"/>
            <a:ext cx="11195825" cy="392557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161893"/>
              </a:buClr>
              <a:buSzPts val="2800"/>
              <a:buChar char="•"/>
            </a:pPr>
            <a:r>
              <a:rPr lang="en-US" dirty="0">
                <a:latin typeface="Calibri"/>
                <a:ea typeface="Calibri"/>
                <a:cs typeface="Calibri"/>
                <a:sym typeface="Calibri"/>
              </a:rPr>
              <a:t>Receive email notifying you of NIMAS File Assignment.</a:t>
            </a:r>
            <a:endParaRPr dirty="0"/>
          </a:p>
          <a:p>
            <a:pPr marL="228600" lvl="0" indent="-228600" algn="l" rtl="0">
              <a:lnSpc>
                <a:spcPct val="90000"/>
              </a:lnSpc>
              <a:spcBef>
                <a:spcPts val="1000"/>
              </a:spcBef>
              <a:spcAft>
                <a:spcPts val="0"/>
              </a:spcAft>
              <a:buClr>
                <a:srgbClr val="161893"/>
              </a:buClr>
              <a:buSzPts val="2800"/>
              <a:buChar char="•"/>
            </a:pPr>
            <a:r>
              <a:rPr lang="en-US" dirty="0">
                <a:latin typeface="Calibri"/>
                <a:ea typeface="Calibri"/>
                <a:cs typeface="Calibri"/>
                <a:sym typeface="Calibri"/>
              </a:rPr>
              <a:t>Go to </a:t>
            </a:r>
            <a:r>
              <a:rPr lang="en-US" u="sng" dirty="0">
                <a:solidFill>
                  <a:schemeClr val="hlink"/>
                </a:solidFill>
                <a:latin typeface="Calibri"/>
                <a:ea typeface="Calibri"/>
                <a:cs typeface="Calibri"/>
                <a:sym typeface="Calibri"/>
                <a:hlinkClick r:id="rId3"/>
              </a:rPr>
              <a:t>NIMAC </a:t>
            </a:r>
            <a:r>
              <a:rPr lang="en-US" dirty="0">
                <a:latin typeface="Calibri"/>
                <a:ea typeface="Calibri"/>
                <a:cs typeface="Calibri"/>
                <a:sym typeface="Calibri"/>
              </a:rPr>
              <a:t>portal and Log in.</a:t>
            </a:r>
            <a:endParaRPr dirty="0">
              <a:latin typeface="Calibri"/>
              <a:ea typeface="Calibri"/>
              <a:cs typeface="Calibri"/>
              <a:sym typeface="Calibri"/>
            </a:endParaRPr>
          </a:p>
          <a:p>
            <a:pPr marL="228600" lvl="0" indent="-228600" algn="l" rtl="0">
              <a:lnSpc>
                <a:spcPct val="90000"/>
              </a:lnSpc>
              <a:spcBef>
                <a:spcPts val="1000"/>
              </a:spcBef>
              <a:spcAft>
                <a:spcPts val="0"/>
              </a:spcAft>
              <a:buClr>
                <a:srgbClr val="161893"/>
              </a:buClr>
              <a:buSzPts val="2800"/>
              <a:buChar char="•"/>
            </a:pPr>
            <a:r>
              <a:rPr lang="en-US" dirty="0">
                <a:latin typeface="Calibri"/>
                <a:ea typeface="Calibri"/>
                <a:cs typeface="Calibri"/>
                <a:sym typeface="Calibri"/>
              </a:rPr>
              <a:t>Select assigned file; click on Add to My Downloads.</a:t>
            </a:r>
            <a:endParaRPr dirty="0">
              <a:latin typeface="Calibri"/>
              <a:ea typeface="Calibri"/>
              <a:cs typeface="Calibri"/>
              <a:sym typeface="Calibri"/>
            </a:endParaRPr>
          </a:p>
          <a:p>
            <a:pPr marL="228600" lvl="0" indent="-228600" algn="l" rtl="0">
              <a:lnSpc>
                <a:spcPct val="90000"/>
              </a:lnSpc>
              <a:spcBef>
                <a:spcPts val="1000"/>
              </a:spcBef>
              <a:spcAft>
                <a:spcPts val="0"/>
              </a:spcAft>
              <a:buClr>
                <a:srgbClr val="161893"/>
              </a:buClr>
              <a:buSzPts val="2800"/>
              <a:buChar char="•"/>
            </a:pPr>
            <a:r>
              <a:rPr lang="en-US" dirty="0">
                <a:latin typeface="Calibri"/>
                <a:ea typeface="Calibri"/>
                <a:cs typeface="Calibri"/>
                <a:sym typeface="Calibri"/>
              </a:rPr>
              <a:t>Receive confirmation email from NIMAC: (Title) Successfully Processed for Download.</a:t>
            </a:r>
            <a:endParaRPr dirty="0"/>
          </a:p>
          <a:p>
            <a:pPr marL="228600" lvl="0" indent="-228600" algn="l" rtl="0">
              <a:lnSpc>
                <a:spcPct val="90000"/>
              </a:lnSpc>
              <a:spcBef>
                <a:spcPts val="1000"/>
              </a:spcBef>
              <a:spcAft>
                <a:spcPts val="0"/>
              </a:spcAft>
              <a:buClr>
                <a:srgbClr val="161893"/>
              </a:buClr>
              <a:buSzPts val="2800"/>
              <a:buChar char="•"/>
            </a:pPr>
            <a:r>
              <a:rPr lang="en-US" dirty="0">
                <a:latin typeface="Calibri"/>
                <a:ea typeface="Calibri"/>
                <a:cs typeface="Calibri"/>
                <a:sym typeface="Calibri"/>
              </a:rPr>
              <a:t>Return to NIMAC portal:</a:t>
            </a:r>
            <a:endParaRPr dirty="0">
              <a:latin typeface="Calibri"/>
              <a:ea typeface="Calibri"/>
              <a:cs typeface="Calibri"/>
              <a:sym typeface="Calibri"/>
            </a:endParaRPr>
          </a:p>
          <a:p>
            <a:pPr marL="685800" lvl="1" indent="-228600" algn="l" rtl="0">
              <a:lnSpc>
                <a:spcPct val="90000"/>
              </a:lnSpc>
              <a:spcBef>
                <a:spcPts val="500"/>
              </a:spcBef>
              <a:spcAft>
                <a:spcPts val="0"/>
              </a:spcAft>
              <a:buClr>
                <a:srgbClr val="161893"/>
              </a:buClr>
              <a:buSzPts val="2800"/>
              <a:buChar char="•"/>
            </a:pPr>
            <a:r>
              <a:rPr lang="en-US" sz="2800" dirty="0">
                <a:latin typeface="Calibri"/>
                <a:ea typeface="Calibri"/>
                <a:cs typeface="Calibri"/>
                <a:sym typeface="Calibri"/>
              </a:rPr>
              <a:t>Go to My Downloads.</a:t>
            </a:r>
            <a:endParaRPr sz="2800" dirty="0">
              <a:latin typeface="Calibri"/>
              <a:ea typeface="Calibri"/>
              <a:cs typeface="Calibri"/>
              <a:sym typeface="Calibri"/>
            </a:endParaRPr>
          </a:p>
          <a:p>
            <a:pPr marL="685800" lvl="1" indent="-228600" algn="l" rtl="0">
              <a:lnSpc>
                <a:spcPct val="90000"/>
              </a:lnSpc>
              <a:spcBef>
                <a:spcPts val="500"/>
              </a:spcBef>
              <a:spcAft>
                <a:spcPts val="0"/>
              </a:spcAft>
              <a:buClr>
                <a:srgbClr val="161893"/>
              </a:buClr>
              <a:buSzPts val="2800"/>
              <a:buChar char="•"/>
            </a:pPr>
            <a:r>
              <a:rPr lang="en-US" sz="2800" dirty="0">
                <a:latin typeface="Calibri"/>
                <a:ea typeface="Calibri"/>
                <a:cs typeface="Calibri"/>
                <a:sym typeface="Calibri"/>
              </a:rPr>
              <a:t>Download file to PC.</a:t>
            </a:r>
            <a:endParaRPr dirty="0"/>
          </a:p>
          <a:p>
            <a:pPr>
              <a:buClr>
                <a:srgbClr val="161893"/>
              </a:buClr>
              <a:buSzPts val="2800"/>
            </a:pPr>
            <a:r>
              <a:rPr lang="en-US" sz="2400" b="1" dirty="0"/>
              <a:t>Downloading NIMAS Files for AMPs on YouTube </a:t>
            </a:r>
            <a:r>
              <a:rPr lang="en-US" sz="2400" dirty="0">
                <a:hlinkClick r:id="rId4"/>
              </a:rPr>
              <a:t>https://www.youtube.com/watch?v=v8aKAl84K8k</a:t>
            </a:r>
            <a:r>
              <a:rPr lang="en-US" sz="2400" dirty="0"/>
              <a:t> </a:t>
            </a:r>
          </a:p>
          <a:p>
            <a:pPr marL="228600" lvl="0" indent="-228600" algn="l" rtl="0">
              <a:lnSpc>
                <a:spcPct val="90000"/>
              </a:lnSpc>
              <a:spcBef>
                <a:spcPts val="1000"/>
              </a:spcBef>
              <a:spcAft>
                <a:spcPts val="0"/>
              </a:spcAft>
              <a:buClr>
                <a:srgbClr val="161893"/>
              </a:buClr>
              <a:buSzPts val="2800"/>
              <a:buChar char="•"/>
            </a:pPr>
            <a:endParaRPr dirty="0"/>
          </a:p>
        </p:txBody>
      </p:sp>
    </p:spTree>
    <p:extLst>
      <p:ext uri="{BB962C8B-B14F-4D97-AF65-F5344CB8AC3E}">
        <p14:creationId xmlns:p14="http://schemas.microsoft.com/office/powerpoint/2010/main" val="3399765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1"/>
        <p:cNvGrpSpPr/>
        <p:nvPr/>
      </p:nvGrpSpPr>
      <p:grpSpPr>
        <a:xfrm>
          <a:off x="0" y="0"/>
          <a:ext cx="0" cy="0"/>
          <a:chOff x="0" y="0"/>
          <a:chExt cx="0" cy="0"/>
        </a:xfrm>
      </p:grpSpPr>
      <p:sp>
        <p:nvSpPr>
          <p:cNvPr id="162" name="Google Shape;162;p10"/>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latin typeface="Calibri"/>
                <a:ea typeface="Calibri"/>
                <a:cs typeface="Calibri"/>
                <a:sym typeface="Calibri"/>
              </a:rPr>
              <a:t>File Assignment</a:t>
            </a:r>
            <a:br>
              <a:rPr lang="en-US" dirty="0">
                <a:latin typeface="Calibri"/>
                <a:ea typeface="Calibri"/>
                <a:cs typeface="Calibri"/>
                <a:sym typeface="Calibri"/>
              </a:rPr>
            </a:br>
            <a:r>
              <a:rPr lang="en-US" dirty="0">
                <a:latin typeface="Calibri"/>
                <a:ea typeface="Calibri"/>
                <a:cs typeface="Calibri"/>
                <a:sym typeface="Calibri"/>
              </a:rPr>
              <a:t>C</a:t>
            </a:r>
            <a:r>
              <a:rPr lang="en-US" dirty="0"/>
              <a:t>onfirmation Email</a:t>
            </a:r>
            <a:endParaRPr dirty="0">
              <a:latin typeface="Calibri"/>
              <a:ea typeface="Calibri"/>
              <a:cs typeface="Calibri"/>
              <a:sym typeface="Calibri"/>
            </a:endParaRPr>
          </a:p>
        </p:txBody>
      </p:sp>
      <p:sp>
        <p:nvSpPr>
          <p:cNvPr id="163" name="Google Shape;163;p10"/>
          <p:cNvSpPr txBox="1">
            <a:spLocks noGrp="1"/>
          </p:cNvSpPr>
          <p:nvPr>
            <p:ph sz="half" idx="1"/>
          </p:nvPr>
        </p:nvSpPr>
        <p:spPr>
          <a:xfrm>
            <a:off x="838200" y="1825625"/>
            <a:ext cx="10546715" cy="209804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161893"/>
              </a:buClr>
              <a:buSzPts val="3600"/>
              <a:buChar char="•"/>
            </a:pPr>
            <a:r>
              <a:rPr lang="en-US" dirty="0">
                <a:latin typeface="Calibri"/>
                <a:ea typeface="Calibri"/>
                <a:cs typeface="Calibri"/>
                <a:sym typeface="Calibri"/>
              </a:rPr>
              <a:t>Request access to NIMAS file from contracting agency.</a:t>
            </a:r>
            <a:endParaRPr dirty="0"/>
          </a:p>
          <a:p>
            <a:pPr marL="228600" lvl="0" indent="-228600" algn="l" rtl="0">
              <a:lnSpc>
                <a:spcPct val="90000"/>
              </a:lnSpc>
              <a:spcBef>
                <a:spcPts val="1000"/>
              </a:spcBef>
              <a:spcAft>
                <a:spcPts val="0"/>
              </a:spcAft>
              <a:buClr>
                <a:srgbClr val="161893"/>
              </a:buClr>
              <a:buSzPts val="3600"/>
              <a:buChar char="•"/>
            </a:pPr>
            <a:r>
              <a:rPr lang="en-US" dirty="0">
                <a:latin typeface="Calibri"/>
                <a:ea typeface="Calibri"/>
                <a:cs typeface="Calibri"/>
                <a:sym typeface="Calibri"/>
              </a:rPr>
              <a:t>Example of NIMAS file assignment notification email:</a:t>
            </a:r>
            <a:endParaRPr dirty="0"/>
          </a:p>
          <a:p>
            <a:pPr marL="228600" lvl="0" indent="-25400" algn="l" rtl="0">
              <a:lnSpc>
                <a:spcPct val="90000"/>
              </a:lnSpc>
              <a:spcBef>
                <a:spcPts val="1000"/>
              </a:spcBef>
              <a:spcAft>
                <a:spcPts val="0"/>
              </a:spcAft>
              <a:buClr>
                <a:schemeClr val="dk1"/>
              </a:buClr>
              <a:buSzPts val="3200"/>
              <a:buNone/>
            </a:pPr>
            <a:endParaRPr sz="3200" dirty="0">
              <a:latin typeface="Calibri"/>
              <a:ea typeface="Calibri"/>
              <a:cs typeface="Calibri"/>
              <a:sym typeface="Calibri"/>
            </a:endParaRPr>
          </a:p>
        </p:txBody>
      </p:sp>
      <p:pic>
        <p:nvPicPr>
          <p:cNvPr id="164" name="Google Shape;164;p10" descr="Screenshot of file assignment notifcation"/>
          <p:cNvPicPr preferRelativeResize="0"/>
          <p:nvPr/>
        </p:nvPicPr>
        <p:blipFill>
          <a:blip r:embed="rId3">
            <a:alphaModFix/>
          </a:blip>
          <a:stretch>
            <a:fillRect/>
          </a:stretch>
        </p:blipFill>
        <p:spPr>
          <a:xfrm>
            <a:off x="1028700" y="3479714"/>
            <a:ext cx="10325100" cy="1157775"/>
          </a:xfrm>
          <a:prstGeom prst="rect">
            <a:avLst/>
          </a:prstGeom>
          <a:noFill/>
          <a:ln>
            <a:noFill/>
          </a:ln>
        </p:spPr>
      </p:pic>
    </p:spTree>
    <p:extLst>
      <p:ext uri="{BB962C8B-B14F-4D97-AF65-F5344CB8AC3E}">
        <p14:creationId xmlns:p14="http://schemas.microsoft.com/office/powerpoint/2010/main" val="625205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4"/>
        <p:cNvGrpSpPr/>
        <p:nvPr/>
      </p:nvGrpSpPr>
      <p:grpSpPr>
        <a:xfrm>
          <a:off x="0" y="0"/>
          <a:ext cx="0" cy="0"/>
          <a:chOff x="0" y="0"/>
          <a:chExt cx="0" cy="0"/>
        </a:xfrm>
      </p:grpSpPr>
      <p:sp>
        <p:nvSpPr>
          <p:cNvPr id="155" name="Google Shape;155;p9"/>
          <p:cNvSpPr txBox="1">
            <a:spLocks noGrp="1"/>
          </p:cNvSpPr>
          <p:nvPr>
            <p:ph type="title"/>
          </p:nvPr>
        </p:nvSpPr>
        <p:spPr>
          <a:xfrm>
            <a:off x="838200" y="113479"/>
            <a:ext cx="10515600" cy="9556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latin typeface="Calibri"/>
                <a:ea typeface="Calibri"/>
                <a:cs typeface="Calibri"/>
                <a:sym typeface="Calibri"/>
              </a:rPr>
              <a:t>Title Details Page</a:t>
            </a:r>
            <a:endParaRPr dirty="0">
              <a:latin typeface="Calibri"/>
              <a:ea typeface="Calibri"/>
              <a:cs typeface="Calibri"/>
              <a:sym typeface="Calibri"/>
            </a:endParaRPr>
          </a:p>
        </p:txBody>
      </p:sp>
      <p:sp>
        <p:nvSpPr>
          <p:cNvPr id="156" name="Google Shape;156;p9"/>
          <p:cNvSpPr txBox="1">
            <a:spLocks noGrp="1"/>
          </p:cNvSpPr>
          <p:nvPr>
            <p:ph idx="1"/>
          </p:nvPr>
        </p:nvSpPr>
        <p:spPr>
          <a:xfrm>
            <a:off x="524107" y="1047301"/>
            <a:ext cx="11195825" cy="392557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rgbClr val="161893"/>
              </a:buClr>
              <a:buSzPts val="2800"/>
              <a:buChar char="•"/>
            </a:pPr>
            <a:r>
              <a:rPr lang="en-US" dirty="0">
                <a:latin typeface="Calibri"/>
                <a:ea typeface="Calibri"/>
                <a:cs typeface="Calibri"/>
                <a:sym typeface="Calibri"/>
              </a:rPr>
              <a:t>Go to </a:t>
            </a:r>
            <a:r>
              <a:rPr lang="en-US" u="sng" dirty="0">
                <a:solidFill>
                  <a:schemeClr val="hlink"/>
                </a:solidFill>
                <a:latin typeface="Calibri"/>
                <a:ea typeface="Calibri"/>
                <a:cs typeface="Calibri"/>
                <a:sym typeface="Calibri"/>
                <a:hlinkClick r:id="rId3"/>
              </a:rPr>
              <a:t>NIMAC </a:t>
            </a:r>
            <a:r>
              <a:rPr lang="en-US" dirty="0">
                <a:latin typeface="Calibri"/>
                <a:ea typeface="Calibri"/>
                <a:cs typeface="Calibri"/>
                <a:sym typeface="Calibri"/>
              </a:rPr>
              <a:t>portal and Log in.</a:t>
            </a:r>
          </a:p>
          <a:p>
            <a:pPr marL="228600" lvl="0" indent="-228600" algn="l" rtl="0">
              <a:lnSpc>
                <a:spcPct val="90000"/>
              </a:lnSpc>
              <a:spcBef>
                <a:spcPts val="1000"/>
              </a:spcBef>
              <a:spcAft>
                <a:spcPts val="0"/>
              </a:spcAft>
              <a:buClr>
                <a:srgbClr val="161893"/>
              </a:buClr>
              <a:buSzPts val="2800"/>
              <a:buChar char="•"/>
            </a:pPr>
            <a:r>
              <a:rPr lang="en-US" dirty="0">
                <a:latin typeface="Calibri"/>
                <a:ea typeface="Calibri"/>
                <a:cs typeface="Calibri"/>
                <a:sym typeface="Calibri"/>
              </a:rPr>
              <a:t>View Title Details.</a:t>
            </a:r>
          </a:p>
          <a:p>
            <a:pPr marL="0" lvl="0" indent="0" algn="l" rtl="0">
              <a:lnSpc>
                <a:spcPct val="90000"/>
              </a:lnSpc>
              <a:spcBef>
                <a:spcPts val="1000"/>
              </a:spcBef>
              <a:spcAft>
                <a:spcPts val="0"/>
              </a:spcAft>
              <a:buClr>
                <a:schemeClr val="dk1"/>
              </a:buClr>
              <a:buSzPts val="2800"/>
              <a:buNone/>
            </a:pPr>
            <a:endParaRPr dirty="0"/>
          </a:p>
        </p:txBody>
      </p:sp>
      <p:pic>
        <p:nvPicPr>
          <p:cNvPr id="6" name="Picture 5" descr="Screenshot of NIMAS file record">
            <a:extLst>
              <a:ext uri="{FF2B5EF4-FFF2-40B4-BE49-F238E27FC236}">
                <a16:creationId xmlns:a16="http://schemas.microsoft.com/office/drawing/2014/main" id="{F41EE8E1-CCDE-1327-B404-936E3A3FE2DD}"/>
              </a:ext>
            </a:extLst>
          </p:cNvPr>
          <p:cNvPicPr>
            <a:picLocks noChangeAspect="1"/>
          </p:cNvPicPr>
          <p:nvPr/>
        </p:nvPicPr>
        <p:blipFill>
          <a:blip r:embed="rId4"/>
          <a:stretch>
            <a:fillRect/>
          </a:stretch>
        </p:blipFill>
        <p:spPr>
          <a:xfrm>
            <a:off x="938837" y="2352767"/>
            <a:ext cx="10515601" cy="376824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4">
          <a:extLst>
            <a:ext uri="{FF2B5EF4-FFF2-40B4-BE49-F238E27FC236}">
              <a16:creationId xmlns:a16="http://schemas.microsoft.com/office/drawing/2014/main" id="{A9843D89-C051-50EE-F766-64690A20B796}"/>
            </a:ext>
          </a:extLst>
        </p:cNvPr>
        <p:cNvGrpSpPr/>
        <p:nvPr/>
      </p:nvGrpSpPr>
      <p:grpSpPr>
        <a:xfrm>
          <a:off x="0" y="0"/>
          <a:ext cx="0" cy="0"/>
          <a:chOff x="0" y="0"/>
          <a:chExt cx="0" cy="0"/>
        </a:xfrm>
      </p:grpSpPr>
      <p:sp>
        <p:nvSpPr>
          <p:cNvPr id="155" name="Google Shape;155;p9">
            <a:extLst>
              <a:ext uri="{FF2B5EF4-FFF2-40B4-BE49-F238E27FC236}">
                <a16:creationId xmlns:a16="http://schemas.microsoft.com/office/drawing/2014/main" id="{B432FF8B-F4E0-C6F2-2AFC-2B698DA5CC51}"/>
              </a:ext>
            </a:extLst>
          </p:cNvPr>
          <p:cNvSpPr txBox="1">
            <a:spLocks noGrp="1"/>
          </p:cNvSpPr>
          <p:nvPr>
            <p:ph type="title"/>
          </p:nvPr>
        </p:nvSpPr>
        <p:spPr>
          <a:xfrm>
            <a:off x="838200" y="113479"/>
            <a:ext cx="10515600" cy="9556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latin typeface="Calibri"/>
                <a:ea typeface="Calibri"/>
                <a:cs typeface="Calibri"/>
                <a:sym typeface="Calibri"/>
              </a:rPr>
              <a:t>Title Assignments Page</a:t>
            </a:r>
            <a:endParaRPr dirty="0">
              <a:latin typeface="Calibri"/>
              <a:ea typeface="Calibri"/>
              <a:cs typeface="Calibri"/>
              <a:sym typeface="Calibri"/>
            </a:endParaRPr>
          </a:p>
        </p:txBody>
      </p:sp>
      <p:sp>
        <p:nvSpPr>
          <p:cNvPr id="156" name="Google Shape;156;p9">
            <a:extLst>
              <a:ext uri="{FF2B5EF4-FFF2-40B4-BE49-F238E27FC236}">
                <a16:creationId xmlns:a16="http://schemas.microsoft.com/office/drawing/2014/main" id="{446132C5-29D2-296A-9C83-CBD35BF1415B}"/>
              </a:ext>
            </a:extLst>
          </p:cNvPr>
          <p:cNvSpPr txBox="1">
            <a:spLocks noGrp="1"/>
          </p:cNvSpPr>
          <p:nvPr>
            <p:ph idx="1"/>
          </p:nvPr>
        </p:nvSpPr>
        <p:spPr>
          <a:xfrm>
            <a:off x="524107" y="1047301"/>
            <a:ext cx="11195825" cy="392557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rgbClr val="161893"/>
              </a:buClr>
              <a:buSzPts val="2800"/>
              <a:buChar char="•"/>
            </a:pPr>
            <a:r>
              <a:rPr lang="en-US" dirty="0">
                <a:latin typeface="Calibri"/>
                <a:ea typeface="Calibri"/>
                <a:cs typeface="Calibri"/>
                <a:sym typeface="Calibri"/>
              </a:rPr>
              <a:t>Go to </a:t>
            </a:r>
            <a:r>
              <a:rPr lang="en-US" u="sng" dirty="0">
                <a:solidFill>
                  <a:schemeClr val="hlink"/>
                </a:solidFill>
                <a:latin typeface="Calibri"/>
                <a:ea typeface="Calibri"/>
                <a:cs typeface="Calibri"/>
                <a:sym typeface="Calibri"/>
                <a:hlinkClick r:id="rId3"/>
              </a:rPr>
              <a:t>NIMAC </a:t>
            </a:r>
            <a:r>
              <a:rPr lang="en-US" dirty="0">
                <a:latin typeface="Calibri"/>
                <a:ea typeface="Calibri"/>
                <a:cs typeface="Calibri"/>
                <a:sym typeface="Calibri"/>
              </a:rPr>
              <a:t>portal and Log in.</a:t>
            </a:r>
          </a:p>
          <a:p>
            <a:pPr marL="228600" lvl="0" indent="-228600" algn="l" rtl="0">
              <a:lnSpc>
                <a:spcPct val="90000"/>
              </a:lnSpc>
              <a:spcBef>
                <a:spcPts val="1000"/>
              </a:spcBef>
              <a:spcAft>
                <a:spcPts val="0"/>
              </a:spcAft>
              <a:buClr>
                <a:srgbClr val="161893"/>
              </a:buClr>
              <a:buSzPts val="2800"/>
              <a:buChar char="•"/>
            </a:pPr>
            <a:r>
              <a:rPr lang="en-US" dirty="0">
                <a:latin typeface="Calibri"/>
                <a:ea typeface="Calibri"/>
                <a:cs typeface="Calibri"/>
                <a:sym typeface="Calibri"/>
              </a:rPr>
              <a:t>Select </a:t>
            </a:r>
            <a:r>
              <a:rPr lang="en-US" dirty="0"/>
              <a:t>assigned </a:t>
            </a:r>
            <a:r>
              <a:rPr lang="en-US" dirty="0">
                <a:latin typeface="Calibri"/>
                <a:ea typeface="Calibri"/>
                <a:cs typeface="Calibri"/>
                <a:sym typeface="Calibri"/>
              </a:rPr>
              <a:t>file; </a:t>
            </a:r>
            <a:r>
              <a:rPr lang="en-US" dirty="0"/>
              <a:t>click on </a:t>
            </a:r>
            <a:r>
              <a:rPr lang="en-US" dirty="0">
                <a:latin typeface="Calibri"/>
                <a:ea typeface="Calibri"/>
                <a:cs typeface="Calibri"/>
                <a:sym typeface="Calibri"/>
              </a:rPr>
              <a:t>Add to My Downloads.</a:t>
            </a:r>
            <a:endParaRPr dirty="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800"/>
              <a:buChar char="•"/>
            </a:pPr>
            <a:endParaRPr lang="en-US" dirty="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800"/>
              <a:buChar char="•"/>
            </a:pPr>
            <a:endParaRPr lang="en-US" dirty="0"/>
          </a:p>
          <a:p>
            <a:pPr marL="228600" lvl="0" indent="-228600" algn="l" rtl="0">
              <a:lnSpc>
                <a:spcPct val="90000"/>
              </a:lnSpc>
              <a:spcBef>
                <a:spcPts val="1000"/>
              </a:spcBef>
              <a:spcAft>
                <a:spcPts val="0"/>
              </a:spcAft>
              <a:buClr>
                <a:schemeClr val="dk1"/>
              </a:buClr>
              <a:buSzPts val="2800"/>
              <a:buChar char="•"/>
            </a:pPr>
            <a:endParaRPr lang="en-US" dirty="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800"/>
              <a:buChar char="•"/>
            </a:pPr>
            <a:endParaRPr lang="en-US" dirty="0">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dirty="0"/>
          </a:p>
        </p:txBody>
      </p:sp>
      <p:pic>
        <p:nvPicPr>
          <p:cNvPr id="4" name="Google Shape;172;g3d896d07870_0_2" descr="Screenshot of title assignment">
            <a:extLst>
              <a:ext uri="{FF2B5EF4-FFF2-40B4-BE49-F238E27FC236}">
                <a16:creationId xmlns:a16="http://schemas.microsoft.com/office/drawing/2014/main" id="{3320E697-17FB-2A8B-1EB5-6A3CB56BD281}"/>
              </a:ext>
            </a:extLst>
          </p:cNvPr>
          <p:cNvPicPr preferRelativeResize="0"/>
          <p:nvPr/>
        </p:nvPicPr>
        <p:blipFill>
          <a:blip r:embed="rId4">
            <a:alphaModFix/>
          </a:blip>
          <a:stretch>
            <a:fillRect/>
          </a:stretch>
        </p:blipFill>
        <p:spPr>
          <a:xfrm>
            <a:off x="595604" y="2528476"/>
            <a:ext cx="10545973" cy="1912899"/>
          </a:xfrm>
          <a:prstGeom prst="rect">
            <a:avLst/>
          </a:prstGeom>
          <a:noFill/>
          <a:ln>
            <a:noFill/>
          </a:ln>
        </p:spPr>
      </p:pic>
    </p:spTree>
    <p:extLst>
      <p:ext uri="{BB962C8B-B14F-4D97-AF65-F5344CB8AC3E}">
        <p14:creationId xmlns:p14="http://schemas.microsoft.com/office/powerpoint/2010/main" val="960580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4"/>
        <p:cNvGrpSpPr/>
        <p:nvPr/>
      </p:nvGrpSpPr>
      <p:grpSpPr>
        <a:xfrm>
          <a:off x="0" y="0"/>
          <a:ext cx="0" cy="0"/>
          <a:chOff x="0" y="0"/>
          <a:chExt cx="0" cy="0"/>
        </a:xfrm>
      </p:grpSpPr>
      <p:sp>
        <p:nvSpPr>
          <p:cNvPr id="155" name="Google Shape;155;p9"/>
          <p:cNvSpPr txBox="1">
            <a:spLocks noGrp="1"/>
          </p:cNvSpPr>
          <p:nvPr>
            <p:ph type="title"/>
          </p:nvPr>
        </p:nvSpPr>
        <p:spPr>
          <a:xfrm>
            <a:off x="838200" y="113479"/>
            <a:ext cx="10515600" cy="9556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latin typeface="Calibri"/>
                <a:ea typeface="Calibri"/>
                <a:cs typeface="Calibri"/>
                <a:sym typeface="Calibri"/>
              </a:rPr>
              <a:t>Accessing file from NIMAC site </a:t>
            </a:r>
            <a:endParaRPr>
              <a:latin typeface="Calibri"/>
              <a:ea typeface="Calibri"/>
              <a:cs typeface="Calibri"/>
              <a:sym typeface="Calibri"/>
            </a:endParaRPr>
          </a:p>
        </p:txBody>
      </p:sp>
      <p:sp>
        <p:nvSpPr>
          <p:cNvPr id="156" name="Google Shape;156;p9"/>
          <p:cNvSpPr txBox="1">
            <a:spLocks noGrp="1"/>
          </p:cNvSpPr>
          <p:nvPr>
            <p:ph idx="1"/>
          </p:nvPr>
        </p:nvSpPr>
        <p:spPr>
          <a:xfrm>
            <a:off x="524107" y="1047301"/>
            <a:ext cx="11195825" cy="392557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rgbClr val="161893"/>
              </a:buClr>
              <a:buSzPts val="2800"/>
              <a:buChar char="•"/>
            </a:pPr>
            <a:r>
              <a:rPr lang="en-US" dirty="0">
                <a:latin typeface="Calibri"/>
                <a:ea typeface="Calibri"/>
                <a:cs typeface="Calibri"/>
                <a:sym typeface="Calibri"/>
              </a:rPr>
              <a:t>Select from </a:t>
            </a:r>
            <a:r>
              <a:rPr lang="en-US" dirty="0"/>
              <a:t>“Type of Content” menu and Submit Request</a:t>
            </a:r>
            <a:endParaRPr lang="en-US" dirty="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800"/>
              <a:buChar char="•"/>
            </a:pPr>
            <a:endParaRPr lang="en-US" dirty="0"/>
          </a:p>
          <a:p>
            <a:pPr marL="228600" lvl="0" indent="-228600" algn="l" rtl="0">
              <a:lnSpc>
                <a:spcPct val="90000"/>
              </a:lnSpc>
              <a:spcBef>
                <a:spcPts val="1000"/>
              </a:spcBef>
              <a:spcAft>
                <a:spcPts val="0"/>
              </a:spcAft>
              <a:buClr>
                <a:schemeClr val="dk1"/>
              </a:buClr>
              <a:buSzPts val="2800"/>
              <a:buChar char="•"/>
            </a:pPr>
            <a:endParaRPr lang="en-US" dirty="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800"/>
              <a:buChar char="•"/>
            </a:pPr>
            <a:endParaRPr lang="en-US" dirty="0">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dirty="0"/>
          </a:p>
        </p:txBody>
      </p:sp>
      <p:pic>
        <p:nvPicPr>
          <p:cNvPr id="2" name="Picture 1" descr="Screenshot of download request dialog box"/>
          <p:cNvPicPr>
            <a:picLocks noChangeAspect="1"/>
          </p:cNvPicPr>
          <p:nvPr/>
        </p:nvPicPr>
        <p:blipFill>
          <a:blip r:embed="rId3"/>
          <a:stretch>
            <a:fillRect/>
          </a:stretch>
        </p:blipFill>
        <p:spPr>
          <a:xfrm>
            <a:off x="1511519" y="1777466"/>
            <a:ext cx="7192379" cy="3524742"/>
          </a:xfrm>
          <a:prstGeom prst="rect">
            <a:avLst/>
          </a:prstGeom>
        </p:spPr>
      </p:pic>
    </p:spTree>
    <p:extLst>
      <p:ext uri="{BB962C8B-B14F-4D97-AF65-F5344CB8AC3E}">
        <p14:creationId xmlns:p14="http://schemas.microsoft.com/office/powerpoint/2010/main" val="3738487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7"/>
        <p:cNvGrpSpPr/>
        <p:nvPr/>
      </p:nvGrpSpPr>
      <p:grpSpPr>
        <a:xfrm>
          <a:off x="0" y="0"/>
          <a:ext cx="0" cy="0"/>
          <a:chOff x="0" y="0"/>
          <a:chExt cx="0" cy="0"/>
        </a:xfrm>
      </p:grpSpPr>
      <p:sp>
        <p:nvSpPr>
          <p:cNvPr id="178" name="Google Shape;178;g3d896d07870_0_1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latin typeface="Calibri"/>
                <a:ea typeface="Calibri"/>
                <a:cs typeface="Calibri"/>
                <a:sym typeface="Calibri"/>
              </a:rPr>
              <a:t>Download Confirmation Email</a:t>
            </a:r>
            <a:endParaRPr dirty="0">
              <a:latin typeface="Calibri"/>
              <a:ea typeface="Calibri"/>
              <a:cs typeface="Calibri"/>
              <a:sym typeface="Calibri"/>
            </a:endParaRPr>
          </a:p>
        </p:txBody>
      </p:sp>
      <p:sp>
        <p:nvSpPr>
          <p:cNvPr id="179" name="Google Shape;179;g3d896d07870_0_12"/>
          <p:cNvSpPr txBox="1">
            <a:spLocks noGrp="1"/>
          </p:cNvSpPr>
          <p:nvPr>
            <p:ph sz="half" idx="1"/>
          </p:nvPr>
        </p:nvSpPr>
        <p:spPr>
          <a:xfrm>
            <a:off x="838200" y="1825625"/>
            <a:ext cx="10546800" cy="20979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000"/>
              </a:spcBef>
              <a:spcAft>
                <a:spcPts val="0"/>
              </a:spcAft>
              <a:buClr>
                <a:srgbClr val="161893"/>
              </a:buClr>
              <a:buSzPts val="3600"/>
              <a:buChar char="•"/>
            </a:pPr>
            <a:r>
              <a:rPr lang="en-US" sz="3600"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sym typeface="Calibri"/>
              </a:rPr>
              <a:t>Receive another</a:t>
            </a:r>
            <a:r>
              <a:rPr lang="en-US" i="1" dirty="0">
                <a:latin typeface="Calibri" panose="020F0502020204030204" pitchFamily="34" charset="0"/>
                <a:ea typeface="Calibri" panose="020F0502020204030204" pitchFamily="34" charset="0"/>
                <a:cs typeface="Calibri" panose="020F0502020204030204" pitchFamily="34" charset="0"/>
                <a:sym typeface="Calibri"/>
              </a:rPr>
              <a:t> </a:t>
            </a:r>
            <a:r>
              <a:rPr lang="en-US" dirty="0">
                <a:latin typeface="Calibri" panose="020F0502020204030204" pitchFamily="34" charset="0"/>
                <a:ea typeface="Calibri" panose="020F0502020204030204" pitchFamily="34" charset="0"/>
                <a:cs typeface="Calibri" panose="020F0502020204030204" pitchFamily="34" charset="0"/>
                <a:sym typeface="Calibri"/>
              </a:rPr>
              <a:t>email confirmation </a:t>
            </a:r>
            <a:r>
              <a:rPr lang="en-US" dirty="0">
                <a:latin typeface="Calibri" panose="020F0502020204030204" pitchFamily="34" charset="0"/>
                <a:ea typeface="Calibri" panose="020F0502020204030204" pitchFamily="34" charset="0"/>
                <a:cs typeface="Calibri" panose="020F0502020204030204" pitchFamily="34" charset="0"/>
              </a:rPr>
              <a:t>when file is available for download</a:t>
            </a:r>
            <a:r>
              <a:rPr lang="en-US" dirty="0">
                <a:latin typeface="Calibri" panose="020F0502020204030204" pitchFamily="34" charset="0"/>
                <a:ea typeface="Calibri" panose="020F0502020204030204" pitchFamily="34" charset="0"/>
                <a:cs typeface="Calibri" panose="020F0502020204030204" pitchFamily="34" charset="0"/>
                <a:sym typeface="Calibri"/>
              </a:rPr>
              <a:t>.</a:t>
            </a:r>
            <a:endParaRPr dirty="0">
              <a:latin typeface="Calibri" panose="020F0502020204030204" pitchFamily="34" charset="0"/>
              <a:ea typeface="Calibri" panose="020F0502020204030204" pitchFamily="34" charset="0"/>
              <a:cs typeface="Calibri" panose="020F0502020204030204" pitchFamily="34" charset="0"/>
            </a:endParaRPr>
          </a:p>
          <a:p>
            <a:pPr marL="228600" lvl="0" indent="-25400" algn="l" rtl="0">
              <a:lnSpc>
                <a:spcPct val="90000"/>
              </a:lnSpc>
              <a:spcBef>
                <a:spcPts val="1000"/>
              </a:spcBef>
              <a:spcAft>
                <a:spcPts val="0"/>
              </a:spcAft>
              <a:buClr>
                <a:schemeClr val="dk1"/>
              </a:buClr>
              <a:buSzPts val="3200"/>
              <a:buNone/>
            </a:pPr>
            <a:endParaRPr sz="3200" dirty="0">
              <a:latin typeface="Calibri"/>
              <a:ea typeface="Calibri"/>
              <a:cs typeface="Calibri"/>
              <a:sym typeface="Calibri"/>
            </a:endParaRPr>
          </a:p>
        </p:txBody>
      </p:sp>
      <p:pic>
        <p:nvPicPr>
          <p:cNvPr id="180" name="Google Shape;180;g3d896d07870_0_12" descr="Screenshot of download confirmation email"/>
          <p:cNvPicPr preferRelativeResize="0"/>
          <p:nvPr/>
        </p:nvPicPr>
        <p:blipFill>
          <a:blip r:embed="rId3">
            <a:alphaModFix/>
          </a:blip>
          <a:stretch>
            <a:fillRect/>
          </a:stretch>
        </p:blipFill>
        <p:spPr>
          <a:xfrm>
            <a:off x="1079600" y="3017861"/>
            <a:ext cx="10334625" cy="1061975"/>
          </a:xfrm>
          <a:prstGeom prst="rect">
            <a:avLst/>
          </a:prstGeom>
          <a:noFill/>
          <a:ln>
            <a:noFill/>
          </a:ln>
        </p:spPr>
      </p:pic>
    </p:spTree>
    <p:extLst>
      <p:ext uri="{BB962C8B-B14F-4D97-AF65-F5344CB8AC3E}">
        <p14:creationId xmlns:p14="http://schemas.microsoft.com/office/powerpoint/2010/main" val="3883592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4"/>
        <p:cNvGrpSpPr/>
        <p:nvPr/>
      </p:nvGrpSpPr>
      <p:grpSpPr>
        <a:xfrm>
          <a:off x="0" y="0"/>
          <a:ext cx="0" cy="0"/>
          <a:chOff x="0" y="0"/>
          <a:chExt cx="0" cy="0"/>
        </a:xfrm>
      </p:grpSpPr>
      <p:sp>
        <p:nvSpPr>
          <p:cNvPr id="155" name="Google Shape;155;p9"/>
          <p:cNvSpPr txBox="1">
            <a:spLocks noGrp="1"/>
          </p:cNvSpPr>
          <p:nvPr>
            <p:ph type="title"/>
          </p:nvPr>
        </p:nvSpPr>
        <p:spPr>
          <a:xfrm>
            <a:off x="838200" y="113479"/>
            <a:ext cx="10515600" cy="9556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latin typeface="Calibri"/>
                <a:ea typeface="Calibri"/>
                <a:cs typeface="Calibri"/>
                <a:sym typeface="Calibri"/>
              </a:rPr>
              <a:t>Downloading File</a:t>
            </a:r>
            <a:endParaRPr dirty="0">
              <a:latin typeface="Calibri"/>
              <a:ea typeface="Calibri"/>
              <a:cs typeface="Calibri"/>
              <a:sym typeface="Calibri"/>
            </a:endParaRPr>
          </a:p>
        </p:txBody>
      </p:sp>
      <p:sp>
        <p:nvSpPr>
          <p:cNvPr id="156" name="Google Shape;156;p9"/>
          <p:cNvSpPr txBox="1">
            <a:spLocks noGrp="1"/>
          </p:cNvSpPr>
          <p:nvPr>
            <p:ph idx="1"/>
          </p:nvPr>
        </p:nvSpPr>
        <p:spPr>
          <a:xfrm>
            <a:off x="425784" y="1069153"/>
            <a:ext cx="11195825" cy="1278403"/>
          </a:xfrm>
          <a:prstGeom prst="rect">
            <a:avLst/>
          </a:prstGeom>
          <a:noFill/>
          <a:ln>
            <a:noFill/>
          </a:ln>
        </p:spPr>
        <p:txBody>
          <a:bodyPr spcFirstLastPara="1" wrap="square" lIns="91425" tIns="45700" rIns="91425" bIns="45700" anchor="t" anchorCtr="0">
            <a:noAutofit/>
          </a:bodyPr>
          <a:lstStyle/>
          <a:p>
            <a:pPr>
              <a:buClr>
                <a:srgbClr val="161893"/>
              </a:buClr>
              <a:buSzPts val="2800"/>
            </a:pPr>
            <a:r>
              <a:rPr lang="en-US" dirty="0">
                <a:latin typeface="Calibri" panose="020F0502020204030204" pitchFamily="34" charset="0"/>
                <a:ea typeface="Calibri" panose="020F0502020204030204" pitchFamily="34" charset="0"/>
                <a:cs typeface="Calibri" panose="020F0502020204030204" pitchFamily="34" charset="0"/>
                <a:sym typeface="Calibri"/>
              </a:rPr>
              <a:t>Navigate to </a:t>
            </a:r>
            <a:r>
              <a:rPr lang="en-US" sz="2800" dirty="0">
                <a:latin typeface="Calibri" panose="020F0502020204030204" pitchFamily="34" charset="0"/>
                <a:ea typeface="Calibri" panose="020F0502020204030204" pitchFamily="34" charset="0"/>
                <a:cs typeface="Calibri" panose="020F0502020204030204" pitchFamily="34" charset="0"/>
                <a:sym typeface="Calibri"/>
              </a:rPr>
              <a:t>My Downloads page</a:t>
            </a:r>
            <a:endParaRPr lang="en-US" dirty="0">
              <a:latin typeface="Calibri" panose="020F0502020204030204" pitchFamily="34" charset="0"/>
              <a:ea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rgbClr val="161893"/>
              </a:buClr>
              <a:buSzPts val="2800"/>
              <a:buChar char="•"/>
            </a:pPr>
            <a:r>
              <a:rPr lang="en-US" dirty="0">
                <a:latin typeface="Calibri" panose="020F0502020204030204" pitchFamily="34" charset="0"/>
                <a:ea typeface="Calibri" panose="020F0502020204030204" pitchFamily="34" charset="0"/>
                <a:cs typeface="Calibri" panose="020F0502020204030204" pitchFamily="34" charset="0"/>
              </a:rPr>
              <a:t>Download file to PC</a:t>
            </a:r>
            <a:endParaRPr lang="en-US" sz="2800" dirty="0">
              <a:latin typeface="Calibri" panose="020F0502020204030204" pitchFamily="34" charset="0"/>
              <a:ea typeface="Calibri" panose="020F0502020204030204" pitchFamily="34" charset="0"/>
              <a:cs typeface="Calibri" panose="020F0502020204030204" pitchFamily="34" charset="0"/>
              <a:sym typeface="Calibri"/>
            </a:endParaRPr>
          </a:p>
          <a:p>
            <a:pPr marL="685800" lvl="1" indent="-228600" algn="l" rtl="0">
              <a:lnSpc>
                <a:spcPct val="90000"/>
              </a:lnSpc>
              <a:spcBef>
                <a:spcPts val="500"/>
              </a:spcBef>
              <a:spcAft>
                <a:spcPts val="0"/>
              </a:spcAft>
              <a:buClr>
                <a:schemeClr val="dk1"/>
              </a:buClr>
              <a:buSzPts val="2800"/>
              <a:buChar char="•"/>
            </a:pPr>
            <a:endParaRPr lang="en-US" sz="2800" dirty="0"/>
          </a:p>
          <a:p>
            <a:pPr marL="685800" lvl="1" indent="-228600" algn="l" rtl="0">
              <a:lnSpc>
                <a:spcPct val="90000"/>
              </a:lnSpc>
              <a:spcBef>
                <a:spcPts val="500"/>
              </a:spcBef>
              <a:spcAft>
                <a:spcPts val="0"/>
              </a:spcAft>
              <a:buClr>
                <a:schemeClr val="dk1"/>
              </a:buClr>
              <a:buSzPts val="2800"/>
              <a:buChar char="•"/>
            </a:pPr>
            <a:endParaRPr lang="en-US" sz="2800" dirty="0">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dirty="0"/>
          </a:p>
        </p:txBody>
      </p:sp>
      <p:pic>
        <p:nvPicPr>
          <p:cNvPr id="3" name="Picture 2" descr="Screenshot of My Downloads page">
            <a:extLst>
              <a:ext uri="{FF2B5EF4-FFF2-40B4-BE49-F238E27FC236}">
                <a16:creationId xmlns:a16="http://schemas.microsoft.com/office/drawing/2014/main" id="{6014152B-AF3D-4AEA-1440-46D9CF458748}"/>
              </a:ext>
            </a:extLst>
          </p:cNvPr>
          <p:cNvPicPr>
            <a:picLocks noChangeAspect="1"/>
          </p:cNvPicPr>
          <p:nvPr/>
        </p:nvPicPr>
        <p:blipFill>
          <a:blip r:embed="rId3"/>
          <a:stretch>
            <a:fillRect/>
          </a:stretch>
        </p:blipFill>
        <p:spPr>
          <a:xfrm>
            <a:off x="1209870" y="2192803"/>
            <a:ext cx="9772260" cy="3989067"/>
          </a:xfrm>
          <a:prstGeom prst="rect">
            <a:avLst/>
          </a:prstGeom>
        </p:spPr>
      </p:pic>
    </p:spTree>
    <p:extLst>
      <p:ext uri="{BB962C8B-B14F-4D97-AF65-F5344CB8AC3E}">
        <p14:creationId xmlns:p14="http://schemas.microsoft.com/office/powerpoint/2010/main" val="3323960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48FADC-D31B-90F4-0AC9-5714A68EEA3E}"/>
              </a:ext>
            </a:extLst>
          </p:cNvPr>
          <p:cNvSpPr>
            <a:spLocks noGrp="1"/>
          </p:cNvSpPr>
          <p:nvPr>
            <p:ph type="title"/>
          </p:nvPr>
        </p:nvSpPr>
        <p:spPr>
          <a:xfrm>
            <a:off x="838200" y="2927555"/>
            <a:ext cx="10515600" cy="1002890"/>
          </a:xfrm>
        </p:spPr>
        <p:txBody>
          <a:bodyPr/>
          <a:lstStyle/>
          <a:p>
            <a:pPr algn="ctr"/>
            <a:r>
              <a:rPr lang="en-US" dirty="0"/>
              <a:t>NIMAS File Set Components</a:t>
            </a:r>
          </a:p>
        </p:txBody>
      </p:sp>
    </p:spTree>
    <p:extLst>
      <p:ext uri="{BB962C8B-B14F-4D97-AF65-F5344CB8AC3E}">
        <p14:creationId xmlns:p14="http://schemas.microsoft.com/office/powerpoint/2010/main" val="2859117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9"/>
        <p:cNvGrpSpPr/>
        <p:nvPr/>
      </p:nvGrpSpPr>
      <p:grpSpPr>
        <a:xfrm>
          <a:off x="0" y="0"/>
          <a:ext cx="0" cy="0"/>
          <a:chOff x="0" y="0"/>
          <a:chExt cx="0" cy="0"/>
        </a:xfrm>
      </p:grpSpPr>
      <p:sp>
        <p:nvSpPr>
          <p:cNvPr id="200" name="Google Shape;200;p1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t>Overview of NIMAS File Components</a:t>
            </a:r>
            <a:endParaRPr dirty="0"/>
          </a:p>
        </p:txBody>
      </p:sp>
      <p:sp>
        <p:nvSpPr>
          <p:cNvPr id="201" name="Google Shape;201;p12"/>
          <p:cNvSpPr txBox="1">
            <a:spLocks noGrp="1"/>
          </p:cNvSpPr>
          <p:nvPr>
            <p:ph idx="1"/>
          </p:nvPr>
        </p:nvSpPr>
        <p:spPr>
          <a:xfrm>
            <a:off x="838200" y="1325563"/>
            <a:ext cx="10515600" cy="3488698"/>
          </a:xfrm>
          <a:prstGeom prst="rect">
            <a:avLst/>
          </a:prstGeom>
          <a:noFill/>
          <a:ln>
            <a:noFill/>
          </a:ln>
        </p:spPr>
        <p:txBody>
          <a:bodyPr spcFirstLastPara="1" wrap="square" lIns="91425" tIns="45700" rIns="91425" bIns="45700" anchor="t" anchorCtr="0">
            <a:noAutofit/>
          </a:bodyPr>
          <a:lstStyle/>
          <a:p>
            <a:pPr>
              <a:spcBef>
                <a:spcPts val="500"/>
              </a:spcBef>
              <a:buClr>
                <a:srgbClr val="161893"/>
              </a:buClr>
              <a:buSzPts val="2800"/>
            </a:pPr>
            <a:r>
              <a:rPr lang="en-US" sz="3200" dirty="0">
                <a:latin typeface="Calibri"/>
                <a:ea typeface="Calibri"/>
                <a:cs typeface="Calibri"/>
                <a:sym typeface="Calibri"/>
              </a:rPr>
              <a:t>Images: individual image file--illustrations &amp; math diagrams, equations</a:t>
            </a:r>
            <a:endParaRPr dirty="0"/>
          </a:p>
          <a:p>
            <a:pPr>
              <a:spcBef>
                <a:spcPts val="500"/>
              </a:spcBef>
              <a:buClr>
                <a:srgbClr val="161893"/>
              </a:buClr>
              <a:buSzPts val="2800"/>
            </a:pPr>
            <a:r>
              <a:rPr lang="en-US" sz="3200" dirty="0">
                <a:latin typeface="Calibri"/>
                <a:ea typeface="Calibri"/>
                <a:cs typeface="Calibri"/>
                <a:sym typeface="Calibri"/>
              </a:rPr>
              <a:t>PDF: title and copyright pages</a:t>
            </a:r>
            <a:endParaRPr dirty="0"/>
          </a:p>
          <a:p>
            <a:pPr>
              <a:spcBef>
                <a:spcPts val="500"/>
              </a:spcBef>
              <a:buClr>
                <a:srgbClr val="161893"/>
              </a:buClr>
              <a:buSzPts val="2800"/>
            </a:pPr>
            <a:r>
              <a:rPr lang="en-US" sz="3200" dirty="0">
                <a:latin typeface="Calibri"/>
                <a:ea typeface="Calibri"/>
                <a:cs typeface="Calibri"/>
                <a:sym typeface="Calibri"/>
              </a:rPr>
              <a:t>XML: contents and structure of the material</a:t>
            </a:r>
            <a:endParaRPr sz="3200" dirty="0">
              <a:latin typeface="Calibri"/>
              <a:ea typeface="Calibri"/>
              <a:cs typeface="Calibri"/>
              <a:sym typeface="Calibri"/>
            </a:endParaRPr>
          </a:p>
          <a:p>
            <a:pPr>
              <a:spcBef>
                <a:spcPts val="500"/>
              </a:spcBef>
              <a:buClr>
                <a:srgbClr val="161893"/>
              </a:buClr>
              <a:buSzPts val="2800"/>
            </a:pPr>
            <a:r>
              <a:rPr lang="en-US" sz="3200" dirty="0">
                <a:latin typeface="Calibri"/>
                <a:ea typeface="Calibri"/>
                <a:cs typeface="Calibri"/>
                <a:sym typeface="Calibri"/>
              </a:rPr>
              <a:t>OPF: file metadata</a:t>
            </a:r>
            <a:endParaRPr dirty="0"/>
          </a:p>
          <a:p>
            <a:pPr marL="685800" lvl="1" indent="-76200" algn="l" rtl="0">
              <a:lnSpc>
                <a:spcPct val="90000"/>
              </a:lnSpc>
              <a:spcBef>
                <a:spcPts val="500"/>
              </a:spcBef>
              <a:spcAft>
                <a:spcPts val="0"/>
              </a:spcAft>
              <a:buClr>
                <a:schemeClr val="dk1"/>
              </a:buClr>
              <a:buSzPts val="2400"/>
              <a:buNone/>
            </a:pPr>
            <a:endParaRPr sz="2400" dirty="0">
              <a:latin typeface="Calibri"/>
              <a:ea typeface="Calibri"/>
              <a:cs typeface="Calibri"/>
              <a:sym typeface="Calibri"/>
            </a:endParaRPr>
          </a:p>
        </p:txBody>
      </p:sp>
      <p:pic>
        <p:nvPicPr>
          <p:cNvPr id="2" name="Picture 1" descr="Screenshot of NIMAS file set components"/>
          <p:cNvPicPr>
            <a:picLocks noChangeAspect="1"/>
          </p:cNvPicPr>
          <p:nvPr/>
        </p:nvPicPr>
        <p:blipFill>
          <a:blip r:embed="rId3"/>
          <a:stretch>
            <a:fillRect/>
          </a:stretch>
        </p:blipFill>
        <p:spPr>
          <a:xfrm>
            <a:off x="446886" y="4215015"/>
            <a:ext cx="11298227" cy="1495634"/>
          </a:xfrm>
          <a:prstGeom prst="rect">
            <a:avLst/>
          </a:prstGeom>
        </p:spPr>
      </p:pic>
    </p:spTree>
    <p:extLst>
      <p:ext uri="{BB962C8B-B14F-4D97-AF65-F5344CB8AC3E}">
        <p14:creationId xmlns:p14="http://schemas.microsoft.com/office/powerpoint/2010/main" val="3572355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9">
          <a:extLst>
            <a:ext uri="{FF2B5EF4-FFF2-40B4-BE49-F238E27FC236}">
              <a16:creationId xmlns:a16="http://schemas.microsoft.com/office/drawing/2014/main" id="{96438608-0957-C1E8-2B79-B7EECBD359F5}"/>
            </a:ext>
          </a:extLst>
        </p:cNvPr>
        <p:cNvGrpSpPr/>
        <p:nvPr/>
      </p:nvGrpSpPr>
      <p:grpSpPr>
        <a:xfrm>
          <a:off x="0" y="0"/>
          <a:ext cx="0" cy="0"/>
          <a:chOff x="0" y="0"/>
          <a:chExt cx="0" cy="0"/>
        </a:xfrm>
      </p:grpSpPr>
      <p:sp>
        <p:nvSpPr>
          <p:cNvPr id="200" name="Google Shape;200;p12">
            <a:extLst>
              <a:ext uri="{FF2B5EF4-FFF2-40B4-BE49-F238E27FC236}">
                <a16:creationId xmlns:a16="http://schemas.microsoft.com/office/drawing/2014/main" id="{8B32A6D1-F350-278F-964E-BA8618557F83}"/>
              </a:ext>
            </a:extLst>
          </p:cNvPr>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How to set up NIMAS Files on PC</a:t>
            </a:r>
            <a:endParaRPr/>
          </a:p>
        </p:txBody>
      </p:sp>
      <p:sp>
        <p:nvSpPr>
          <p:cNvPr id="201" name="Google Shape;201;p12">
            <a:extLst>
              <a:ext uri="{FF2B5EF4-FFF2-40B4-BE49-F238E27FC236}">
                <a16:creationId xmlns:a16="http://schemas.microsoft.com/office/drawing/2014/main" id="{D9372A5B-9CBF-BB92-99E0-9D3719045509}"/>
              </a:ext>
            </a:extLst>
          </p:cNvPr>
          <p:cNvSpPr txBox="1">
            <a:spLocks noGrp="1"/>
          </p:cNvSpPr>
          <p:nvPr>
            <p:ph idx="1"/>
          </p:nvPr>
        </p:nvSpPr>
        <p:spPr>
          <a:xfrm>
            <a:off x="838200" y="1553497"/>
            <a:ext cx="10515600" cy="3635406"/>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161893"/>
              </a:buClr>
              <a:buSzPts val="2800"/>
              <a:buChar char="•"/>
            </a:pPr>
            <a:r>
              <a:rPr lang="en-US" dirty="0">
                <a:latin typeface="Calibri"/>
                <a:ea typeface="Calibri"/>
                <a:cs typeface="Calibri"/>
                <a:sym typeface="Calibri"/>
              </a:rPr>
              <a:t>PC files</a:t>
            </a:r>
            <a:endParaRPr dirty="0"/>
          </a:p>
          <a:p>
            <a:pPr marL="971550" lvl="1" indent="-514350" algn="l" rtl="0">
              <a:lnSpc>
                <a:spcPct val="90000"/>
              </a:lnSpc>
              <a:spcBef>
                <a:spcPts val="500"/>
              </a:spcBef>
              <a:spcAft>
                <a:spcPts val="0"/>
              </a:spcAft>
              <a:buClr>
                <a:srgbClr val="161893"/>
              </a:buClr>
              <a:buSzPts val="2800"/>
              <a:buFont typeface="+mj-lt"/>
              <a:buAutoNum type="arabicPeriod"/>
            </a:pPr>
            <a:r>
              <a:rPr lang="en-US" sz="2800" dirty="0">
                <a:latin typeface="Calibri"/>
                <a:ea typeface="Calibri"/>
                <a:cs typeface="Calibri"/>
                <a:sym typeface="Calibri"/>
              </a:rPr>
              <a:t>Open zipped NIMAS file from downloads.</a:t>
            </a:r>
            <a:endParaRPr dirty="0"/>
          </a:p>
          <a:p>
            <a:pPr marL="971550" lvl="1" indent="-514350" algn="l" rtl="0">
              <a:lnSpc>
                <a:spcPct val="90000"/>
              </a:lnSpc>
              <a:spcBef>
                <a:spcPts val="500"/>
              </a:spcBef>
              <a:spcAft>
                <a:spcPts val="0"/>
              </a:spcAft>
              <a:buClr>
                <a:srgbClr val="161893"/>
              </a:buClr>
              <a:buSzPts val="2800"/>
              <a:buFont typeface="+mj-lt"/>
              <a:buAutoNum type="arabicPeriod"/>
            </a:pPr>
            <a:r>
              <a:rPr lang="en-US" sz="2800" dirty="0">
                <a:latin typeface="Calibri"/>
                <a:ea typeface="Calibri"/>
                <a:cs typeface="Calibri"/>
                <a:sym typeface="Calibri"/>
              </a:rPr>
              <a:t>Copy and Save files to project folder.</a:t>
            </a:r>
          </a:p>
          <a:p>
            <a:pPr lvl="2">
              <a:buClr>
                <a:srgbClr val="161893"/>
              </a:buClr>
              <a:buSzPts val="2800"/>
            </a:pPr>
            <a:r>
              <a:rPr lang="en-US" sz="2800" dirty="0">
                <a:latin typeface="Calibri"/>
                <a:ea typeface="Calibri"/>
                <a:cs typeface="Calibri"/>
                <a:sym typeface="Calibri"/>
              </a:rPr>
              <a:t>Images: individual image file--illustrations &amp; math diagrams, equations</a:t>
            </a:r>
            <a:endParaRPr lang="en-US" sz="2400" dirty="0"/>
          </a:p>
          <a:p>
            <a:pPr lvl="2">
              <a:buClr>
                <a:srgbClr val="161893"/>
              </a:buClr>
              <a:buSzPts val="2800"/>
            </a:pPr>
            <a:r>
              <a:rPr lang="en-US" sz="2800" dirty="0">
                <a:latin typeface="Calibri"/>
                <a:ea typeface="Calibri"/>
                <a:cs typeface="Calibri"/>
                <a:sym typeface="Calibri"/>
              </a:rPr>
              <a:t>XML: contains entire text to be converted</a:t>
            </a:r>
          </a:p>
          <a:p>
            <a:pPr lvl="2">
              <a:buClr>
                <a:srgbClr val="161893"/>
              </a:buClr>
              <a:buSzPts val="2800"/>
            </a:pPr>
            <a:r>
              <a:rPr lang="en-US" sz="2800" dirty="0">
                <a:latin typeface="Calibri"/>
                <a:ea typeface="Calibri"/>
                <a:cs typeface="Calibri"/>
                <a:sym typeface="Calibri"/>
              </a:rPr>
              <a:t>OPF and PDF only needed for reference.</a:t>
            </a:r>
          </a:p>
          <a:p>
            <a:pPr marL="685800" lvl="1" indent="-228600" algn="l" rtl="0">
              <a:lnSpc>
                <a:spcPct val="90000"/>
              </a:lnSpc>
              <a:spcBef>
                <a:spcPts val="500"/>
              </a:spcBef>
              <a:spcAft>
                <a:spcPts val="0"/>
              </a:spcAft>
              <a:buClr>
                <a:srgbClr val="161893"/>
              </a:buClr>
              <a:buSzPts val="2800"/>
              <a:buChar char="•"/>
            </a:pPr>
            <a:endParaRPr dirty="0"/>
          </a:p>
          <a:p>
            <a:pPr marL="685800" lvl="1" indent="-76200" algn="l" rtl="0">
              <a:lnSpc>
                <a:spcPct val="90000"/>
              </a:lnSpc>
              <a:spcBef>
                <a:spcPts val="500"/>
              </a:spcBef>
              <a:spcAft>
                <a:spcPts val="0"/>
              </a:spcAft>
              <a:buClr>
                <a:schemeClr val="dk1"/>
              </a:buClr>
              <a:buSzPts val="2400"/>
              <a:buNone/>
            </a:pPr>
            <a:endParaRPr sz="2400" dirty="0">
              <a:latin typeface="Calibri"/>
              <a:ea typeface="Calibri"/>
              <a:cs typeface="Calibri"/>
              <a:sym typeface="Calibri"/>
            </a:endParaRPr>
          </a:p>
        </p:txBody>
      </p:sp>
    </p:spTree>
    <p:extLst>
      <p:ext uri="{BB962C8B-B14F-4D97-AF65-F5344CB8AC3E}">
        <p14:creationId xmlns:p14="http://schemas.microsoft.com/office/powerpoint/2010/main" val="354059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6"/>
        <p:cNvGrpSpPr/>
        <p:nvPr/>
      </p:nvGrpSpPr>
      <p:grpSpPr>
        <a:xfrm>
          <a:off x="0" y="0"/>
          <a:ext cx="0" cy="0"/>
          <a:chOff x="0" y="0"/>
          <a:chExt cx="0" cy="0"/>
        </a:xfrm>
      </p:grpSpPr>
      <p:sp>
        <p:nvSpPr>
          <p:cNvPr id="207" name="Google Shape;207;p13"/>
          <p:cNvSpPr txBox="1">
            <a:spLocks noGrp="1"/>
          </p:cNvSpPr>
          <p:nvPr>
            <p:ph type="title"/>
          </p:nvPr>
        </p:nvSpPr>
        <p:spPr>
          <a:xfrm>
            <a:off x="697578" y="2283004"/>
            <a:ext cx="10796844" cy="229199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t>Converting NIMAS Files</a:t>
            </a:r>
            <a:br>
              <a:rPr lang="en-US" dirty="0"/>
            </a:br>
            <a:r>
              <a:rPr lang="en-US" dirty="0"/>
              <a:t>Using Braille 2000</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1"/>
        <p:cNvGrpSpPr/>
        <p:nvPr/>
      </p:nvGrpSpPr>
      <p:grpSpPr>
        <a:xfrm>
          <a:off x="0" y="0"/>
          <a:ext cx="0" cy="0"/>
          <a:chOff x="0" y="0"/>
          <a:chExt cx="0" cy="0"/>
        </a:xfrm>
      </p:grpSpPr>
      <p:sp>
        <p:nvSpPr>
          <p:cNvPr id="212" name="Google Shape;212;p14"/>
          <p:cNvSpPr txBox="1">
            <a:spLocks noGrp="1"/>
          </p:cNvSpPr>
          <p:nvPr>
            <p:ph type="title"/>
          </p:nvPr>
        </p:nvSpPr>
        <p:spPr>
          <a:xfrm>
            <a:off x="838200" y="8286"/>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ct val="100000"/>
              <a:buFont typeface="Calibri"/>
              <a:buNone/>
            </a:pPr>
            <a:r>
              <a:rPr lang="en-US" dirty="0"/>
              <a:t>Braille2000 </a:t>
            </a:r>
            <a:endParaRPr dirty="0"/>
          </a:p>
        </p:txBody>
      </p:sp>
      <p:sp>
        <p:nvSpPr>
          <p:cNvPr id="213" name="Google Shape;213;p14"/>
          <p:cNvSpPr txBox="1">
            <a:spLocks noGrp="1"/>
          </p:cNvSpPr>
          <p:nvPr>
            <p:ph idx="1"/>
          </p:nvPr>
        </p:nvSpPr>
        <p:spPr>
          <a:prstGeom prst="rect">
            <a:avLst/>
          </a:prstGeom>
          <a:noFill/>
          <a:ln>
            <a:noFill/>
          </a:ln>
        </p:spPr>
        <p:txBody>
          <a:bodyPr spcFirstLastPara="1" wrap="square" lIns="91425" tIns="45700" rIns="91425" bIns="45700" anchor="t" anchorCtr="0">
            <a:normAutofit fontScale="97500"/>
          </a:bodyPr>
          <a:lstStyle/>
          <a:p>
            <a:pPr marL="228600" lvl="0" indent="-228600">
              <a:spcBef>
                <a:spcPts val="0"/>
              </a:spcBef>
              <a:buClr>
                <a:srgbClr val="161893"/>
              </a:buClr>
              <a:buSzPct val="100000"/>
            </a:pPr>
            <a:r>
              <a:rPr lang="en-US" dirty="0">
                <a:hlinkClick r:id="rId3"/>
              </a:rPr>
              <a:t>BRL2000</a:t>
            </a:r>
            <a:r>
              <a:rPr lang="en-US" dirty="0"/>
              <a:t> is a comprehensive tool for producing braille. Braille2000 is fully Internet-aware, making it as simple as a mouse click to send a braille document to a braille production center, to a school, to a blind student, or to a fellow transcriber.</a:t>
            </a:r>
            <a:endParaRPr dirty="0"/>
          </a:p>
          <a:p>
            <a:pPr marL="228600" lvl="0" indent="-228600" algn="l" rtl="0">
              <a:lnSpc>
                <a:spcPct val="90000"/>
              </a:lnSpc>
              <a:spcBef>
                <a:spcPts val="1000"/>
              </a:spcBef>
              <a:spcAft>
                <a:spcPts val="0"/>
              </a:spcAft>
              <a:buClr>
                <a:srgbClr val="161893"/>
              </a:buClr>
              <a:buSzPct val="100000"/>
              <a:buChar char="•"/>
            </a:pPr>
            <a:r>
              <a:rPr lang="en-US" dirty="0"/>
              <a:t>Braille2000 allows you to read and write braille XML files as well as translate XML print text into braille.</a:t>
            </a:r>
            <a:endParaRPr dirty="0"/>
          </a:p>
          <a:p>
            <a:pPr marL="228600" lvl="0" indent="-228600" algn="l" rtl="0">
              <a:lnSpc>
                <a:spcPct val="90000"/>
              </a:lnSpc>
              <a:spcBef>
                <a:spcPts val="1000"/>
              </a:spcBef>
              <a:spcAft>
                <a:spcPts val="0"/>
              </a:spcAft>
              <a:buClr>
                <a:srgbClr val="161893"/>
              </a:buClr>
              <a:buSzPct val="100000"/>
              <a:buChar char="•"/>
            </a:pPr>
            <a:r>
              <a:rPr lang="en-US" dirty="0"/>
              <a:t>Braille2000 is for Windows 7, Windows 8, Windows 8.1, Windows 10, and Windows 11.</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9"/>
        <p:cNvGrpSpPr/>
        <p:nvPr/>
      </p:nvGrpSpPr>
      <p:grpSpPr>
        <a:xfrm>
          <a:off x="0" y="0"/>
          <a:ext cx="0" cy="0"/>
          <a:chOff x="0" y="0"/>
          <a:chExt cx="0" cy="0"/>
        </a:xfrm>
      </p:grpSpPr>
      <p:sp>
        <p:nvSpPr>
          <p:cNvPr id="230" name="Google Shape;230;p1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Versions of Braille 2000	</a:t>
            </a:r>
            <a:endParaRPr/>
          </a:p>
        </p:txBody>
      </p:sp>
      <p:sp>
        <p:nvSpPr>
          <p:cNvPr id="231" name="Google Shape;231;p17"/>
          <p:cNvSpPr txBox="1">
            <a:spLocks noGrp="1"/>
          </p:cNvSpPr>
          <p:nvPr>
            <p:ph idx="1"/>
          </p:nvPr>
        </p:nvSpPr>
        <p:spPr>
          <a:xfrm>
            <a:off x="838200" y="1468786"/>
            <a:ext cx="10515600" cy="3722559"/>
          </a:xfrm>
          <a:prstGeom prst="rect">
            <a:avLst/>
          </a:prstGeom>
          <a:noFill/>
          <a:ln>
            <a:noFill/>
          </a:ln>
        </p:spPr>
        <p:txBody>
          <a:bodyPr spcFirstLastPara="1" wrap="square" lIns="91425" tIns="45700" rIns="91425" bIns="45700" anchor="t" anchorCtr="0">
            <a:normAutofit fontScale="92500" lnSpcReduction="20000"/>
          </a:bodyPr>
          <a:lstStyle/>
          <a:p>
            <a:pPr>
              <a:spcBef>
                <a:spcPts val="0"/>
              </a:spcBef>
              <a:buClr>
                <a:srgbClr val="161893"/>
              </a:buClr>
              <a:buSzPts val="2800"/>
            </a:pPr>
            <a:r>
              <a:rPr lang="en-US" dirty="0"/>
              <a:t>Version 2.42: Current release (May 2026)/version used in this training</a:t>
            </a:r>
          </a:p>
          <a:p>
            <a:pPr marL="228600" lvl="0" indent="-228600" algn="l" rtl="0">
              <a:lnSpc>
                <a:spcPct val="90000"/>
              </a:lnSpc>
              <a:spcBef>
                <a:spcPts val="0"/>
              </a:spcBef>
              <a:spcAft>
                <a:spcPts val="0"/>
              </a:spcAft>
              <a:buClr>
                <a:srgbClr val="161893"/>
              </a:buClr>
              <a:buSzPts val="2800"/>
              <a:buChar char="•"/>
            </a:pPr>
            <a:r>
              <a:rPr lang="en-US" dirty="0"/>
              <a:t>Version 2.39: Previous version</a:t>
            </a:r>
            <a:endParaRPr dirty="0"/>
          </a:p>
          <a:p>
            <a:pPr marL="685800" lvl="1" indent="-228600" algn="l" rtl="0">
              <a:lnSpc>
                <a:spcPct val="90000"/>
              </a:lnSpc>
              <a:spcBef>
                <a:spcPts val="500"/>
              </a:spcBef>
              <a:spcAft>
                <a:spcPts val="0"/>
              </a:spcAft>
              <a:buClr>
                <a:srgbClr val="161893"/>
              </a:buClr>
              <a:buSzPts val="2400"/>
              <a:buChar char="•"/>
            </a:pPr>
            <a:r>
              <a:rPr lang="en-US" dirty="0"/>
              <a:t>Will not convert some larger files with certain math tagging</a:t>
            </a:r>
            <a:endParaRPr dirty="0"/>
          </a:p>
          <a:p>
            <a:pPr marL="685800" lvl="1" indent="-228600" algn="l" rtl="0">
              <a:lnSpc>
                <a:spcPct val="90000"/>
              </a:lnSpc>
              <a:spcBef>
                <a:spcPts val="500"/>
              </a:spcBef>
              <a:spcAft>
                <a:spcPts val="0"/>
              </a:spcAft>
              <a:buClr>
                <a:srgbClr val="161893"/>
              </a:buClr>
              <a:buSzPts val="2400"/>
              <a:buChar char="•"/>
            </a:pPr>
            <a:r>
              <a:rPr lang="en-US" dirty="0"/>
              <a:t>Will convert non-technical texts, and some smaller math files</a:t>
            </a:r>
          </a:p>
          <a:p>
            <a:pPr marL="228600" lvl="0" indent="-228600" algn="l" rtl="0">
              <a:lnSpc>
                <a:spcPct val="90000"/>
              </a:lnSpc>
              <a:spcBef>
                <a:spcPts val="1000"/>
              </a:spcBef>
              <a:spcAft>
                <a:spcPts val="0"/>
              </a:spcAft>
              <a:buClr>
                <a:srgbClr val="161893"/>
              </a:buClr>
              <a:buSzPts val="2800"/>
              <a:buChar char="•"/>
            </a:pPr>
            <a:r>
              <a:rPr lang="en-US" dirty="0"/>
              <a:t>Version 2.275: converts the larger math files</a:t>
            </a:r>
            <a:endParaRPr dirty="0"/>
          </a:p>
          <a:p>
            <a:pPr marL="685800" lvl="1" indent="-228600" algn="l" rtl="0">
              <a:lnSpc>
                <a:spcPct val="90000"/>
              </a:lnSpc>
              <a:spcBef>
                <a:spcPts val="500"/>
              </a:spcBef>
              <a:spcAft>
                <a:spcPts val="0"/>
              </a:spcAft>
              <a:buClr>
                <a:srgbClr val="161893"/>
              </a:buClr>
              <a:buSzPts val="2400"/>
              <a:buChar char="•"/>
            </a:pPr>
            <a:r>
              <a:rPr lang="en-US" sz="2400" dirty="0"/>
              <a:t>Math will need to be done by the transcriber.</a:t>
            </a:r>
            <a:endParaRPr dirty="0"/>
          </a:p>
          <a:p>
            <a:pPr marL="685800" lvl="1" indent="-228600" algn="l" rtl="0">
              <a:lnSpc>
                <a:spcPct val="90000"/>
              </a:lnSpc>
              <a:spcBef>
                <a:spcPts val="500"/>
              </a:spcBef>
              <a:spcAft>
                <a:spcPts val="0"/>
              </a:spcAft>
              <a:buClr>
                <a:srgbClr val="161893"/>
              </a:buClr>
              <a:buSzPts val="2400"/>
              <a:buChar char="•"/>
            </a:pPr>
            <a:r>
              <a:rPr lang="en-US" dirty="0"/>
              <a:t>You can request a link to re-download this version from Bob </a:t>
            </a:r>
            <a:r>
              <a:rPr lang="en-US" dirty="0" err="1"/>
              <a:t>Stepp</a:t>
            </a:r>
            <a:r>
              <a:rPr lang="en-US" dirty="0"/>
              <a:t>.</a:t>
            </a:r>
            <a:endParaRPr dirty="0"/>
          </a:p>
          <a:p>
            <a:pPr marL="228600" lvl="0" indent="-228600" algn="l" rtl="0">
              <a:lnSpc>
                <a:spcPct val="90000"/>
              </a:lnSpc>
              <a:spcBef>
                <a:spcPts val="1000"/>
              </a:spcBef>
              <a:spcAft>
                <a:spcPts val="0"/>
              </a:spcAft>
              <a:buClr>
                <a:srgbClr val="161893"/>
              </a:buClr>
              <a:buSzPts val="2800"/>
              <a:buChar char="•"/>
            </a:pPr>
            <a:r>
              <a:rPr lang="en-US" dirty="0"/>
              <a:t>Version 3.00: still in development. </a:t>
            </a:r>
          </a:p>
          <a:p>
            <a:pPr marL="228600" lvl="0" indent="-228600">
              <a:buClr>
                <a:srgbClr val="161893"/>
              </a:buClr>
              <a:buSzPct val="100000"/>
            </a:pPr>
            <a:r>
              <a:rPr lang="en-US" dirty="0"/>
              <a:t>It’s possible to download a demo version of Braille2000.</a:t>
            </a:r>
          </a:p>
          <a:p>
            <a:pPr>
              <a:buClr>
                <a:srgbClr val="161893"/>
              </a:buClr>
              <a:buSzPct val="100000"/>
            </a:pPr>
            <a:r>
              <a:rPr lang="en-US" dirty="0">
                <a:hlinkClick r:id="rId3"/>
              </a:rPr>
              <a:t>Braille2000 can speak - the "Talking Edition" is self voicing</a:t>
            </a:r>
            <a:endParaRPr lang="en-US" dirty="0"/>
          </a:p>
          <a:p>
            <a:pPr marL="228600" lvl="0" indent="-228600">
              <a:buClr>
                <a:srgbClr val="161893"/>
              </a:buClr>
              <a:buSzPct val="100000"/>
            </a:pPr>
            <a:endParaRPr lang="en-US" dirty="0"/>
          </a:p>
          <a:p>
            <a:pPr marL="685800" lvl="1" indent="-76200" algn="l" rtl="0">
              <a:lnSpc>
                <a:spcPct val="90000"/>
              </a:lnSpc>
              <a:spcBef>
                <a:spcPts val="500"/>
              </a:spcBef>
              <a:spcAft>
                <a:spcPts val="0"/>
              </a:spcAft>
              <a:buClr>
                <a:schemeClr val="dk1"/>
              </a:buClr>
              <a:buSzPts val="2400"/>
              <a:buNone/>
            </a:pPr>
            <a:endParaRPr dirty="0"/>
          </a:p>
          <a:p>
            <a:pPr marL="685800" lvl="1" indent="-76200" algn="l" rtl="0">
              <a:lnSpc>
                <a:spcPct val="90000"/>
              </a:lnSpc>
              <a:spcBef>
                <a:spcPts val="500"/>
              </a:spcBef>
              <a:spcAft>
                <a:spcPts val="0"/>
              </a:spcAft>
              <a:buClr>
                <a:schemeClr val="dk1"/>
              </a:buClr>
              <a:buSzPts val="2400"/>
              <a:buNone/>
            </a:pPr>
            <a:endParaRPr dirty="0"/>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7"/>
        <p:cNvGrpSpPr/>
        <p:nvPr/>
      </p:nvGrpSpPr>
      <p:grpSpPr>
        <a:xfrm>
          <a:off x="0" y="0"/>
          <a:ext cx="0" cy="0"/>
          <a:chOff x="0" y="0"/>
          <a:chExt cx="0" cy="0"/>
        </a:xfrm>
      </p:grpSpPr>
      <p:sp>
        <p:nvSpPr>
          <p:cNvPr id="218" name="Google Shape;218;p15"/>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dirty="0"/>
            </a:br>
            <a:r>
              <a:rPr lang="en-US" dirty="0"/>
              <a:t>Converting NIMAS File to Braille File</a:t>
            </a:r>
            <a:br>
              <a:rPr lang="en-US" dirty="0"/>
            </a:br>
            <a:r>
              <a:rPr lang="en-US" dirty="0"/>
              <a:t>Using Braille2000 </a:t>
            </a:r>
            <a:r>
              <a:rPr lang="en-US" sz="3110" i="1" dirty="0"/>
              <a:t>(continued)</a:t>
            </a:r>
            <a:endParaRPr dirty="0"/>
          </a:p>
        </p:txBody>
      </p:sp>
      <p:sp>
        <p:nvSpPr>
          <p:cNvPr id="219" name="Google Shape;219;p15"/>
          <p:cNvSpPr txBox="1">
            <a:spLocks noGrp="1"/>
          </p:cNvSpPr>
          <p:nvPr>
            <p:ph idx="1"/>
          </p:nvPr>
        </p:nvSpPr>
        <p:spPr>
          <a:prstGeom prst="rect">
            <a:avLst/>
          </a:prstGeom>
          <a:noFill/>
          <a:ln>
            <a:noFill/>
          </a:ln>
        </p:spPr>
        <p:txBody>
          <a:bodyPr spcFirstLastPara="1" wrap="square" lIns="91425" tIns="45700" rIns="91425" bIns="45700" anchor="t" anchorCtr="0">
            <a:normAutofit fontScale="97500" lnSpcReduction="10000"/>
          </a:bodyPr>
          <a:lstStyle/>
          <a:p>
            <a:pPr marL="228600" lvl="0" indent="-228600" algn="l" rtl="0">
              <a:lnSpc>
                <a:spcPct val="90000"/>
              </a:lnSpc>
              <a:spcBef>
                <a:spcPts val="0"/>
              </a:spcBef>
              <a:spcAft>
                <a:spcPts val="0"/>
              </a:spcAft>
              <a:buClr>
                <a:srgbClr val="161893"/>
              </a:buClr>
              <a:buSzPct val="100000"/>
              <a:buChar char="•"/>
            </a:pPr>
            <a:r>
              <a:rPr lang="en-US" sz="3100" dirty="0"/>
              <a:t>Braille2000 can read the entire XML file at once.</a:t>
            </a:r>
            <a:endParaRPr dirty="0"/>
          </a:p>
          <a:p>
            <a:pPr marL="228600" lvl="0" indent="-228600" algn="l" rtl="0">
              <a:lnSpc>
                <a:spcPct val="90000"/>
              </a:lnSpc>
              <a:spcBef>
                <a:spcPts val="1000"/>
              </a:spcBef>
              <a:spcAft>
                <a:spcPts val="0"/>
              </a:spcAft>
              <a:buClr>
                <a:srgbClr val="161893"/>
              </a:buClr>
              <a:buSzPct val="100000"/>
              <a:buChar char="•"/>
            </a:pPr>
            <a:r>
              <a:rPr lang="en-US" sz="3100" dirty="0"/>
              <a:t>Most modestly-new computers should be able to handle full files.</a:t>
            </a:r>
            <a:endParaRPr dirty="0"/>
          </a:p>
          <a:p>
            <a:pPr marL="228600" lvl="0" indent="-228600" algn="l" rtl="0">
              <a:lnSpc>
                <a:spcPct val="90000"/>
              </a:lnSpc>
              <a:spcBef>
                <a:spcPts val="1000"/>
              </a:spcBef>
              <a:spcAft>
                <a:spcPts val="0"/>
              </a:spcAft>
              <a:buClr>
                <a:srgbClr val="161893"/>
              </a:buClr>
              <a:buSzPct val="100000"/>
              <a:buChar char="•"/>
            </a:pPr>
            <a:r>
              <a:rPr lang="en-US" sz="3100" dirty="0"/>
              <a:t>If you do extensive editing tasks on the entire book, you may need a modern computer to respond fast enough to be useful (the largest factor is how much RAM your computer has—it should be about 512MB or more).</a:t>
            </a:r>
            <a:endParaRPr dirty="0"/>
          </a:p>
          <a:p>
            <a:pPr marL="228600" lvl="0" indent="-228600" algn="l" rtl="0">
              <a:lnSpc>
                <a:spcPct val="90000"/>
              </a:lnSpc>
              <a:spcBef>
                <a:spcPts val="1000"/>
              </a:spcBef>
              <a:spcAft>
                <a:spcPts val="0"/>
              </a:spcAft>
              <a:buClr>
                <a:srgbClr val="161893"/>
              </a:buClr>
              <a:buSzPct val="100000"/>
              <a:buChar char="•"/>
            </a:pPr>
            <a:r>
              <a:rPr lang="en-US" sz="3100" dirty="0"/>
              <a:t>Braille2000 can help you navigate through the material in a structured way and see how the book was crafted; for example, looking at all the headings.</a:t>
            </a:r>
            <a:endParaRPr dirty="0"/>
          </a:p>
          <a:p>
            <a:pPr marL="228600" lvl="0" indent="-68580" algn="l" rtl="0">
              <a:lnSpc>
                <a:spcPct val="90000"/>
              </a:lnSpc>
              <a:spcBef>
                <a:spcPts val="1000"/>
              </a:spcBef>
              <a:spcAft>
                <a:spcPts val="0"/>
              </a:spcAft>
              <a:buClr>
                <a:schemeClr val="dk1"/>
              </a:buClr>
              <a:buSzPct val="100000"/>
              <a:buNone/>
            </a:pP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3"/>
        <p:cNvGrpSpPr/>
        <p:nvPr/>
      </p:nvGrpSpPr>
      <p:grpSpPr>
        <a:xfrm>
          <a:off x="0" y="0"/>
          <a:ext cx="0" cy="0"/>
          <a:chOff x="0" y="0"/>
          <a:chExt cx="0" cy="0"/>
        </a:xfrm>
      </p:grpSpPr>
      <p:sp>
        <p:nvSpPr>
          <p:cNvPr id="224" name="Google Shape;224;p1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Braille 2000</a:t>
            </a:r>
            <a:r>
              <a:rPr lang="en-US" i="1"/>
              <a:t> </a:t>
            </a:r>
            <a:r>
              <a:rPr lang="en-US"/>
              <a:t>Technical Support</a:t>
            </a:r>
            <a:endParaRPr/>
          </a:p>
        </p:txBody>
      </p:sp>
      <p:sp>
        <p:nvSpPr>
          <p:cNvPr id="225" name="Google Shape;225;p1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161893"/>
              </a:buClr>
              <a:buSzPts val="2800"/>
              <a:buChar char="•"/>
            </a:pPr>
            <a:r>
              <a:rPr lang="en-US" dirty="0"/>
              <a:t>Robert </a:t>
            </a:r>
            <a:r>
              <a:rPr lang="en-US" dirty="0" err="1"/>
              <a:t>Stepp</a:t>
            </a:r>
            <a:r>
              <a:rPr lang="en-US" dirty="0"/>
              <a:t>, creator of Braille 2000</a:t>
            </a:r>
            <a:r>
              <a:rPr lang="en-US" i="1" dirty="0"/>
              <a:t>, </a:t>
            </a:r>
            <a:r>
              <a:rPr lang="en-US" dirty="0"/>
              <a:t>offers free technical support to program users.</a:t>
            </a:r>
            <a:endParaRPr dirty="0"/>
          </a:p>
          <a:p>
            <a:pPr marL="228600" indent="-228600">
              <a:buClr>
                <a:srgbClr val="161893"/>
              </a:buClr>
              <a:buSzPct val="100000"/>
            </a:pPr>
            <a:r>
              <a:rPr lang="fr-FR" b="1" dirty="0"/>
              <a:t>Braille2000, LLC</a:t>
            </a:r>
            <a:br>
              <a:rPr lang="fr-FR" b="1" dirty="0"/>
            </a:br>
            <a:r>
              <a:rPr lang="fr-FR" b="1" dirty="0"/>
              <a:t>6801 </a:t>
            </a:r>
            <a:r>
              <a:rPr lang="fr-FR" b="1" dirty="0" err="1"/>
              <a:t>Southfork</a:t>
            </a:r>
            <a:r>
              <a:rPr lang="fr-FR" b="1" dirty="0"/>
              <a:t> Circle</a:t>
            </a:r>
            <a:br>
              <a:rPr lang="fr-FR" b="1" dirty="0"/>
            </a:br>
            <a:r>
              <a:rPr lang="fr-FR" b="1" dirty="0"/>
              <a:t>Lincoln NE 68516</a:t>
            </a:r>
            <a:br>
              <a:rPr lang="fr-FR" b="1" dirty="0"/>
            </a:br>
            <a:r>
              <a:rPr lang="fr-FR" b="1" dirty="0"/>
              <a:t>402 423-4782 (central time)</a:t>
            </a:r>
          </a:p>
          <a:p>
            <a:pPr marL="228600" lvl="0" indent="-228600" algn="l" rtl="0">
              <a:lnSpc>
                <a:spcPct val="90000"/>
              </a:lnSpc>
              <a:spcBef>
                <a:spcPts val="1000"/>
              </a:spcBef>
              <a:spcAft>
                <a:spcPts val="0"/>
              </a:spcAft>
              <a:buClr>
                <a:srgbClr val="161893"/>
              </a:buClr>
              <a:buSzPts val="2800"/>
              <a:buChar char="•"/>
            </a:pPr>
            <a:r>
              <a:rPr lang="en-US" u="sng" dirty="0">
                <a:solidFill>
                  <a:schemeClr val="hlink"/>
                </a:solidFill>
                <a:hlinkClick r:id="rId3"/>
              </a:rPr>
              <a:t>Contact information</a:t>
            </a:r>
            <a:r>
              <a:rPr lang="en-US" dirty="0"/>
              <a:t> for technical support</a:t>
            </a:r>
            <a:endParaRPr dirty="0"/>
          </a:p>
          <a:p>
            <a:pPr marL="228600" lvl="0" indent="-50800" algn="l" rtl="0">
              <a:lnSpc>
                <a:spcPct val="90000"/>
              </a:lnSpc>
              <a:spcBef>
                <a:spcPts val="1000"/>
              </a:spcBef>
              <a:spcAft>
                <a:spcPts val="0"/>
              </a:spcAft>
              <a:buClr>
                <a:schemeClr val="dk1"/>
              </a:buClr>
              <a:buSzPts val="2800"/>
              <a:buNone/>
            </a:pPr>
            <a:endParaRPr dirty="0"/>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5"/>
        <p:cNvGrpSpPr/>
        <p:nvPr/>
      </p:nvGrpSpPr>
      <p:grpSpPr>
        <a:xfrm>
          <a:off x="0" y="0"/>
          <a:ext cx="0" cy="0"/>
          <a:chOff x="0" y="0"/>
          <a:chExt cx="0" cy="0"/>
        </a:xfrm>
      </p:grpSpPr>
      <p:sp>
        <p:nvSpPr>
          <p:cNvPr id="236" name="Google Shape;236;p1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t>Converting NIMAS File to Braille File</a:t>
            </a:r>
            <a:br>
              <a:rPr lang="en-US" dirty="0"/>
            </a:br>
            <a:r>
              <a:rPr lang="en-US" dirty="0"/>
              <a:t>Using Braille2000</a:t>
            </a:r>
            <a:r>
              <a:rPr lang="en-US" i="1" dirty="0"/>
              <a:t> </a:t>
            </a:r>
            <a:r>
              <a:rPr lang="en-US" sz="3110" i="1" dirty="0"/>
              <a:t>(Direct import)</a:t>
            </a:r>
            <a:endParaRPr dirty="0"/>
          </a:p>
        </p:txBody>
      </p:sp>
      <p:sp>
        <p:nvSpPr>
          <p:cNvPr id="237" name="Google Shape;237;p18"/>
          <p:cNvSpPr txBox="1">
            <a:spLocks noGrp="1"/>
          </p:cNvSpPr>
          <p:nvPr>
            <p:ph idx="1"/>
          </p:nvPr>
        </p:nvSpPr>
        <p:spPr>
          <a:xfrm>
            <a:off x="258337" y="1691640"/>
            <a:ext cx="11675326" cy="347472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rgbClr val="161893"/>
              </a:buClr>
              <a:buSzPts val="2400"/>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Open Braille 2000. </a:t>
            </a:r>
            <a:endParaRPr dirty="0">
              <a:latin typeface="Calibri" panose="020F0502020204030204" pitchFamily="34" charset="0"/>
              <a:ea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rgbClr val="161893"/>
              </a:buClr>
              <a:buSzPts val="2400"/>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In tool bar, Open &gt; Source File &gt; Find and select relevant NIMAS XML file.</a:t>
            </a:r>
            <a:endParaRPr dirty="0">
              <a:latin typeface="Calibri" panose="020F0502020204030204" pitchFamily="34" charset="0"/>
              <a:ea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rgbClr val="161893"/>
              </a:buClr>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At the bottom of the "open" dialog box, you may need to change "Files of type" to XML </a:t>
            </a:r>
            <a:r>
              <a:rPr lang="en-US" dirty="0">
                <a:latin typeface="Calibri" panose="020F0502020204030204" pitchFamily="34" charset="0"/>
                <a:ea typeface="Calibri" panose="020F0502020204030204" pitchFamily="34" charset="0"/>
                <a:cs typeface="Calibri" panose="020F0502020204030204" pitchFamily="34" charset="0"/>
                <a:sym typeface="Calibri"/>
              </a:rPr>
              <a:t>&gt; Open.</a:t>
            </a:r>
          </a:p>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endParaRPr dirty="0">
              <a:latin typeface="Calibri" panose="020F0502020204030204" pitchFamily="34" charset="0"/>
              <a:ea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rgbClr val="161893"/>
              </a:buClr>
              <a:buSzPts val="2400"/>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In Braille 2000 dialog box, select Transcription settings &gt; OK.                          </a:t>
            </a:r>
            <a:r>
              <a:rPr lang="en-US" i="1" dirty="0">
                <a:latin typeface="Calibri" panose="020F0502020204030204" pitchFamily="34" charset="0"/>
                <a:ea typeface="Calibri" panose="020F0502020204030204" pitchFamily="34" charset="0"/>
                <a:cs typeface="Calibri" panose="020F0502020204030204" pitchFamily="34" charset="0"/>
                <a:sym typeface="Calibri"/>
              </a:rPr>
              <a:t>(see next slide)</a:t>
            </a:r>
          </a:p>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endParaRPr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Screenshot of File Open dialog box">
            <a:extLst>
              <a:ext uri="{FF2B5EF4-FFF2-40B4-BE49-F238E27FC236}">
                <a16:creationId xmlns:a16="http://schemas.microsoft.com/office/drawing/2014/main" id="{2F0F3591-7209-F919-B74C-39F3E4F01699}"/>
              </a:ext>
            </a:extLst>
          </p:cNvPr>
          <p:cNvPicPr>
            <a:picLocks noChangeAspect="1"/>
          </p:cNvPicPr>
          <p:nvPr/>
        </p:nvPicPr>
        <p:blipFill>
          <a:blip r:embed="rId3"/>
          <a:stretch>
            <a:fillRect/>
          </a:stretch>
        </p:blipFill>
        <p:spPr>
          <a:xfrm>
            <a:off x="826274" y="3878900"/>
            <a:ext cx="5968681" cy="120238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5">
          <a:extLst>
            <a:ext uri="{FF2B5EF4-FFF2-40B4-BE49-F238E27FC236}">
              <a16:creationId xmlns:a16="http://schemas.microsoft.com/office/drawing/2014/main" id="{33908781-157A-5BCE-E4B2-50FD3507A0FE}"/>
            </a:ext>
          </a:extLst>
        </p:cNvPr>
        <p:cNvGrpSpPr/>
        <p:nvPr/>
      </p:nvGrpSpPr>
      <p:grpSpPr>
        <a:xfrm>
          <a:off x="0" y="0"/>
          <a:ext cx="0" cy="0"/>
          <a:chOff x="0" y="0"/>
          <a:chExt cx="0" cy="0"/>
        </a:xfrm>
      </p:grpSpPr>
      <p:sp>
        <p:nvSpPr>
          <p:cNvPr id="236" name="Google Shape;236;p18">
            <a:extLst>
              <a:ext uri="{FF2B5EF4-FFF2-40B4-BE49-F238E27FC236}">
                <a16:creationId xmlns:a16="http://schemas.microsoft.com/office/drawing/2014/main" id="{67884825-5BDA-D579-807C-F82EEAD10E8A}"/>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t>Converting NIMAS File to Braille File</a:t>
            </a:r>
            <a:br>
              <a:rPr lang="en-US" dirty="0"/>
            </a:br>
            <a:r>
              <a:rPr lang="en-US" dirty="0"/>
              <a:t>Using Braille2000</a:t>
            </a:r>
            <a:r>
              <a:rPr lang="en-US" i="1" dirty="0"/>
              <a:t> </a:t>
            </a:r>
            <a:r>
              <a:rPr lang="en-US" sz="3110" i="1" dirty="0"/>
              <a:t>(Direct import—continued)</a:t>
            </a:r>
            <a:endParaRPr dirty="0"/>
          </a:p>
        </p:txBody>
      </p:sp>
      <p:sp>
        <p:nvSpPr>
          <p:cNvPr id="237" name="Google Shape;237;p18">
            <a:extLst>
              <a:ext uri="{FF2B5EF4-FFF2-40B4-BE49-F238E27FC236}">
                <a16:creationId xmlns:a16="http://schemas.microsoft.com/office/drawing/2014/main" id="{E3F21980-CE64-0228-1DB3-2C2B7F8CCEF3}"/>
              </a:ext>
            </a:extLst>
          </p:cNvPr>
          <p:cNvSpPr txBox="1">
            <a:spLocks noGrp="1"/>
          </p:cNvSpPr>
          <p:nvPr>
            <p:ph idx="1"/>
          </p:nvPr>
        </p:nvSpPr>
        <p:spPr>
          <a:xfrm>
            <a:off x="258337" y="1691640"/>
            <a:ext cx="11675326" cy="347472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endParaRPr dirty="0">
              <a:latin typeface="Calibri" panose="020F0502020204030204" pitchFamily="34" charset="0"/>
              <a:ea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endParaRPr lang="en-US" dirty="0">
              <a:latin typeface="Calibri" panose="020F0502020204030204" pitchFamily="34" charset="0"/>
              <a:ea typeface="Calibri" panose="020F0502020204030204" pitchFamily="34" charset="0"/>
              <a:cs typeface="Calibri" panose="020F0502020204030204" pitchFamily="34" charset="0"/>
              <a:sym typeface="Calibri"/>
            </a:endParaRPr>
          </a:p>
          <a:p>
            <a:pPr marL="228600" lvl="0" indent="-228600" algn="l" rtl="0">
              <a:lnSpc>
                <a:spcPct val="90000"/>
              </a:lnSpc>
              <a:spcBef>
                <a:spcPts val="1000"/>
              </a:spcBef>
              <a:spcAft>
                <a:spcPts val="0"/>
              </a:spcAft>
              <a:buClr>
                <a:srgbClr val="161893"/>
              </a:buClr>
              <a:buSzPts val="2400"/>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When braille file opens, Save As &gt; (title) in project folder.</a:t>
            </a:r>
            <a:endParaRPr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Screenshot of transcription settings dialog box">
            <a:extLst>
              <a:ext uri="{FF2B5EF4-FFF2-40B4-BE49-F238E27FC236}">
                <a16:creationId xmlns:a16="http://schemas.microsoft.com/office/drawing/2014/main" id="{348A2117-35DE-B2B4-E9DE-2DFEAEB71858}"/>
              </a:ext>
            </a:extLst>
          </p:cNvPr>
          <p:cNvPicPr>
            <a:picLocks noChangeAspect="1"/>
          </p:cNvPicPr>
          <p:nvPr/>
        </p:nvPicPr>
        <p:blipFill>
          <a:blip r:embed="rId3"/>
          <a:stretch>
            <a:fillRect/>
          </a:stretch>
        </p:blipFill>
        <p:spPr>
          <a:xfrm>
            <a:off x="896143" y="1619903"/>
            <a:ext cx="4023098" cy="4225172"/>
          </a:xfrm>
          <a:prstGeom prst="rect">
            <a:avLst/>
          </a:prstGeom>
        </p:spPr>
      </p:pic>
      <p:pic>
        <p:nvPicPr>
          <p:cNvPr id="8" name="Picture 7" descr="Screenshot of print substitutions dropdown menu">
            <a:extLst>
              <a:ext uri="{FF2B5EF4-FFF2-40B4-BE49-F238E27FC236}">
                <a16:creationId xmlns:a16="http://schemas.microsoft.com/office/drawing/2014/main" id="{B90DF37D-DE85-9AF2-8DD4-E78C26167ED2}"/>
              </a:ext>
            </a:extLst>
          </p:cNvPr>
          <p:cNvPicPr>
            <a:picLocks noChangeAspect="1"/>
          </p:cNvPicPr>
          <p:nvPr/>
        </p:nvPicPr>
        <p:blipFill>
          <a:blip r:embed="rId4"/>
          <a:stretch>
            <a:fillRect/>
          </a:stretch>
        </p:blipFill>
        <p:spPr>
          <a:xfrm>
            <a:off x="5555310" y="1688447"/>
            <a:ext cx="4229690" cy="3620005"/>
          </a:xfrm>
          <a:prstGeom prst="rect">
            <a:avLst/>
          </a:prstGeom>
        </p:spPr>
      </p:pic>
    </p:spTree>
    <p:extLst>
      <p:ext uri="{BB962C8B-B14F-4D97-AF65-F5344CB8AC3E}">
        <p14:creationId xmlns:p14="http://schemas.microsoft.com/office/powerpoint/2010/main" val="3204582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2"/>
        <p:cNvGrpSpPr/>
        <p:nvPr/>
      </p:nvGrpSpPr>
      <p:grpSpPr>
        <a:xfrm>
          <a:off x="0" y="0"/>
          <a:ext cx="0" cy="0"/>
          <a:chOff x="0" y="0"/>
          <a:chExt cx="0" cy="0"/>
        </a:xfrm>
      </p:grpSpPr>
      <p:sp>
        <p:nvSpPr>
          <p:cNvPr id="243" name="Google Shape;243;p1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t>Converting NIMAS File</a:t>
            </a:r>
            <a:br>
              <a:rPr lang="en-US" dirty="0"/>
            </a:br>
            <a:r>
              <a:rPr lang="en-US" dirty="0"/>
              <a:t>Using BrailleBlaster</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7"/>
        <p:cNvGrpSpPr/>
        <p:nvPr/>
      </p:nvGrpSpPr>
      <p:grpSpPr>
        <a:xfrm>
          <a:off x="0" y="0"/>
          <a:ext cx="0" cy="0"/>
          <a:chOff x="0" y="0"/>
          <a:chExt cx="0" cy="0"/>
        </a:xfrm>
      </p:grpSpPr>
      <p:sp>
        <p:nvSpPr>
          <p:cNvPr id="248" name="Google Shape;248;p20"/>
          <p:cNvSpPr txBox="1">
            <a:spLocks noGrp="1"/>
          </p:cNvSpPr>
          <p:nvPr>
            <p:ph type="title"/>
          </p:nvPr>
        </p:nvSpPr>
        <p:spPr>
          <a:xfrm>
            <a:off x="838200" y="365125"/>
            <a:ext cx="10515600" cy="112458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dirty="0">
                <a:latin typeface="Calibri"/>
                <a:ea typeface="Calibri"/>
                <a:cs typeface="Calibri"/>
                <a:sym typeface="Calibri"/>
              </a:rPr>
            </a:br>
            <a:r>
              <a:rPr lang="en-US" dirty="0">
                <a:latin typeface="Calibri"/>
                <a:ea typeface="Calibri"/>
                <a:cs typeface="Calibri"/>
                <a:sym typeface="Calibri"/>
              </a:rPr>
              <a:t>Converting NIMAS file to braille file</a:t>
            </a:r>
            <a:br>
              <a:rPr lang="en-US" dirty="0">
                <a:latin typeface="Calibri"/>
                <a:ea typeface="Calibri"/>
                <a:cs typeface="Calibri"/>
                <a:sym typeface="Calibri"/>
              </a:rPr>
            </a:br>
            <a:r>
              <a:rPr lang="en-US" dirty="0">
                <a:latin typeface="Calibri"/>
                <a:ea typeface="Calibri"/>
                <a:cs typeface="Calibri"/>
                <a:sym typeface="Calibri"/>
              </a:rPr>
              <a:t>using BrailleBlaster</a:t>
            </a:r>
            <a:r>
              <a:rPr lang="en-US" i="1" dirty="0">
                <a:latin typeface="Calibri"/>
                <a:ea typeface="Calibri"/>
                <a:cs typeface="Calibri"/>
                <a:sym typeface="Calibri"/>
              </a:rPr>
              <a:t> as intermediate step</a:t>
            </a:r>
            <a:br>
              <a:rPr lang="en-US" dirty="0"/>
            </a:br>
            <a:endParaRPr i="1" dirty="0"/>
          </a:p>
        </p:txBody>
      </p:sp>
      <p:sp>
        <p:nvSpPr>
          <p:cNvPr id="249" name="Google Shape;249;p20"/>
          <p:cNvSpPr txBox="1">
            <a:spLocks noGrp="1"/>
          </p:cNvSpPr>
          <p:nvPr>
            <p:ph idx="1"/>
          </p:nvPr>
        </p:nvSpPr>
        <p:spPr>
          <a:prstGeom prst="rect">
            <a:avLst/>
          </a:prstGeom>
          <a:noFill/>
          <a:ln>
            <a:noFill/>
          </a:ln>
        </p:spPr>
        <p:txBody>
          <a:bodyPr spcFirstLastPara="1" wrap="square" lIns="91425" tIns="45700" rIns="91425" bIns="45700" anchor="t" anchorCtr="0">
            <a:normAutofit fontScale="97500"/>
          </a:bodyPr>
          <a:lstStyle/>
          <a:p>
            <a:pPr marL="228600" lvl="0" indent="-228600" algn="l" rtl="0">
              <a:lnSpc>
                <a:spcPct val="90000"/>
              </a:lnSpc>
              <a:spcBef>
                <a:spcPts val="1000"/>
              </a:spcBef>
              <a:spcAft>
                <a:spcPts val="0"/>
              </a:spcAft>
              <a:buClr>
                <a:srgbClr val="161893"/>
              </a:buClr>
              <a:buSzPct val="100000"/>
              <a:buChar char="•"/>
            </a:pPr>
            <a:r>
              <a:rPr lang="en-US" dirty="0"/>
              <a:t>“</a:t>
            </a:r>
            <a:r>
              <a:rPr lang="en-US" dirty="0">
                <a:hlinkClick r:id="rId3"/>
              </a:rPr>
              <a:t>BrailleBlaster</a:t>
            </a:r>
            <a:r>
              <a:rPr lang="en-US" dirty="0"/>
              <a:t> takes advantage of the rich markup contained in NIMAS (National Instructional Materials Accessibility Standard) files to automate basic formatting and gives you tools to make advanced tasks quicker and easier. Designed primarily for editing textbooks that meet the specifications published by the Braille Authority of North America...”</a:t>
            </a:r>
          </a:p>
          <a:p>
            <a:pPr marL="228600" lvl="0" indent="-228600" algn="l" rtl="0">
              <a:lnSpc>
                <a:spcPct val="90000"/>
              </a:lnSpc>
              <a:spcBef>
                <a:spcPts val="1000"/>
              </a:spcBef>
              <a:spcAft>
                <a:spcPts val="0"/>
              </a:spcAft>
              <a:buClr>
                <a:srgbClr val="161893"/>
              </a:buClr>
              <a:buSzPct val="100000"/>
              <a:buChar char="•"/>
            </a:pPr>
            <a:r>
              <a:rPr lang="en-US" dirty="0"/>
              <a:t>See the </a:t>
            </a:r>
            <a:r>
              <a:rPr lang="en-US" dirty="0">
                <a:hlinkClick r:id="rId4"/>
              </a:rPr>
              <a:t>Documentation</a:t>
            </a:r>
            <a:r>
              <a:rPr lang="en-US" dirty="0"/>
              <a:t> section for more information!</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60"/>
        <p:cNvGrpSpPr/>
        <p:nvPr/>
      </p:nvGrpSpPr>
      <p:grpSpPr>
        <a:xfrm>
          <a:off x="0" y="0"/>
          <a:ext cx="0" cy="0"/>
          <a:chOff x="0" y="0"/>
          <a:chExt cx="0" cy="0"/>
        </a:xfrm>
      </p:grpSpPr>
      <p:sp>
        <p:nvSpPr>
          <p:cNvPr id="261" name="Google Shape;261;p22"/>
          <p:cNvSpPr txBox="1">
            <a:spLocks noGrp="1"/>
          </p:cNvSpPr>
          <p:nvPr>
            <p:ph type="title"/>
          </p:nvPr>
        </p:nvSpPr>
        <p:spPr>
          <a:xfrm>
            <a:off x="838200" y="365125"/>
            <a:ext cx="10515600" cy="8540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ct val="100000"/>
              <a:buFont typeface="Calibri"/>
              <a:buNone/>
            </a:pPr>
            <a:r>
              <a:rPr lang="en-US" sz="4000" dirty="0" err="1">
                <a:latin typeface="Calibri"/>
                <a:ea typeface="Calibri"/>
                <a:cs typeface="Calibri"/>
                <a:sym typeface="Calibri"/>
              </a:rPr>
              <a:t>BrailleBlaster</a:t>
            </a:r>
            <a:r>
              <a:rPr lang="en-US" sz="4000" dirty="0">
                <a:latin typeface="Calibri"/>
                <a:ea typeface="Calibri"/>
                <a:cs typeface="Calibri"/>
                <a:sym typeface="Calibri"/>
              </a:rPr>
              <a:t> Translation Settings</a:t>
            </a:r>
            <a:endParaRPr dirty="0"/>
          </a:p>
        </p:txBody>
      </p:sp>
      <p:sp>
        <p:nvSpPr>
          <p:cNvPr id="262" name="Google Shape;262;p22"/>
          <p:cNvSpPr txBox="1">
            <a:spLocks noGrp="1"/>
          </p:cNvSpPr>
          <p:nvPr>
            <p:ph idx="1"/>
          </p:nvPr>
        </p:nvSpPr>
        <p:spPr>
          <a:xfrm>
            <a:off x="838200" y="1451397"/>
            <a:ext cx="10515600" cy="4667251"/>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rgbClr val="161893"/>
              </a:buClr>
              <a:buSzPts val="2400"/>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File &gt; Open (choose NIMAS XML file)</a:t>
            </a:r>
            <a:endParaRPr dirty="0">
              <a:latin typeface="Calibri" panose="020F0502020204030204" pitchFamily="34" charset="0"/>
              <a:ea typeface="Calibri" panose="020F0502020204030204" pitchFamily="34" charset="0"/>
              <a:cs typeface="Calibri" panose="020F0502020204030204" pitchFamily="34" charset="0"/>
              <a:sym typeface="Calibri"/>
            </a:endParaRPr>
          </a:p>
          <a:p>
            <a:pPr marL="685800" lvl="1" indent="-228600" algn="l" rtl="0">
              <a:lnSpc>
                <a:spcPct val="90000"/>
              </a:lnSpc>
              <a:spcBef>
                <a:spcPts val="500"/>
              </a:spcBef>
              <a:spcAft>
                <a:spcPts val="0"/>
              </a:spcAft>
              <a:buClr>
                <a:srgbClr val="161893"/>
              </a:buClr>
              <a:buSzPts val="24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Some helpful features</a:t>
            </a:r>
            <a:endParaRPr sz="2800" dirty="0">
              <a:latin typeface="Calibri" panose="020F0502020204030204" pitchFamily="34" charset="0"/>
              <a:ea typeface="Calibri" panose="020F0502020204030204" pitchFamily="34" charset="0"/>
              <a:cs typeface="Calibri" panose="020F0502020204030204" pitchFamily="34" charset="0"/>
              <a:sym typeface="Calibri"/>
            </a:endParaRPr>
          </a:p>
          <a:p>
            <a:pPr marL="1143000" lvl="2" indent="-228600" algn="l" rtl="0">
              <a:lnSpc>
                <a:spcPct val="90000"/>
              </a:lnSpc>
              <a:spcBef>
                <a:spcPts val="500"/>
              </a:spcBef>
              <a:spcAft>
                <a:spcPts val="0"/>
              </a:spcAft>
              <a:buClr>
                <a:srgbClr val="161893"/>
              </a:buClr>
              <a:buSzPts val="24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Settings  &gt; Translation &gt; Select (from Standard Settings) &gt; (UEB, contracted or not, etc.)</a:t>
            </a:r>
          </a:p>
          <a:p>
            <a:pPr marL="1143000" lvl="2" indent="-228600" algn="l" rtl="0">
              <a:lnSpc>
                <a:spcPct val="90000"/>
              </a:lnSpc>
              <a:spcBef>
                <a:spcPts val="500"/>
              </a:spcBef>
              <a:spcAft>
                <a:spcPts val="0"/>
              </a:spcAft>
              <a:buClr>
                <a:srgbClr val="161893"/>
              </a:buClr>
              <a:buSzPts val="24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Settings &gt; Translation &gt; (other translations available)</a:t>
            </a:r>
          </a:p>
          <a:p>
            <a:pPr marL="1143000" lvl="2" indent="-228600" algn="l" rtl="0">
              <a:lnSpc>
                <a:spcPct val="90000"/>
              </a:lnSpc>
              <a:spcBef>
                <a:spcPts val="500"/>
              </a:spcBef>
              <a:spcAft>
                <a:spcPts val="0"/>
              </a:spcAft>
              <a:buClr>
                <a:srgbClr val="161893"/>
              </a:buClr>
              <a:buSzPts val="2400"/>
              <a:buChar char="•"/>
            </a:pPr>
            <a:endParaRPr sz="2800" dirty="0">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3" name="Picture 2" descr="Screenshot of BrailleBlaster translation settings menu">
            <a:extLst>
              <a:ext uri="{FF2B5EF4-FFF2-40B4-BE49-F238E27FC236}">
                <a16:creationId xmlns:a16="http://schemas.microsoft.com/office/drawing/2014/main" id="{75C83893-39E0-740B-EB90-21BD73C0EB15}"/>
              </a:ext>
            </a:extLst>
          </p:cNvPr>
          <p:cNvPicPr>
            <a:picLocks noChangeAspect="1"/>
          </p:cNvPicPr>
          <p:nvPr/>
        </p:nvPicPr>
        <p:blipFill>
          <a:blip r:embed="rId3"/>
          <a:stretch>
            <a:fillRect/>
          </a:stretch>
        </p:blipFill>
        <p:spPr>
          <a:xfrm>
            <a:off x="2029553" y="3906340"/>
            <a:ext cx="3958478" cy="284170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60">
          <a:extLst>
            <a:ext uri="{FF2B5EF4-FFF2-40B4-BE49-F238E27FC236}">
              <a16:creationId xmlns:a16="http://schemas.microsoft.com/office/drawing/2014/main" id="{6641D6C9-444C-8E77-38C4-FBACE02D75C2}"/>
            </a:ext>
          </a:extLst>
        </p:cNvPr>
        <p:cNvGrpSpPr/>
        <p:nvPr/>
      </p:nvGrpSpPr>
      <p:grpSpPr>
        <a:xfrm>
          <a:off x="0" y="0"/>
          <a:ext cx="0" cy="0"/>
          <a:chOff x="0" y="0"/>
          <a:chExt cx="0" cy="0"/>
        </a:xfrm>
      </p:grpSpPr>
      <p:sp>
        <p:nvSpPr>
          <p:cNvPr id="261" name="Google Shape;261;p22">
            <a:extLst>
              <a:ext uri="{FF2B5EF4-FFF2-40B4-BE49-F238E27FC236}">
                <a16:creationId xmlns:a16="http://schemas.microsoft.com/office/drawing/2014/main" id="{56730349-8611-0950-5783-993E15F4F52F}"/>
              </a:ext>
            </a:extLst>
          </p:cNvPr>
          <p:cNvSpPr txBox="1">
            <a:spLocks noGrp="1"/>
          </p:cNvSpPr>
          <p:nvPr>
            <p:ph type="title"/>
          </p:nvPr>
        </p:nvSpPr>
        <p:spPr>
          <a:xfrm>
            <a:off x="838200" y="365125"/>
            <a:ext cx="10515600" cy="8540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ct val="100000"/>
              <a:buFont typeface="Calibri"/>
              <a:buNone/>
            </a:pPr>
            <a:r>
              <a:rPr lang="en-US" sz="4000" dirty="0" err="1">
                <a:latin typeface="Calibri"/>
                <a:ea typeface="Calibri"/>
                <a:cs typeface="Calibri"/>
                <a:sym typeface="Calibri"/>
              </a:rPr>
              <a:t>BrailleBlaster</a:t>
            </a:r>
            <a:r>
              <a:rPr lang="en-US" sz="4000" dirty="0">
                <a:latin typeface="Calibri"/>
                <a:ea typeface="Calibri"/>
                <a:cs typeface="Calibri"/>
                <a:sym typeface="Calibri"/>
              </a:rPr>
              <a:t> Settings </a:t>
            </a:r>
            <a:r>
              <a:rPr lang="en-US" sz="3110" i="1" dirty="0">
                <a:latin typeface="Calibri"/>
                <a:ea typeface="Calibri"/>
                <a:cs typeface="Calibri"/>
                <a:sym typeface="Calibri"/>
              </a:rPr>
              <a:t>(continued)</a:t>
            </a:r>
            <a:endParaRPr dirty="0"/>
          </a:p>
        </p:txBody>
      </p:sp>
      <p:sp>
        <p:nvSpPr>
          <p:cNvPr id="262" name="Google Shape;262;p22">
            <a:extLst>
              <a:ext uri="{FF2B5EF4-FFF2-40B4-BE49-F238E27FC236}">
                <a16:creationId xmlns:a16="http://schemas.microsoft.com/office/drawing/2014/main" id="{B5C7EDA2-A42B-ED70-9F20-8CDDFF864656}"/>
              </a:ext>
            </a:extLst>
          </p:cNvPr>
          <p:cNvSpPr txBox="1">
            <a:spLocks noGrp="1"/>
          </p:cNvSpPr>
          <p:nvPr>
            <p:ph idx="1"/>
          </p:nvPr>
        </p:nvSpPr>
        <p:spPr>
          <a:xfrm>
            <a:off x="838200" y="1451397"/>
            <a:ext cx="10515600" cy="4667251"/>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rgbClr val="161893"/>
              </a:buClr>
              <a:buSzPts val="2400"/>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File &gt; Open (choose NIMAS XML file)</a:t>
            </a:r>
            <a:endParaRPr dirty="0">
              <a:latin typeface="Calibri" panose="020F0502020204030204" pitchFamily="34" charset="0"/>
              <a:ea typeface="Calibri" panose="020F0502020204030204" pitchFamily="34" charset="0"/>
              <a:cs typeface="Calibri" panose="020F0502020204030204" pitchFamily="34" charset="0"/>
              <a:sym typeface="Calibri"/>
            </a:endParaRPr>
          </a:p>
          <a:p>
            <a:pPr marL="685800" lvl="1" indent="-228600" algn="l" rtl="0">
              <a:lnSpc>
                <a:spcPct val="90000"/>
              </a:lnSpc>
              <a:spcBef>
                <a:spcPts val="500"/>
              </a:spcBef>
              <a:spcAft>
                <a:spcPts val="0"/>
              </a:spcAft>
              <a:buClr>
                <a:srgbClr val="161893"/>
              </a:buClr>
              <a:buSzPts val="24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Some helpful features </a:t>
            </a:r>
            <a:r>
              <a:rPr lang="en-US" sz="2800" i="1" dirty="0">
                <a:latin typeface="Calibri" panose="020F0502020204030204" pitchFamily="34" charset="0"/>
                <a:ea typeface="Calibri" panose="020F0502020204030204" pitchFamily="34" charset="0"/>
                <a:cs typeface="Calibri" panose="020F0502020204030204" pitchFamily="34" charset="0"/>
                <a:sym typeface="Calibri"/>
              </a:rPr>
              <a:t>(continued)</a:t>
            </a:r>
            <a:endParaRPr sz="2800" i="1" dirty="0">
              <a:latin typeface="Calibri" panose="020F0502020204030204" pitchFamily="34" charset="0"/>
              <a:ea typeface="Calibri" panose="020F0502020204030204" pitchFamily="34" charset="0"/>
              <a:cs typeface="Calibri" panose="020F0502020204030204" pitchFamily="34" charset="0"/>
              <a:sym typeface="Calibri"/>
            </a:endParaRPr>
          </a:p>
          <a:p>
            <a:pPr marL="1143000" lvl="2" indent="-228600" algn="l" rtl="0">
              <a:lnSpc>
                <a:spcPct val="90000"/>
              </a:lnSpc>
              <a:spcBef>
                <a:spcPts val="500"/>
              </a:spcBef>
              <a:spcAft>
                <a:spcPts val="0"/>
              </a:spcAft>
              <a:buClr>
                <a:srgbClr val="161893"/>
              </a:buClr>
              <a:buSzPts val="24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Emphasis (helpful for time saving and consistency) &gt; (transcriber choice)</a:t>
            </a:r>
            <a:endParaRPr sz="2800" dirty="0">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3" name="Picture 2" descr="Screenshot of BrailleBlaster menu with Remove Emphasis options">
            <a:extLst>
              <a:ext uri="{FF2B5EF4-FFF2-40B4-BE49-F238E27FC236}">
                <a16:creationId xmlns:a16="http://schemas.microsoft.com/office/drawing/2014/main" id="{4E411B13-0DC1-65BE-2F65-DA5555FF67F7}"/>
              </a:ext>
            </a:extLst>
          </p:cNvPr>
          <p:cNvPicPr>
            <a:picLocks noChangeAspect="1"/>
          </p:cNvPicPr>
          <p:nvPr/>
        </p:nvPicPr>
        <p:blipFill>
          <a:blip r:embed="rId3"/>
          <a:stretch>
            <a:fillRect/>
          </a:stretch>
        </p:blipFill>
        <p:spPr>
          <a:xfrm>
            <a:off x="1965846" y="3579860"/>
            <a:ext cx="8703254" cy="1698196"/>
          </a:xfrm>
          <a:prstGeom prst="rect">
            <a:avLst/>
          </a:prstGeom>
        </p:spPr>
      </p:pic>
    </p:spTree>
    <p:extLst>
      <p:ext uri="{BB962C8B-B14F-4D97-AF65-F5344CB8AC3E}">
        <p14:creationId xmlns:p14="http://schemas.microsoft.com/office/powerpoint/2010/main" val="2641475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60">
          <a:extLst>
            <a:ext uri="{FF2B5EF4-FFF2-40B4-BE49-F238E27FC236}">
              <a16:creationId xmlns:a16="http://schemas.microsoft.com/office/drawing/2014/main" id="{F5ADC15F-1125-4037-1BCC-095D7F07EE08}"/>
            </a:ext>
          </a:extLst>
        </p:cNvPr>
        <p:cNvGrpSpPr/>
        <p:nvPr/>
      </p:nvGrpSpPr>
      <p:grpSpPr>
        <a:xfrm>
          <a:off x="0" y="0"/>
          <a:ext cx="0" cy="0"/>
          <a:chOff x="0" y="0"/>
          <a:chExt cx="0" cy="0"/>
        </a:xfrm>
      </p:grpSpPr>
      <p:sp>
        <p:nvSpPr>
          <p:cNvPr id="261" name="Google Shape;261;p22">
            <a:extLst>
              <a:ext uri="{FF2B5EF4-FFF2-40B4-BE49-F238E27FC236}">
                <a16:creationId xmlns:a16="http://schemas.microsoft.com/office/drawing/2014/main" id="{E9394447-CE10-9C42-F5BA-3498F693657A}"/>
              </a:ext>
            </a:extLst>
          </p:cNvPr>
          <p:cNvSpPr txBox="1">
            <a:spLocks noGrp="1"/>
          </p:cNvSpPr>
          <p:nvPr>
            <p:ph type="title"/>
          </p:nvPr>
        </p:nvSpPr>
        <p:spPr>
          <a:xfrm>
            <a:off x="838200" y="365125"/>
            <a:ext cx="10515600" cy="85407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US" sz="4000" dirty="0">
                <a:latin typeface="Calibri"/>
                <a:ea typeface="Calibri"/>
                <a:cs typeface="Calibri"/>
                <a:sym typeface="Calibri"/>
              </a:rPr>
              <a:t>Converting NIMAS file to braille file</a:t>
            </a:r>
            <a:br>
              <a:rPr lang="en-US" sz="4000" dirty="0">
                <a:latin typeface="Calibri"/>
                <a:ea typeface="Calibri"/>
                <a:cs typeface="Calibri"/>
                <a:sym typeface="Calibri"/>
              </a:rPr>
            </a:br>
            <a:r>
              <a:rPr lang="en-US" sz="4000" dirty="0">
                <a:latin typeface="Calibri"/>
                <a:ea typeface="Calibri"/>
                <a:cs typeface="Calibri"/>
                <a:sym typeface="Calibri"/>
              </a:rPr>
              <a:t>using BrailleBlaster  </a:t>
            </a:r>
            <a:r>
              <a:rPr lang="en-US" sz="3110" i="1" dirty="0">
                <a:latin typeface="Calibri"/>
                <a:ea typeface="Calibri"/>
                <a:cs typeface="Calibri"/>
                <a:sym typeface="Calibri"/>
              </a:rPr>
              <a:t>(continued)</a:t>
            </a:r>
            <a:endParaRPr dirty="0"/>
          </a:p>
        </p:txBody>
      </p:sp>
      <p:sp>
        <p:nvSpPr>
          <p:cNvPr id="262" name="Google Shape;262;p22">
            <a:extLst>
              <a:ext uri="{FF2B5EF4-FFF2-40B4-BE49-F238E27FC236}">
                <a16:creationId xmlns:a16="http://schemas.microsoft.com/office/drawing/2014/main" id="{C16CB3E8-AD51-AB65-9123-AEC0AFD797FE}"/>
              </a:ext>
            </a:extLst>
          </p:cNvPr>
          <p:cNvSpPr txBox="1">
            <a:spLocks noGrp="1"/>
          </p:cNvSpPr>
          <p:nvPr>
            <p:ph idx="1"/>
          </p:nvPr>
        </p:nvSpPr>
        <p:spPr>
          <a:xfrm>
            <a:off x="838200" y="1451397"/>
            <a:ext cx="10515600" cy="4667251"/>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rgbClr val="161893"/>
              </a:buClr>
              <a:buSzPts val="2400"/>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File &gt; Open (choose NIMAS XML file) </a:t>
            </a:r>
            <a:r>
              <a:rPr lang="en-US" i="1" dirty="0">
                <a:latin typeface="Calibri" panose="020F0502020204030204" pitchFamily="34" charset="0"/>
                <a:ea typeface="Calibri" panose="020F0502020204030204" pitchFamily="34" charset="0"/>
                <a:cs typeface="Calibri" panose="020F0502020204030204" pitchFamily="34" charset="0"/>
                <a:sym typeface="Calibri"/>
              </a:rPr>
              <a:t>(continued)</a:t>
            </a:r>
            <a:endParaRPr i="1" dirty="0">
              <a:latin typeface="Calibri" panose="020F0502020204030204" pitchFamily="34" charset="0"/>
              <a:ea typeface="Calibri" panose="020F0502020204030204" pitchFamily="34" charset="0"/>
              <a:cs typeface="Calibri" panose="020F0502020204030204" pitchFamily="34" charset="0"/>
              <a:sym typeface="Calibri"/>
            </a:endParaRPr>
          </a:p>
          <a:p>
            <a:pPr marL="685800" lvl="1" indent="-228600" algn="l" rtl="0">
              <a:lnSpc>
                <a:spcPct val="90000"/>
              </a:lnSpc>
              <a:spcBef>
                <a:spcPts val="500"/>
              </a:spcBef>
              <a:spcAft>
                <a:spcPts val="0"/>
              </a:spcAft>
              <a:buClr>
                <a:srgbClr val="161893"/>
              </a:buClr>
              <a:buSzPts val="24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Save as </a:t>
            </a:r>
            <a:r>
              <a:rPr lang="en-US" sz="2800" dirty="0" err="1">
                <a:latin typeface="Calibri" panose="020F0502020204030204" pitchFamily="34" charset="0"/>
                <a:ea typeface="Calibri" panose="020F0502020204030204" pitchFamily="34" charset="0"/>
                <a:cs typeface="Calibri" panose="020F0502020204030204" pitchFamily="34" charset="0"/>
                <a:sym typeface="Calibri"/>
              </a:rPr>
              <a:t>brf</a:t>
            </a:r>
            <a:r>
              <a:rPr lang="en-US" sz="2800" dirty="0">
                <a:latin typeface="Calibri" panose="020F0502020204030204" pitchFamily="34" charset="0"/>
                <a:ea typeface="Calibri" panose="020F0502020204030204" pitchFamily="34" charset="0"/>
                <a:cs typeface="Calibri" panose="020F0502020204030204" pitchFamily="34" charset="0"/>
                <a:sym typeface="Calibri"/>
              </a:rPr>
              <a:t> (NEW PROCEDURE, with latest version)</a:t>
            </a:r>
            <a:endParaRPr sz="2800" dirty="0">
              <a:latin typeface="Calibri" panose="020F0502020204030204" pitchFamily="34" charset="0"/>
              <a:ea typeface="Calibri" panose="020F0502020204030204" pitchFamily="34" charset="0"/>
              <a:cs typeface="Calibri" panose="020F0502020204030204" pitchFamily="34" charset="0"/>
              <a:sym typeface="Calibri"/>
            </a:endParaRPr>
          </a:p>
          <a:p>
            <a:pPr marL="1143000" lvl="2" indent="-228600" algn="l" rtl="0">
              <a:lnSpc>
                <a:spcPct val="90000"/>
              </a:lnSpc>
              <a:spcBef>
                <a:spcPts val="500"/>
              </a:spcBef>
              <a:spcAft>
                <a:spcPts val="0"/>
              </a:spcAft>
              <a:buClr>
                <a:srgbClr val="161893"/>
              </a:buClr>
              <a:buSzPts val="24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File &gt; Export &gt; Save </a:t>
            </a:r>
            <a:r>
              <a:rPr lang="en-US" sz="2800" dirty="0" err="1">
                <a:latin typeface="Calibri" panose="020F0502020204030204" pitchFamily="34" charset="0"/>
                <a:ea typeface="Calibri" panose="020F0502020204030204" pitchFamily="34" charset="0"/>
                <a:cs typeface="Calibri" panose="020F0502020204030204" pitchFamily="34" charset="0"/>
                <a:sym typeface="Calibri"/>
              </a:rPr>
              <a:t>brf</a:t>
            </a:r>
            <a:r>
              <a:rPr lang="en-US" sz="2800" dirty="0">
                <a:latin typeface="Calibri" panose="020F0502020204030204" pitchFamily="34" charset="0"/>
                <a:ea typeface="Calibri" panose="020F0502020204030204" pitchFamily="34" charset="0"/>
                <a:cs typeface="Calibri" panose="020F0502020204030204" pitchFamily="34" charset="0"/>
                <a:sym typeface="Calibri"/>
              </a:rPr>
              <a:t>/PEF &gt; (BRF file appears in PC Downloads) &gt; Click on downloaded file &gt; Assert Braille Code (popup window in Braille 2000) &gt; Select UEB (dropdown menu) &gt; OK</a:t>
            </a:r>
          </a:p>
          <a:p>
            <a:pPr marL="1143000" lvl="2" indent="-228600" algn="l" rtl="0">
              <a:lnSpc>
                <a:spcPct val="90000"/>
              </a:lnSpc>
              <a:spcBef>
                <a:spcPts val="500"/>
              </a:spcBef>
              <a:spcAft>
                <a:spcPts val="0"/>
              </a:spcAft>
              <a:buClr>
                <a:srgbClr val="161893"/>
              </a:buClr>
              <a:buSzPts val="24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File opens in Braille 2000. Save As (title) in Project Folder. </a:t>
            </a:r>
            <a:endParaRPr sz="2800" dirty="0">
              <a:latin typeface="Calibri" panose="020F0502020204030204" pitchFamily="34" charset="0"/>
              <a:ea typeface="Calibri" panose="020F0502020204030204" pitchFamily="34" charset="0"/>
              <a:cs typeface="Calibri" panose="020F0502020204030204" pitchFamily="34" charset="0"/>
              <a:sym typeface="Calibri"/>
            </a:endParaRPr>
          </a:p>
        </p:txBody>
      </p:sp>
    </p:spTree>
    <p:extLst>
      <p:ext uri="{BB962C8B-B14F-4D97-AF65-F5344CB8AC3E}">
        <p14:creationId xmlns:p14="http://schemas.microsoft.com/office/powerpoint/2010/main" val="1387512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67"/>
        <p:cNvGrpSpPr/>
        <p:nvPr/>
      </p:nvGrpSpPr>
      <p:grpSpPr>
        <a:xfrm>
          <a:off x="0" y="0"/>
          <a:ext cx="0" cy="0"/>
          <a:chOff x="0" y="0"/>
          <a:chExt cx="0" cy="0"/>
        </a:xfrm>
      </p:grpSpPr>
      <p:sp>
        <p:nvSpPr>
          <p:cNvPr id="268" name="Google Shape;268;p2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t>Transcription File Setup on PC</a:t>
            </a: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3"/>
        <p:cNvGrpSpPr/>
        <p:nvPr/>
      </p:nvGrpSpPr>
      <p:grpSpPr>
        <a:xfrm>
          <a:off x="0" y="0"/>
          <a:ext cx="0" cy="0"/>
          <a:chOff x="0" y="0"/>
          <a:chExt cx="0" cy="0"/>
        </a:xfrm>
      </p:grpSpPr>
      <p:sp>
        <p:nvSpPr>
          <p:cNvPr id="274" name="Google Shape;274;p2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latin typeface="Calibri"/>
                <a:ea typeface="Calibri"/>
                <a:cs typeface="Calibri"/>
                <a:sym typeface="Calibri"/>
              </a:rPr>
              <a:t>How to Setup Braille File on PC</a:t>
            </a:r>
            <a:endParaRPr dirty="0"/>
          </a:p>
        </p:txBody>
      </p:sp>
      <p:sp>
        <p:nvSpPr>
          <p:cNvPr id="275" name="Google Shape;275;p24"/>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161893"/>
              </a:buClr>
              <a:buSzPts val="3600"/>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Save As multiple files (retain original for reference)</a:t>
            </a:r>
            <a:endParaRPr dirty="0">
              <a:latin typeface="Calibri" panose="020F0502020204030204" pitchFamily="34" charset="0"/>
              <a:ea typeface="Calibri" panose="020F0502020204030204" pitchFamily="34" charset="0"/>
              <a:cs typeface="Calibri" panose="020F0502020204030204" pitchFamily="34" charset="0"/>
            </a:endParaRPr>
          </a:p>
          <a:p>
            <a:pPr marL="685800" lvl="1" indent="-228600" algn="l" rtl="0">
              <a:lnSpc>
                <a:spcPct val="90000"/>
              </a:lnSpc>
              <a:spcBef>
                <a:spcPts val="500"/>
              </a:spcBef>
              <a:spcAft>
                <a:spcPts val="0"/>
              </a:spcAft>
              <a:buClr>
                <a:srgbClr val="161893"/>
              </a:buClr>
              <a:buSzPts val="32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Original</a:t>
            </a:r>
            <a:endParaRPr sz="2800" dirty="0">
              <a:latin typeface="Calibri" panose="020F0502020204030204" pitchFamily="34" charset="0"/>
              <a:ea typeface="Calibri" panose="020F0502020204030204" pitchFamily="34" charset="0"/>
              <a:cs typeface="Calibri" panose="020F0502020204030204" pitchFamily="34" charset="0"/>
              <a:sym typeface="Calibri"/>
            </a:endParaRPr>
          </a:p>
          <a:p>
            <a:pPr marL="685800" lvl="1" indent="-228600" algn="l" rtl="0">
              <a:lnSpc>
                <a:spcPct val="90000"/>
              </a:lnSpc>
              <a:spcBef>
                <a:spcPts val="500"/>
              </a:spcBef>
              <a:spcAft>
                <a:spcPts val="0"/>
              </a:spcAft>
              <a:buClr>
                <a:srgbClr val="161893"/>
              </a:buClr>
              <a:buSzPts val="32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Working copy</a:t>
            </a:r>
            <a:endParaRPr sz="2800" dirty="0">
              <a:latin typeface="Calibri" panose="020F0502020204030204" pitchFamily="34" charset="0"/>
              <a:ea typeface="Calibri" panose="020F0502020204030204" pitchFamily="34" charset="0"/>
              <a:cs typeface="Calibri" panose="020F0502020204030204" pitchFamily="34" charset="0"/>
            </a:endParaRPr>
          </a:p>
          <a:p>
            <a:pPr marL="685800" lvl="1" indent="-228600" algn="l" rtl="0">
              <a:lnSpc>
                <a:spcPct val="90000"/>
              </a:lnSpc>
              <a:spcBef>
                <a:spcPts val="500"/>
              </a:spcBef>
              <a:spcAft>
                <a:spcPts val="0"/>
              </a:spcAft>
              <a:buClr>
                <a:srgbClr val="161893"/>
              </a:buClr>
              <a:buSzPts val="32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Large text portions (front matter; back matter; glossary; index; etc.)</a:t>
            </a:r>
            <a:endParaRPr sz="2800" dirty="0">
              <a:latin typeface="Calibri" panose="020F0502020204030204" pitchFamily="34" charset="0"/>
              <a:ea typeface="Calibri" panose="020F0502020204030204" pitchFamily="34" charset="0"/>
              <a:cs typeface="Calibri" panose="020F0502020204030204" pitchFamily="34" charset="0"/>
            </a:endParaRPr>
          </a:p>
          <a:p>
            <a:pPr marL="685800" lvl="1" indent="-228600" algn="l" rtl="0">
              <a:lnSpc>
                <a:spcPct val="90000"/>
              </a:lnSpc>
              <a:spcBef>
                <a:spcPts val="500"/>
              </a:spcBef>
              <a:spcAft>
                <a:spcPts val="0"/>
              </a:spcAft>
              <a:buClr>
                <a:srgbClr val="161893"/>
              </a:buClr>
              <a:buSzPts val="32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Search process: Search (Alt S) &gt; Find text (F) &gt; (enter text) &gt; (Select “Top” or “Cursor”) &gt; Enter</a:t>
            </a:r>
          </a:p>
          <a:p>
            <a:pPr marL="685800" lvl="1" indent="-228600" algn="l" rtl="0">
              <a:lnSpc>
                <a:spcPct val="90000"/>
              </a:lnSpc>
              <a:spcBef>
                <a:spcPts val="500"/>
              </a:spcBef>
              <a:spcAft>
                <a:spcPts val="0"/>
              </a:spcAft>
              <a:buClr>
                <a:srgbClr val="161893"/>
              </a:buClr>
              <a:buSzPts val="3200"/>
              <a:buChar char="•"/>
            </a:pPr>
            <a:r>
              <a:rPr lang="en-US" sz="2800" dirty="0">
                <a:latin typeface="Calibri" panose="020F0502020204030204" pitchFamily="34" charset="0"/>
                <a:ea typeface="Calibri" panose="020F0502020204030204" pitchFamily="34" charset="0"/>
                <a:cs typeface="Calibri" panose="020F0502020204030204" pitchFamily="34" charset="0"/>
                <a:sym typeface="Calibri"/>
              </a:rPr>
              <a:t>Graphic file, if relevant.</a:t>
            </a:r>
            <a:endParaRPr sz="28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3">
          <a:extLst>
            <a:ext uri="{FF2B5EF4-FFF2-40B4-BE49-F238E27FC236}">
              <a16:creationId xmlns:a16="http://schemas.microsoft.com/office/drawing/2014/main" id="{C2C47B0B-C92F-5AF0-3DD8-ACF03C401414}"/>
            </a:ext>
          </a:extLst>
        </p:cNvPr>
        <p:cNvGrpSpPr/>
        <p:nvPr/>
      </p:nvGrpSpPr>
      <p:grpSpPr>
        <a:xfrm>
          <a:off x="0" y="0"/>
          <a:ext cx="0" cy="0"/>
          <a:chOff x="0" y="0"/>
          <a:chExt cx="0" cy="0"/>
        </a:xfrm>
      </p:grpSpPr>
      <p:sp>
        <p:nvSpPr>
          <p:cNvPr id="274" name="Google Shape;274;p24">
            <a:extLst>
              <a:ext uri="{FF2B5EF4-FFF2-40B4-BE49-F238E27FC236}">
                <a16:creationId xmlns:a16="http://schemas.microsoft.com/office/drawing/2014/main" id="{94C82FA7-0D68-7246-9557-ACEA02C215D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latin typeface="Calibri"/>
                <a:ea typeface="Calibri"/>
                <a:cs typeface="Calibri"/>
                <a:sym typeface="Calibri"/>
              </a:rPr>
              <a:t>Overview of Demo</a:t>
            </a:r>
            <a:endParaRPr dirty="0"/>
          </a:p>
        </p:txBody>
      </p:sp>
      <p:sp>
        <p:nvSpPr>
          <p:cNvPr id="275" name="Google Shape;275;p24">
            <a:extLst>
              <a:ext uri="{FF2B5EF4-FFF2-40B4-BE49-F238E27FC236}">
                <a16:creationId xmlns:a16="http://schemas.microsoft.com/office/drawing/2014/main" id="{44BE55FF-1090-4EA0-CBBE-48CA0DD418F0}"/>
              </a:ext>
            </a:extLst>
          </p:cNvPr>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161893"/>
              </a:buClr>
              <a:buSzPts val="3600"/>
              <a:buChar char="•"/>
            </a:pPr>
            <a:r>
              <a:rPr lang="en-US" sz="2800" dirty="0">
                <a:latin typeface="Calibri" panose="020F0502020204030204" pitchFamily="34" charset="0"/>
                <a:ea typeface="Calibri" panose="020F0502020204030204" pitchFamily="34" charset="0"/>
                <a:cs typeface="Calibri" panose="020F0502020204030204" pitchFamily="34" charset="0"/>
              </a:rPr>
              <a:t>Set up NIMAS files on PC.</a:t>
            </a:r>
          </a:p>
          <a:p>
            <a:pPr lvl="1">
              <a:spcBef>
                <a:spcPts val="0"/>
              </a:spcBef>
              <a:buClr>
                <a:srgbClr val="161893"/>
              </a:buClr>
              <a:buSzPts val="3600"/>
            </a:pPr>
            <a:r>
              <a:rPr lang="en-US" dirty="0">
                <a:latin typeface="Calibri" panose="020F0502020204030204" pitchFamily="34" charset="0"/>
                <a:ea typeface="Calibri" panose="020F0502020204030204" pitchFamily="34" charset="0"/>
                <a:cs typeface="Calibri" panose="020F0502020204030204" pitchFamily="34" charset="0"/>
              </a:rPr>
              <a:t>Save downloaded NIMAS file to Project Folder. </a:t>
            </a:r>
          </a:p>
          <a:p>
            <a:pPr lvl="1">
              <a:spcBef>
                <a:spcPts val="0"/>
              </a:spcBef>
              <a:buClr>
                <a:srgbClr val="161893"/>
              </a:buClr>
              <a:buSzPts val="3600"/>
            </a:pPr>
            <a:r>
              <a:rPr lang="en-US" dirty="0">
                <a:latin typeface="Calibri" panose="020F0502020204030204" pitchFamily="34" charset="0"/>
                <a:ea typeface="Calibri" panose="020F0502020204030204" pitchFamily="34" charset="0"/>
                <a:cs typeface="Calibri" panose="020F0502020204030204" pitchFamily="34" charset="0"/>
              </a:rPr>
              <a:t>Look at Images folder to see what’s available.</a:t>
            </a:r>
          </a:p>
          <a:p>
            <a:pPr marL="228600" lvl="0" indent="-228600" algn="l" rtl="0">
              <a:lnSpc>
                <a:spcPct val="90000"/>
              </a:lnSpc>
              <a:spcBef>
                <a:spcPts val="0"/>
              </a:spcBef>
              <a:spcAft>
                <a:spcPts val="0"/>
              </a:spcAft>
              <a:buClr>
                <a:srgbClr val="161893"/>
              </a:buClr>
              <a:buSzPts val="3600"/>
              <a:buChar char="•"/>
            </a:pPr>
            <a:endParaRPr lang="en-US" sz="2800" dirty="0">
              <a:latin typeface="Calibri" panose="020F0502020204030204" pitchFamily="34" charset="0"/>
              <a:ea typeface="Calibri" panose="020F0502020204030204" pitchFamily="34" charset="0"/>
              <a:cs typeface="Calibri" panose="020F0502020204030204" pitchFamily="34" charset="0"/>
            </a:endParaRPr>
          </a:p>
          <a:p>
            <a:pPr>
              <a:spcBef>
                <a:spcPts val="0"/>
              </a:spcBef>
              <a:buClr>
                <a:srgbClr val="161893"/>
              </a:buClr>
              <a:buSzPts val="3600"/>
            </a:pPr>
            <a:r>
              <a:rPr lang="en-US" dirty="0">
                <a:latin typeface="Calibri" panose="020F0502020204030204" pitchFamily="34" charset="0"/>
                <a:ea typeface="Calibri" panose="020F0502020204030204" pitchFamily="34" charset="0"/>
                <a:cs typeface="Calibri" panose="020F0502020204030204" pitchFamily="34" charset="0"/>
              </a:rPr>
              <a:t>Convert NIMAS xml to Braille 2000 via direct import (OR)</a:t>
            </a:r>
          </a:p>
          <a:p>
            <a:pPr>
              <a:spcBef>
                <a:spcPts val="0"/>
              </a:spcBef>
              <a:buClr>
                <a:srgbClr val="161893"/>
              </a:buClr>
              <a:buSzPts val="3600"/>
            </a:pPr>
            <a:endParaRPr lang="en-US" dirty="0">
              <a:latin typeface="Calibri" panose="020F0502020204030204" pitchFamily="34" charset="0"/>
              <a:ea typeface="Calibri" panose="020F0502020204030204" pitchFamily="34" charset="0"/>
              <a:cs typeface="Calibri" panose="020F0502020204030204" pitchFamily="34" charset="0"/>
            </a:endParaRPr>
          </a:p>
          <a:p>
            <a:pPr>
              <a:spcBef>
                <a:spcPts val="0"/>
              </a:spcBef>
              <a:buClr>
                <a:srgbClr val="161893"/>
              </a:buClr>
              <a:buSzPts val="3600"/>
            </a:pPr>
            <a:r>
              <a:rPr lang="en-US" dirty="0">
                <a:latin typeface="Calibri" panose="020F0502020204030204" pitchFamily="34" charset="0"/>
                <a:ea typeface="Calibri" panose="020F0502020204030204" pitchFamily="34" charset="0"/>
                <a:cs typeface="Calibri" panose="020F0502020204030204" pitchFamily="34" charset="0"/>
              </a:rPr>
              <a:t>Convert NIMAS xml to Braille 2000 with </a:t>
            </a:r>
            <a:r>
              <a:rPr lang="en-US" dirty="0" err="1">
                <a:latin typeface="Calibri" panose="020F0502020204030204" pitchFamily="34" charset="0"/>
                <a:ea typeface="Calibri" panose="020F0502020204030204" pitchFamily="34" charset="0"/>
                <a:cs typeface="Calibri" panose="020F0502020204030204" pitchFamily="34" charset="0"/>
              </a:rPr>
              <a:t>BrailleBlaster</a:t>
            </a:r>
            <a:r>
              <a:rPr lang="en-US" dirty="0">
                <a:latin typeface="Calibri" panose="020F0502020204030204" pitchFamily="34" charset="0"/>
                <a:ea typeface="Calibri" panose="020F0502020204030204" pitchFamily="34" charset="0"/>
                <a:cs typeface="Calibri" panose="020F0502020204030204" pitchFamily="34" charset="0"/>
              </a:rPr>
              <a:t> as intermediary.</a:t>
            </a:r>
          </a:p>
          <a:p>
            <a:pPr>
              <a:spcBef>
                <a:spcPts val="0"/>
              </a:spcBef>
              <a:buClr>
                <a:srgbClr val="161893"/>
              </a:buClr>
              <a:buSzPts val="3600"/>
            </a:pPr>
            <a:endParaRPr lang="en-US" sz="2800" dirty="0">
              <a:latin typeface="Calibri" panose="020F0502020204030204" pitchFamily="34" charset="0"/>
              <a:ea typeface="Calibri" panose="020F0502020204030204" pitchFamily="34" charset="0"/>
              <a:cs typeface="Calibri" panose="020F0502020204030204" pitchFamily="34" charset="0"/>
            </a:endParaRPr>
          </a:p>
          <a:p>
            <a:pPr>
              <a:spcBef>
                <a:spcPts val="0"/>
              </a:spcBef>
              <a:buClr>
                <a:srgbClr val="161893"/>
              </a:buClr>
              <a:buSzPts val="3600"/>
            </a:pPr>
            <a:r>
              <a:rPr lang="en-US" dirty="0">
                <a:latin typeface="Calibri" panose="020F0502020204030204" pitchFamily="34" charset="0"/>
                <a:ea typeface="Calibri" panose="020F0502020204030204" pitchFamily="34" charset="0"/>
                <a:cs typeface="Calibri" panose="020F0502020204030204" pitchFamily="34" charset="0"/>
              </a:rPr>
              <a:t>Save large texts as multiple files.</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457200" lvl="1" indent="0">
              <a:spcBef>
                <a:spcPts val="0"/>
              </a:spcBef>
              <a:buClr>
                <a:srgbClr val="161893"/>
              </a:buClr>
              <a:buSzPts val="360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228600" lvl="0" indent="-228600" algn="l" rtl="0">
              <a:lnSpc>
                <a:spcPct val="90000"/>
              </a:lnSpc>
              <a:spcBef>
                <a:spcPts val="0"/>
              </a:spcBef>
              <a:spcAft>
                <a:spcPts val="0"/>
              </a:spcAft>
              <a:buClr>
                <a:srgbClr val="161893"/>
              </a:buClr>
              <a:buSzPts val="3600"/>
              <a:buChar char="•"/>
            </a:pPr>
            <a:endParaRPr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07871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5">
          <a:extLst>
            <a:ext uri="{FF2B5EF4-FFF2-40B4-BE49-F238E27FC236}">
              <a16:creationId xmlns:a16="http://schemas.microsoft.com/office/drawing/2014/main" id="{C7123440-BE7D-66F1-A884-5BFFF069E4EF}"/>
            </a:ext>
          </a:extLst>
        </p:cNvPr>
        <p:cNvGrpSpPr/>
        <p:nvPr/>
      </p:nvGrpSpPr>
      <p:grpSpPr>
        <a:xfrm>
          <a:off x="0" y="0"/>
          <a:ext cx="0" cy="0"/>
          <a:chOff x="0" y="0"/>
          <a:chExt cx="0" cy="0"/>
        </a:xfrm>
      </p:grpSpPr>
      <p:sp>
        <p:nvSpPr>
          <p:cNvPr id="120" name="Google Shape;120;p3">
            <a:extLst>
              <a:ext uri="{FF2B5EF4-FFF2-40B4-BE49-F238E27FC236}">
                <a16:creationId xmlns:a16="http://schemas.microsoft.com/office/drawing/2014/main" id="{03CB6726-1C54-B759-7176-617C64A31801}"/>
              </a:ext>
            </a:extLst>
          </p:cNvPr>
          <p:cNvSpPr txBox="1">
            <a:spLocks noGrp="1"/>
          </p:cNvSpPr>
          <p:nvPr>
            <p:ph type="title"/>
          </p:nvPr>
        </p:nvSpPr>
        <p:spPr>
          <a:xfrm>
            <a:off x="825500" y="194469"/>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dirty="0"/>
              <a:t>Recap</a:t>
            </a:r>
            <a:endParaRPr dirty="0"/>
          </a:p>
        </p:txBody>
      </p:sp>
      <p:sp>
        <p:nvSpPr>
          <p:cNvPr id="119" name="Google Shape;119;p3">
            <a:extLst>
              <a:ext uri="{FF2B5EF4-FFF2-40B4-BE49-F238E27FC236}">
                <a16:creationId xmlns:a16="http://schemas.microsoft.com/office/drawing/2014/main" id="{5EA76D33-4817-12F5-53D1-A2B993D93E5E}"/>
              </a:ext>
            </a:extLst>
          </p:cNvPr>
          <p:cNvSpPr txBox="1">
            <a:spLocks noGrp="1"/>
          </p:cNvSpPr>
          <p:nvPr>
            <p:ph sz="quarter" idx="4"/>
          </p:nvPr>
        </p:nvSpPr>
        <p:spPr>
          <a:xfrm>
            <a:off x="836612" y="1681163"/>
            <a:ext cx="10515600" cy="431958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161893"/>
              </a:buClr>
              <a:buSzPts val="2800"/>
              <a:buChar char="•"/>
            </a:pPr>
            <a:r>
              <a:rPr lang="en-US" dirty="0"/>
              <a:t>Access file from NIMAC site as Accessible Media Producer (AMP).</a:t>
            </a:r>
            <a:endParaRPr dirty="0"/>
          </a:p>
          <a:p>
            <a:pPr marL="228600" lvl="0" indent="-228600" algn="l" rtl="0">
              <a:lnSpc>
                <a:spcPct val="90000"/>
              </a:lnSpc>
              <a:spcBef>
                <a:spcPts val="1000"/>
              </a:spcBef>
              <a:spcAft>
                <a:spcPts val="0"/>
              </a:spcAft>
              <a:buClr>
                <a:srgbClr val="161893"/>
              </a:buClr>
              <a:buSzPts val="2800"/>
              <a:buChar char="•"/>
            </a:pPr>
            <a:r>
              <a:rPr lang="en-US" dirty="0"/>
              <a:t>Reviewing elements of NIMAS file</a:t>
            </a:r>
          </a:p>
          <a:p>
            <a:pPr marL="228600" lvl="0" indent="-228600" algn="l" rtl="0">
              <a:lnSpc>
                <a:spcPct val="90000"/>
              </a:lnSpc>
              <a:spcBef>
                <a:spcPts val="1000"/>
              </a:spcBef>
              <a:spcAft>
                <a:spcPts val="0"/>
              </a:spcAft>
              <a:buClr>
                <a:srgbClr val="161893"/>
              </a:buClr>
              <a:buSzPts val="2800"/>
              <a:buChar char="•"/>
            </a:pPr>
            <a:r>
              <a:rPr lang="en-US" dirty="0"/>
              <a:t>Download, Save, &amp; Convert NIMAS file to braille file (using Braille 2000 direct import).</a:t>
            </a:r>
          </a:p>
          <a:p>
            <a:pPr lvl="0">
              <a:buClr>
                <a:srgbClr val="161893"/>
              </a:buClr>
              <a:buSzPts val="2800"/>
            </a:pPr>
            <a:r>
              <a:rPr lang="en-US" dirty="0"/>
              <a:t>Download, Save, &amp; Convert NIMAS file to braille file (using  </a:t>
            </a:r>
            <a:r>
              <a:rPr lang="en-US" dirty="0" err="1"/>
              <a:t>BrailleBlaster</a:t>
            </a:r>
            <a:r>
              <a:rPr lang="en-US" dirty="0"/>
              <a:t> as intermediary step).</a:t>
            </a:r>
          </a:p>
          <a:p>
            <a:pPr lvl="0">
              <a:buClr>
                <a:srgbClr val="161893"/>
              </a:buClr>
              <a:buSzPts val="2800"/>
            </a:pPr>
            <a:r>
              <a:rPr lang="en-US" dirty="0"/>
              <a:t>Setting up multiple working files for large transcription projects.</a:t>
            </a:r>
          </a:p>
          <a:p>
            <a:pPr lvl="0">
              <a:buClr>
                <a:srgbClr val="161893"/>
              </a:buClr>
              <a:buSzPts val="2800"/>
            </a:pPr>
            <a:r>
              <a:rPr lang="en-US" dirty="0"/>
              <a:t>Using Search feature in Braille 2000</a:t>
            </a:r>
          </a:p>
          <a:p>
            <a:pPr marL="0" lvl="0" indent="0" algn="l" rtl="0">
              <a:lnSpc>
                <a:spcPct val="90000"/>
              </a:lnSpc>
              <a:spcBef>
                <a:spcPts val="1000"/>
              </a:spcBef>
              <a:spcAft>
                <a:spcPts val="0"/>
              </a:spcAft>
              <a:buClr>
                <a:schemeClr val="dk1"/>
              </a:buClr>
              <a:buSzPts val="2800"/>
              <a:buNone/>
            </a:pPr>
            <a:endParaRPr lang="en-US" dirty="0"/>
          </a:p>
          <a:p>
            <a:pPr marL="0" lvl="0" indent="0" algn="l" rtl="0">
              <a:lnSpc>
                <a:spcPct val="90000"/>
              </a:lnSpc>
              <a:spcBef>
                <a:spcPts val="1000"/>
              </a:spcBef>
              <a:spcAft>
                <a:spcPts val="0"/>
              </a:spcAft>
              <a:buClr>
                <a:schemeClr val="dk1"/>
              </a:buClr>
              <a:buSzPts val="2800"/>
              <a:buNone/>
            </a:pPr>
            <a:endParaRPr lang="en-US" dirty="0"/>
          </a:p>
          <a:p>
            <a:pPr marL="0" lvl="0" indent="0" algn="l" rtl="0">
              <a:lnSpc>
                <a:spcPct val="90000"/>
              </a:lnSpc>
              <a:spcBef>
                <a:spcPts val="1000"/>
              </a:spcBef>
              <a:spcAft>
                <a:spcPts val="0"/>
              </a:spcAft>
              <a:buClr>
                <a:schemeClr val="dk1"/>
              </a:buClr>
              <a:buSzPts val="2800"/>
              <a:buNone/>
            </a:pPr>
            <a:endParaRPr dirty="0"/>
          </a:p>
        </p:txBody>
      </p:sp>
    </p:spTree>
    <p:extLst>
      <p:ext uri="{BB962C8B-B14F-4D97-AF65-F5344CB8AC3E}">
        <p14:creationId xmlns:p14="http://schemas.microsoft.com/office/powerpoint/2010/main" val="1268385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AA7E1-6123-7E25-7B22-89D9FC29EDC6}"/>
              </a:ext>
            </a:extLst>
          </p:cNvPr>
          <p:cNvSpPr>
            <a:spLocks noGrp="1"/>
          </p:cNvSpPr>
          <p:nvPr>
            <p:ph type="title"/>
          </p:nvPr>
        </p:nvSpPr>
        <p:spPr/>
        <p:txBody>
          <a:bodyPr/>
          <a:lstStyle/>
          <a:p>
            <a:r>
              <a:rPr lang="en-US" dirty="0"/>
              <a:t>Coming Up!</a:t>
            </a:r>
          </a:p>
        </p:txBody>
      </p:sp>
      <p:sp>
        <p:nvSpPr>
          <p:cNvPr id="3" name="Content Placeholder 2">
            <a:extLst>
              <a:ext uri="{FF2B5EF4-FFF2-40B4-BE49-F238E27FC236}">
                <a16:creationId xmlns:a16="http://schemas.microsoft.com/office/drawing/2014/main" id="{D795AED5-94AE-56E2-B041-5B07B13DAD3D}"/>
              </a:ext>
            </a:extLst>
          </p:cNvPr>
          <p:cNvSpPr>
            <a:spLocks noGrp="1"/>
          </p:cNvSpPr>
          <p:nvPr>
            <p:ph idx="1"/>
          </p:nvPr>
        </p:nvSpPr>
        <p:spPr/>
        <p:txBody>
          <a:bodyPr/>
          <a:lstStyle/>
          <a:p>
            <a:pPr marL="0" indent="0" fontAlgn="base">
              <a:buNone/>
            </a:pPr>
            <a:r>
              <a:rPr lang="en-US" b="1" dirty="0"/>
              <a:t>all sessions at 2pm Eastern</a:t>
            </a:r>
            <a:endParaRPr lang="en-US" dirty="0"/>
          </a:p>
          <a:p>
            <a:r>
              <a:rPr lang="en-US" dirty="0"/>
              <a:t>Session 2: File set up and transcriber-generated pages (Tuesday, June 23</a:t>
            </a:r>
            <a:r>
              <a:rPr lang="en-US" baseline="30000" dirty="0"/>
              <a:t>rd</a:t>
            </a:r>
            <a:r>
              <a:rPr lang="en-US" dirty="0"/>
              <a:t>) </a:t>
            </a:r>
          </a:p>
          <a:p>
            <a:r>
              <a:rPr lang="en-US" dirty="0"/>
              <a:t>Session 3: Editing and Formatting: </a:t>
            </a:r>
            <a:r>
              <a:rPr lang="en-US" dirty="0" err="1"/>
              <a:t>Typeforms</a:t>
            </a:r>
            <a:r>
              <a:rPr lang="en-US" dirty="0"/>
              <a:t>, lists, and TOCs (Tuesday, June 30</a:t>
            </a:r>
            <a:r>
              <a:rPr lang="en-US" baseline="30000" dirty="0"/>
              <a:t>th</a:t>
            </a:r>
            <a:r>
              <a:rPr lang="en-US" dirty="0"/>
              <a:t>)</a:t>
            </a:r>
          </a:p>
          <a:p>
            <a:r>
              <a:rPr lang="en-US" dirty="0"/>
              <a:t>Session 4: Editing and Formatting: Headings and tables (Tuesday, July 7</a:t>
            </a:r>
            <a:r>
              <a:rPr lang="en-US" baseline="30000" dirty="0"/>
              <a:t>th</a:t>
            </a:r>
            <a:r>
              <a:rPr lang="en-US" dirty="0"/>
              <a:t>)</a:t>
            </a:r>
          </a:p>
          <a:p>
            <a:r>
              <a:rPr lang="en-US" dirty="0"/>
              <a:t>Session 5: Math and footnotes (Tuesday, July 14</a:t>
            </a:r>
            <a:r>
              <a:rPr lang="en-US" baseline="30000" dirty="0"/>
              <a:t>th</a:t>
            </a:r>
            <a:r>
              <a:rPr lang="en-US" dirty="0"/>
              <a:t>) </a:t>
            </a:r>
          </a:p>
          <a:p>
            <a:r>
              <a:rPr lang="en-US" dirty="0"/>
              <a:t>Session 6: </a:t>
            </a:r>
            <a:r>
              <a:rPr lang="en-US" dirty="0" err="1"/>
              <a:t>eBraille</a:t>
            </a:r>
            <a:r>
              <a:rPr lang="en-US" dirty="0"/>
              <a:t> conversion and Q&amp;A (Tuesday, July 21</a:t>
            </a:r>
            <a:r>
              <a:rPr lang="en-US" baseline="30000" dirty="0"/>
              <a:t>st</a:t>
            </a:r>
            <a:r>
              <a:rPr lang="en-US" dirty="0"/>
              <a:t>)</a:t>
            </a:r>
          </a:p>
          <a:p>
            <a:pPr marL="0" indent="0">
              <a:buNone/>
            </a:pPr>
            <a:endParaRPr lang="en-US" dirty="0"/>
          </a:p>
        </p:txBody>
      </p:sp>
    </p:spTree>
    <p:extLst>
      <p:ext uri="{BB962C8B-B14F-4D97-AF65-F5344CB8AC3E}">
        <p14:creationId xmlns:p14="http://schemas.microsoft.com/office/powerpoint/2010/main" val="24895719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8584F-F8E4-66EF-648B-1AFBEEEEA20A}"/>
              </a:ext>
            </a:extLst>
          </p:cNvPr>
          <p:cNvSpPr>
            <a:spLocks noGrp="1"/>
          </p:cNvSpPr>
          <p:nvPr>
            <p:ph type="title"/>
          </p:nvPr>
        </p:nvSpPr>
        <p:spPr/>
        <p:txBody>
          <a:bodyPr/>
          <a:lstStyle/>
          <a:p>
            <a:r>
              <a:rPr lang="en-US" dirty="0"/>
              <a:t>Contact Us</a:t>
            </a:r>
          </a:p>
        </p:txBody>
      </p:sp>
      <p:sp>
        <p:nvSpPr>
          <p:cNvPr id="3" name="Content Placeholder 2">
            <a:extLst>
              <a:ext uri="{FF2B5EF4-FFF2-40B4-BE49-F238E27FC236}">
                <a16:creationId xmlns:a16="http://schemas.microsoft.com/office/drawing/2014/main" id="{90A09001-F5AB-6D07-C113-8D90D54DC2E4}"/>
              </a:ext>
            </a:extLst>
          </p:cNvPr>
          <p:cNvSpPr>
            <a:spLocks noGrp="1"/>
          </p:cNvSpPr>
          <p:nvPr>
            <p:ph idx="1"/>
          </p:nvPr>
        </p:nvSpPr>
        <p:spPr/>
        <p:txBody>
          <a:bodyPr/>
          <a:lstStyle/>
          <a:p>
            <a:r>
              <a:rPr lang="en-US" dirty="0"/>
              <a:t>If you have any questions about working with the NIMAC or using NIMAS files, please reach out to us! </a:t>
            </a:r>
          </a:p>
          <a:p>
            <a:pPr marL="0" indent="0">
              <a:buNone/>
            </a:pPr>
            <a:endParaRPr lang="en-US" dirty="0"/>
          </a:p>
          <a:p>
            <a:pPr algn="ctr">
              <a:buFontTx/>
              <a:buNone/>
            </a:pPr>
            <a:r>
              <a:rPr lang="en-US" altLang="en-US" dirty="0">
                <a:solidFill>
                  <a:srgbClr val="9E0000"/>
                </a:solidFill>
                <a:hlinkClick r:id="rId2"/>
              </a:rPr>
              <a:t>nimac@aph.org</a:t>
            </a:r>
            <a:endParaRPr lang="en-US" altLang="en-US" dirty="0">
              <a:solidFill>
                <a:srgbClr val="9E0000"/>
              </a:solidFill>
            </a:endParaRPr>
          </a:p>
          <a:p>
            <a:pPr algn="ctr">
              <a:buFontTx/>
              <a:buNone/>
            </a:pPr>
            <a:r>
              <a:rPr lang="en-US" altLang="en-US" dirty="0"/>
              <a:t>877-526-4622</a:t>
            </a:r>
          </a:p>
          <a:p>
            <a:pPr marL="0" indent="0">
              <a:buNone/>
            </a:pPr>
            <a:endParaRPr lang="en-US" dirty="0"/>
          </a:p>
        </p:txBody>
      </p:sp>
    </p:spTree>
    <p:extLst>
      <p:ext uri="{BB962C8B-B14F-4D97-AF65-F5344CB8AC3E}">
        <p14:creationId xmlns:p14="http://schemas.microsoft.com/office/powerpoint/2010/main" val="3211261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9"/>
        <p:cNvGrpSpPr/>
        <p:nvPr/>
      </p:nvGrpSpPr>
      <p:grpSpPr>
        <a:xfrm>
          <a:off x="0" y="0"/>
          <a:ext cx="0" cy="0"/>
          <a:chOff x="0" y="0"/>
          <a:chExt cx="0" cy="0"/>
        </a:xfrm>
      </p:grpSpPr>
      <p:sp>
        <p:nvSpPr>
          <p:cNvPr id="280" name="Google Shape;280;p25"/>
          <p:cNvSpPr txBox="1">
            <a:spLocks noGrp="1"/>
          </p:cNvSpPr>
          <p:nvPr>
            <p:ph type="title"/>
          </p:nvPr>
        </p:nvSpPr>
        <p:spPr>
          <a:xfrm>
            <a:off x="838200" y="2201352"/>
            <a:ext cx="10515600" cy="150018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6000"/>
              <a:buFont typeface="Calibri"/>
              <a:buNone/>
            </a:pPr>
            <a:r>
              <a:rPr lang="en-US" dirty="0">
                <a:solidFill>
                  <a:srgbClr val="9E0000"/>
                </a:solidFill>
              </a:rPr>
              <a:t>Q&amp;A?</a:t>
            </a:r>
            <a:endParaRPr dirty="0">
              <a:solidFill>
                <a:srgbClr val="9E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3435C-8A17-974B-1782-565394EE930E}"/>
              </a:ext>
            </a:extLst>
          </p:cNvPr>
          <p:cNvSpPr>
            <a:spLocks noGrp="1"/>
          </p:cNvSpPr>
          <p:nvPr>
            <p:ph type="title"/>
          </p:nvPr>
        </p:nvSpPr>
        <p:spPr/>
        <p:txBody>
          <a:bodyPr/>
          <a:lstStyle/>
          <a:p>
            <a:pPr algn="ctr"/>
            <a:r>
              <a:rPr lang="en-US" dirty="0"/>
              <a:t>Exit Survey</a:t>
            </a:r>
          </a:p>
        </p:txBody>
      </p:sp>
      <p:pic>
        <p:nvPicPr>
          <p:cNvPr id="7" name="Content Placeholder 6" descr="Exit survey QR code">
            <a:extLst>
              <a:ext uri="{FF2B5EF4-FFF2-40B4-BE49-F238E27FC236}">
                <a16:creationId xmlns:a16="http://schemas.microsoft.com/office/drawing/2014/main" id="{C37A98BF-1E9C-5782-2579-61F135E87075}"/>
              </a:ext>
            </a:extLst>
          </p:cNvPr>
          <p:cNvPicPr>
            <a:picLocks noGrp="1" noChangeAspect="1"/>
          </p:cNvPicPr>
          <p:nvPr>
            <p:ph idx="1"/>
          </p:nvPr>
        </p:nvPicPr>
        <p:blipFill>
          <a:blip r:embed="rId2"/>
          <a:stretch>
            <a:fillRect/>
          </a:stretch>
        </p:blipFill>
        <p:spPr>
          <a:xfrm>
            <a:off x="4109126" y="1690688"/>
            <a:ext cx="3973748" cy="3973748"/>
          </a:xfrm>
          <a:prstGeom prst="rect">
            <a:avLst/>
          </a:prstGeom>
        </p:spPr>
      </p:pic>
    </p:spTree>
    <p:extLst>
      <p:ext uri="{BB962C8B-B14F-4D97-AF65-F5344CB8AC3E}">
        <p14:creationId xmlns:p14="http://schemas.microsoft.com/office/powerpoint/2010/main" val="479044117"/>
      </p:ext>
    </p:extLst>
  </p:cSld>
  <p:clrMapOvr>
    <a:masterClrMapping/>
  </p:clrMapOvr>
</p:sld>
</file>

<file path=ppt/theme/theme1.xml><?xml version="1.0" encoding="utf-8"?>
<a:theme xmlns:a="http://schemas.openxmlformats.org/drawingml/2006/main" name="NIMAC PPT Templat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F0000"/>
      </a:hlink>
      <a:folHlink>
        <a:srgbClr val="7030A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NIMAC PPT Template</Template>
  <TotalTime>12579</TotalTime>
  <Words>2076</Words>
  <Application>Microsoft Office PowerPoint</Application>
  <PresentationFormat>Widescreen</PresentationFormat>
  <Paragraphs>210</Paragraphs>
  <Slides>42</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Aptos</vt:lpstr>
      <vt:lpstr>Aptos Display</vt:lpstr>
      <vt:lpstr>Arial</vt:lpstr>
      <vt:lpstr>Calibri</vt:lpstr>
      <vt:lpstr>Segoe UI</vt:lpstr>
      <vt:lpstr>NIMAC PPT Template</vt:lpstr>
      <vt:lpstr>Braille 2000: NIMAS Textbook Transcription from Start to Finish</vt:lpstr>
      <vt:lpstr>Session 1: NIMAS Files and Braille 2000 Basics</vt:lpstr>
      <vt:lpstr>Learning Objectives</vt:lpstr>
      <vt:lpstr>Steps Covered Today</vt:lpstr>
      <vt:lpstr>NIMAC Background</vt:lpstr>
      <vt:lpstr>What is NIMAC?</vt:lpstr>
      <vt:lpstr> What is a NIMAS file?</vt:lpstr>
      <vt:lpstr>Types of Materials in the NIMAC</vt:lpstr>
      <vt:lpstr>AMP Accounts</vt:lpstr>
      <vt:lpstr>How to Obtain NIMAS Files</vt:lpstr>
      <vt:lpstr>How to Register as a NIMAC AMP</vt:lpstr>
      <vt:lpstr>Accessing files from the NIMAC</vt:lpstr>
      <vt:lpstr>Accessing files from NIMAC site Overview </vt:lpstr>
      <vt:lpstr>File Assignment Confirmation Email</vt:lpstr>
      <vt:lpstr>Title Details Page</vt:lpstr>
      <vt:lpstr>Title Assignments Page</vt:lpstr>
      <vt:lpstr>Accessing file from NIMAC site </vt:lpstr>
      <vt:lpstr>Download Confirmation Email</vt:lpstr>
      <vt:lpstr>Downloading File</vt:lpstr>
      <vt:lpstr>NIMAS File Set Components</vt:lpstr>
      <vt:lpstr>Overview of NIMAS File Components</vt:lpstr>
      <vt:lpstr>How to set up NIMAS Files on PC</vt:lpstr>
      <vt:lpstr>Converting NIMAS Files Using Braille 2000</vt:lpstr>
      <vt:lpstr>Braille2000 </vt:lpstr>
      <vt:lpstr>Versions of Braille 2000 </vt:lpstr>
      <vt:lpstr> Converting NIMAS File to Braille File Using Braille2000 (continued)</vt:lpstr>
      <vt:lpstr>Braille 2000 Technical Support</vt:lpstr>
      <vt:lpstr>Converting NIMAS File to Braille File Using Braille2000 (Direct import)</vt:lpstr>
      <vt:lpstr>Converting NIMAS File to Braille File Using Braille2000 (Direct import—continued)</vt:lpstr>
      <vt:lpstr>Converting NIMAS File Using BrailleBlaster</vt:lpstr>
      <vt:lpstr> Converting NIMAS file to braille file using BrailleBlaster as intermediate step </vt:lpstr>
      <vt:lpstr>BrailleBlaster Translation Settings</vt:lpstr>
      <vt:lpstr>BrailleBlaster Settings (continued)</vt:lpstr>
      <vt:lpstr>Converting NIMAS file to braille file using BrailleBlaster  (continued)</vt:lpstr>
      <vt:lpstr>Transcription File Setup on PC</vt:lpstr>
      <vt:lpstr>How to Setup Braille File on PC</vt:lpstr>
      <vt:lpstr>Overview of Demo</vt:lpstr>
      <vt:lpstr>Recap</vt:lpstr>
      <vt:lpstr>Coming Up!</vt:lpstr>
      <vt:lpstr>Contact Us</vt:lpstr>
      <vt:lpstr>Q&amp;A?</vt:lpstr>
      <vt:lpstr>Exit Survey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APH Transcriber Training Using NIMAS Files  &amp; Braille 2000</dc:title>
  <dc:creator>Anthony D. Jones</dc:creator>
  <cp:lastModifiedBy>Liz Schaller</cp:lastModifiedBy>
  <cp:revision>136</cp:revision>
  <dcterms:created xsi:type="dcterms:W3CDTF">2022-02-08T18:54:00Z</dcterms:created>
  <dcterms:modified xsi:type="dcterms:W3CDTF">2026-06-17T14:53:23Z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14786269C7F349D0A1C5B28E1727B748</vt:lpwstr>
  </property>
  <property fmtid="{D5CDD505-2E9C-101B-9397-08002B2CF9AE}" pid="3" name="KSOProductBuildVer">
    <vt:lpwstr>1033-11.2.0.11130</vt:lpwstr>
  </property>
</Properties>
</file>