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760" r:id="rId2"/>
    <p:sldId id="832" r:id="rId3"/>
    <p:sldId id="838" r:id="rId4"/>
    <p:sldId id="837" r:id="rId5"/>
    <p:sldId id="834" r:id="rId6"/>
    <p:sldId id="315" r:id="rId7"/>
    <p:sldId id="322" r:id="rId8"/>
    <p:sldId id="338" r:id="rId9"/>
    <p:sldId id="324" r:id="rId10"/>
    <p:sldId id="325" r:id="rId11"/>
    <p:sldId id="326" r:id="rId12"/>
    <p:sldId id="327" r:id="rId13"/>
    <p:sldId id="328" r:id="rId14"/>
    <p:sldId id="329" r:id="rId15"/>
    <p:sldId id="858" r:id="rId16"/>
    <p:sldId id="333" r:id="rId17"/>
    <p:sldId id="332" r:id="rId18"/>
    <p:sldId id="336" r:id="rId19"/>
    <p:sldId id="859" r:id="rId20"/>
    <p:sldId id="695" r:id="rId21"/>
    <p:sldId id="690" r:id="rId22"/>
    <p:sldId id="643" r:id="rId23"/>
    <p:sldId id="860" r:id="rId24"/>
    <p:sldId id="820" r:id="rId25"/>
    <p:sldId id="821" r:id="rId26"/>
    <p:sldId id="822" r:id="rId27"/>
    <p:sldId id="839" r:id="rId28"/>
    <p:sldId id="840" r:id="rId29"/>
    <p:sldId id="815" r:id="rId30"/>
    <p:sldId id="829" r:id="rId31"/>
    <p:sldId id="83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6" id="{E7A62D9B-0BE9-4FCE-AFAF-2D7CCD61E04F}">
          <p14:sldIdLst>
            <p14:sldId id="760"/>
            <p14:sldId id="832"/>
            <p14:sldId id="838"/>
            <p14:sldId id="837"/>
            <p14:sldId id="834"/>
            <p14:sldId id="315"/>
            <p14:sldId id="322"/>
            <p14:sldId id="338"/>
            <p14:sldId id="324"/>
            <p14:sldId id="325"/>
            <p14:sldId id="326"/>
            <p14:sldId id="327"/>
            <p14:sldId id="328"/>
            <p14:sldId id="329"/>
            <p14:sldId id="858"/>
            <p14:sldId id="333"/>
            <p14:sldId id="332"/>
            <p14:sldId id="336"/>
            <p14:sldId id="859"/>
            <p14:sldId id="695"/>
            <p14:sldId id="690"/>
            <p14:sldId id="643"/>
            <p14:sldId id="860"/>
            <p14:sldId id="820"/>
            <p14:sldId id="821"/>
            <p14:sldId id="822"/>
            <p14:sldId id="839"/>
            <p14:sldId id="840"/>
            <p14:sldId id="815"/>
            <p14:sldId id="829"/>
            <p14:sldId id="8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D4BB57-ABFA-D9B9-2191-245B76C458B4}" name="Liz Schaller" initials="LS" userId="S::eschaller@aph.org::30b29885-92e7-4225-8e13-87a497eb2d25" providerId="AD"/>
  <p188:author id="{F72ADF71-FE86-883E-D296-AF1A38F5FBBF}" name="Stacy Fontenot" initials="SF" userId="41cc620c691f23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75342-7DA4-4E11-868F-7FFAE42DB8B9}" v="5" dt="2026-06-25T20:14:41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6" autoAdjust="0"/>
    <p:restoredTop sz="86246" autoAdjust="0"/>
  </p:normalViewPr>
  <p:slideViewPr>
    <p:cSldViewPr snapToGrid="0">
      <p:cViewPr varScale="1">
        <p:scale>
          <a:sx n="71" d="100"/>
          <a:sy n="71" d="100"/>
        </p:scale>
        <p:origin x="10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14227-DF14-48D4-BE97-DDE2541ACD1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A508-48E3-4975-A619-7E2125EB5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5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0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FA508-48E3-4975-A619-7E2125EB53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695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94622-C062-874F-A5CC-A440E03D0E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68458-6AE8-9BEB-781C-1EC2353F8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B8AC0-546D-E4B1-81A3-C46FA1FF3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FDEB5-CCBF-0B59-E843-7B8303481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D1E21-F490-3D85-5F57-B8B89D054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94622-C062-874F-A5CC-A440E03D0E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167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BF521-8230-923B-EE5B-ADBB1DF11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4748B-023D-07DA-2E97-88BC4AB01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0C0F75-96F9-D8EF-8895-31CD9049A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SMB: https://saomaicenter.org/en/smsoft/smb</a:t>
            </a:r>
          </a:p>
          <a:p>
            <a:endParaRPr lang="en-US" dirty="0"/>
          </a:p>
          <a:p>
            <a:r>
              <a:rPr lang="en-US" b="1" dirty="0"/>
              <a:t>DAISY Pipeline Highlights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Input</a:t>
            </a:r>
            <a:r>
              <a:rPr lang="en-US" dirty="0"/>
              <a:t> → EPUB, Word, XML, or other source files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Processing</a:t>
            </a:r>
            <a:r>
              <a:rPr lang="en-US" dirty="0"/>
              <a:t> → Pipeline applies accessibility and braille rules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Output</a:t>
            </a:r>
            <a:r>
              <a:rPr lang="en-US" dirty="0"/>
              <a:t> →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Braille (BRF, PEF, eBraille)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Audio (DAISY Talking Book, MP3)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Large print / accessible EPUB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https://daisy.github.io/pipeline/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B9F1C-0704-40E5-2883-AB4B87DD7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94622-C062-874F-A5CC-A440E03D0E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77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E8F7F-AEBF-8B26-2FF2-1D4553BB2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18EB7-8D34-FCDE-2116-08EFC1D84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AE7352-3109-C9A7-811A-8C4B95385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382EF-E07F-E200-F7DE-99C28921E4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94622-C062-874F-A5CC-A440E03D0E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282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081A3-D3E4-3183-4DED-2C4EF214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7F5E1-2772-94FC-DD81-89D40E4B0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B52C52-C731-47B3-FC14-524C79DE3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2452B-E778-3C83-07A7-7CBDF84B2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594622-C062-874F-A5CC-A440E03D0E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62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7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4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8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5016" y="782337"/>
            <a:ext cx="10348784" cy="867591"/>
          </a:xfrm>
        </p:spPr>
        <p:txBody>
          <a:bodyPr/>
          <a:lstStyle/>
          <a:p>
            <a:pPr lvl="0"/>
            <a:r>
              <a:rPr lang="en-US"/>
              <a:t>Title Helvetica bold 44 pt.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1005016" y="1721708"/>
            <a:ext cx="10348784" cy="3917092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Body copy Helvetica 30 pt.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BF8CE8-C45B-8345-BC93-60697ECD88AD}"/>
              </a:ext>
            </a:extLst>
          </p:cNvPr>
          <p:cNvSpPr/>
          <p:nvPr userDrawn="1"/>
        </p:nvSpPr>
        <p:spPr>
          <a:xfrm>
            <a:off x="0" y="6074229"/>
            <a:ext cx="12192000" cy="783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8416193-87DE-CB4A-A24E-ED9D839F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0941" y="6387676"/>
            <a:ext cx="5811447" cy="130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Sample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4DB16-526C-064B-8B98-4AEB57223E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822898" y="6387676"/>
            <a:ext cx="530902" cy="130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B133FE-E6F7-EC46-8519-564ACF3093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12B3C3-E78B-B246-BEF6-7ADF214EA1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217789"/>
            <a:ext cx="1145561" cy="49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8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8A52-79D5-4A03-8B8D-893168307460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ataem.org/Large-Print-Templates-and-Macro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daisy.github.io/pipeline/Download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nimac@aph.org" TargetMode="External"/><Relationship Id="rId2" Type="http://schemas.openxmlformats.org/officeDocument/2006/relationships/hyperlink" Target="https://youtu.be/BQW6VbG6UR0?si=P7zyCuaWSyRNVXb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h.zoom.us/meeting/register/5zuzFcSXRMiTDlIBGt7Ikw" TargetMode="External"/><Relationship Id="rId2" Type="http://schemas.openxmlformats.org/officeDocument/2006/relationships/hyperlink" Target="https://aph.zoom.us/meeting/register/Qo4fYxEWTNWvWY_Xja8CRw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library.aph.org/" TargetMode="External"/><Relationship Id="rId2" Type="http://schemas.openxmlformats.org/officeDocument/2006/relationships/hyperlink" Target="https://nimac.u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ionalbraille.org/forums/" TargetMode="External"/><Relationship Id="rId5" Type="http://schemas.openxmlformats.org/officeDocument/2006/relationships/hyperlink" Target="https://www.aph.org/educational-resources/outreach/training/" TargetMode="External"/><Relationship Id="rId4" Type="http://schemas.openxmlformats.org/officeDocument/2006/relationships/hyperlink" Target="https://www.aph.org/resources/braille-refreshers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icode.org/charts/PDF/U2200.pdf" TargetMode="External"/><Relationship Id="rId3" Type="http://schemas.openxmlformats.org/officeDocument/2006/relationships/hyperlink" Target="https://www.duxburysystems.com/documentation/dbt14.1/" TargetMode="External"/><Relationship Id="rId7" Type="http://schemas.openxmlformats.org/officeDocument/2006/relationships/hyperlink" Target="https://notepad-plus-plus.org/" TargetMode="External"/><Relationship Id="rId2" Type="http://schemas.openxmlformats.org/officeDocument/2006/relationships/hyperlink" Target="http://www.duxburysystem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uxburysystems.com/discussion.asp" TargetMode="External"/><Relationship Id="rId5" Type="http://schemas.openxmlformats.org/officeDocument/2006/relationships/hyperlink" Target="https://www.duxburysystems.com/swift.asp" TargetMode="External"/><Relationship Id="rId4" Type="http://schemas.openxmlformats.org/officeDocument/2006/relationships/hyperlink" Target="https://www.duxburysystems.com/nimpro.asp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lleauthority.org/braille-formats-principles-print-braille-transcription-2016" TargetMode="External"/><Relationship Id="rId2" Type="http://schemas.openxmlformats.org/officeDocument/2006/relationships/hyperlink" Target="https://iceb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clusivepublishing.org/" TargetMode="External"/><Relationship Id="rId5" Type="http://schemas.openxmlformats.org/officeDocument/2006/relationships/hyperlink" Target="https://nfb.org/programs-services/braille-certification" TargetMode="External"/><Relationship Id="rId4" Type="http://schemas.openxmlformats.org/officeDocument/2006/relationships/hyperlink" Target="http://www.brailleauthority.org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urboxtech.com/" TargetMode="External"/><Relationship Id="rId2" Type="http://schemas.openxmlformats.org/officeDocument/2006/relationships/hyperlink" Target="https://piengineering.com/collections/all-x-key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rislink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reldraw.com/en/" TargetMode="External"/><Relationship Id="rId2" Type="http://schemas.openxmlformats.org/officeDocument/2006/relationships/hyperlink" Target="https://www.autohotke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ris.com/en/mathtype/" TargetMode="External"/><Relationship Id="rId5" Type="http://schemas.openxmlformats.org/officeDocument/2006/relationships/hyperlink" Target="https://www.duxburysystems.com/documentation/dbt12.5/mathematics/scientific_notebook.htm" TargetMode="External"/><Relationship Id="rId4" Type="http://schemas.openxmlformats.org/officeDocument/2006/relationships/hyperlink" Target="https://www.prcvi.org/resources/resources-for-braille-transcribers/transcription-webinars/creating-tactile-graphics-using-coreldraw-with-macros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933CB-8886-98D2-E392-A72DB40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EDEA79-B9DA-0B4B-C194-E47EC76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663"/>
            <a:ext cx="10515600" cy="340701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Duxbury/NimPro: NIMAS Textbook Transcription from Start to Finish</a:t>
            </a:r>
            <a:br>
              <a:rPr lang="en-US" b="1" dirty="0"/>
            </a:br>
            <a:br>
              <a:rPr lang="en-US" sz="4000" b="1" dirty="0"/>
            </a:br>
            <a:r>
              <a:rPr lang="en-US" b="1" dirty="0"/>
              <a:t>Session 6</a:t>
            </a:r>
            <a:br>
              <a:rPr lang="en-US" b="1" dirty="0"/>
            </a:br>
            <a:r>
              <a:rPr lang="en-US" b="1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4033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F68C-D573-FA83-C352-334EBDE7B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C4FA3-8CBD-EAE4-4BA5-1002918E1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did last session</a:t>
            </a:r>
          </a:p>
          <a:p>
            <a:pPr lvl="1"/>
            <a:r>
              <a:rPr lang="en-US" sz="2800" dirty="0"/>
              <a:t>Learned how to verify the NIMAS file contains MathML</a:t>
            </a:r>
          </a:p>
          <a:p>
            <a:pPr lvl="1"/>
            <a:r>
              <a:rPr lang="en-US" sz="2800" dirty="0"/>
              <a:t>Determined which DBT template to use for a project</a:t>
            </a:r>
          </a:p>
          <a:p>
            <a:pPr lvl="1"/>
            <a:r>
              <a:rPr lang="en-US" sz="2800" dirty="0"/>
              <a:t>Learned what math related styles are in the DBT template</a:t>
            </a:r>
          </a:p>
          <a:p>
            <a:pPr lvl="1"/>
            <a:r>
              <a:rPr lang="en-US" sz="2800" dirty="0"/>
              <a:t>Learned what types of content may not be tagged math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07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the components of an </a:t>
            </a:r>
            <a:r>
              <a:rPr lang="en-US" dirty="0" err="1"/>
              <a:t>eBraille</a:t>
            </a:r>
            <a:r>
              <a:rPr lang="en-US" dirty="0"/>
              <a:t> file</a:t>
            </a:r>
          </a:p>
          <a:p>
            <a:r>
              <a:rPr lang="en-US" dirty="0"/>
              <a:t>Understand the timeline for </a:t>
            </a:r>
            <a:r>
              <a:rPr lang="en-US" dirty="0" err="1"/>
              <a:t>eBraille</a:t>
            </a:r>
            <a:r>
              <a:rPr lang="en-US" dirty="0"/>
              <a:t> production</a:t>
            </a:r>
          </a:p>
          <a:p>
            <a:r>
              <a:rPr lang="en-US" dirty="0"/>
              <a:t>Learn about creating Large Print and </a:t>
            </a:r>
            <a:r>
              <a:rPr lang="en-US" dirty="0" err="1"/>
              <a:t>ePUB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6011-1B3B-D9EF-C34B-9C90F44E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07D0-D183-27B1-571D-3F5BC49D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89F34-7465-5F3A-5947-76A28453B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are going to do this session</a:t>
            </a:r>
          </a:p>
          <a:p>
            <a:pPr lvl="1"/>
            <a:r>
              <a:rPr lang="en-US" sz="2800" dirty="0"/>
              <a:t>Overview of </a:t>
            </a:r>
            <a:r>
              <a:rPr lang="en-US" sz="2800" dirty="0" err="1"/>
              <a:t>eBraille</a:t>
            </a:r>
            <a:r>
              <a:rPr lang="en-US" sz="2800" dirty="0"/>
              <a:t> file format</a:t>
            </a:r>
          </a:p>
          <a:p>
            <a:pPr lvl="1"/>
            <a:r>
              <a:rPr lang="en-US" sz="2800" dirty="0"/>
              <a:t>Producing and reading </a:t>
            </a:r>
            <a:r>
              <a:rPr lang="en-US" sz="2800" dirty="0" err="1"/>
              <a:t>eBraille</a:t>
            </a:r>
            <a:endParaRPr lang="en-US" sz="2800" dirty="0"/>
          </a:p>
          <a:p>
            <a:pPr lvl="1"/>
            <a:r>
              <a:rPr lang="en-US" sz="2800" dirty="0"/>
              <a:t>Resources</a:t>
            </a:r>
          </a:p>
          <a:p>
            <a:pPr lvl="1"/>
            <a:r>
              <a:rPr lang="en-US" sz="2800" dirty="0"/>
              <a:t>Q&amp;A…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4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2C9AC-99B7-AA2C-0612-C6DAC4D4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74646-00D8-9CC2-1CC4-B4C75BF3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050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/>
              <a:t>What is </a:t>
            </a:r>
            <a:r>
              <a:rPr lang="en-US" dirty="0" err="1"/>
              <a:t>eBraille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889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6B68C71-5605-F6CE-B507-976FE35B6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30AAF-3424-4C34-99D5-B34481C55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eBraille: a 21</a:t>
            </a:r>
            <a:r>
              <a:rPr lang="en-US" baseline="30000" dirty="0"/>
              <a:t>st</a:t>
            </a:r>
            <a:r>
              <a:rPr lang="en-US" dirty="0"/>
              <a:t> century braille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256D5-2067-0DB6-866D-B24A2394E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New generation of multi-line refreshable braille devices that can integrate braille and digital tactile graphics into a seamless experience for the user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a more compact alternative to embossed braille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Address limitations of other braille formats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Get braille into the hands of readers more quickly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08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3B39D44-EAAB-4402-01E4-E41D337D8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5C4E-479A-AE79-F2EC-39B01B68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eBraille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912C6-3B49-F03F-B268-18C3AFB06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Combines the flexibility of eBooks with the precision of braille rules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Reflowable: Works across multiple devices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Offers same navigation as eBooks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Integrates graphics into the braille file</a:t>
            </a:r>
          </a:p>
        </p:txBody>
      </p:sp>
    </p:spTree>
    <p:extLst>
      <p:ext uri="{BB962C8B-B14F-4D97-AF65-F5344CB8AC3E}">
        <p14:creationId xmlns:p14="http://schemas.microsoft.com/office/powerpoint/2010/main" val="250065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A69EF5A-5836-9C41-9DA9-720A4644C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1A76D-7597-64DC-5B3B-005FC09CC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eBraille Spec versus BRF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FD4E4-CA38-4648-75E6-31058B494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eBraille uses Unicode instead of ASCII braille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Uses markup (and CSS) instead of blank space to indicate formatting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Supports links (internal and external)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Dynamic formatting to accommodate device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Metadata is incorporated into the file (as an OPF)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Bundles graphics in the package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5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9ADC5E-FB6D-CCD4-5CF4-487937B67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AB2A-8A0E-565E-6694-82423A2E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eBraille Components: 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7617C-91A7-244A-DD0C-B19232BAA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HTML tagging provides the structure of the eBraille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Identifies the types of content (e.g., paragraphs, headings, lists, tables) so that the device can display them correctly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Allows us to add links to braille files for the first time (e.g., TOC to chapter heading or hyperlink to web page using the device’s web browser)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20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BB14D0C-178A-76B9-9A73-4D912DFFB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8BE4-EEC6-626D-73F3-FB159F954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Cascading Style Sheet (CSS file)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1503E-BF65-9AE0-21DB-A25ADC20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CSS is the “style guide” for eBraille and will follow a given country’s braille formatting rules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Tells the reading software how content should be displayed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CSS controls:</a:t>
            </a:r>
          </a:p>
          <a:p>
            <a:pPr marL="1143000" lvl="1" indent="-457200"/>
            <a:r>
              <a:rPr lang="en-US" dirty="0"/>
              <a:t>Where braille lines begin (indentation)</a:t>
            </a:r>
          </a:p>
          <a:p>
            <a:pPr marL="1143000" lvl="1" indent="-457200"/>
            <a:r>
              <a:rPr lang="en-US" dirty="0"/>
              <a:t>Spacing (blank lines before/after sections)</a:t>
            </a:r>
          </a:p>
          <a:p>
            <a:pPr marL="1143000" lvl="1" indent="-457200"/>
            <a:r>
              <a:rPr lang="en-US" dirty="0"/>
              <a:t>Special layouts (tables, preformatted content)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Ensures braille formatting is consistent across devices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Makes eBraille easier to share across borders</a:t>
            </a:r>
          </a:p>
        </p:txBody>
      </p:sp>
    </p:spTree>
    <p:extLst>
      <p:ext uri="{BB962C8B-B14F-4D97-AF65-F5344CB8AC3E}">
        <p14:creationId xmlns:p14="http://schemas.microsoft.com/office/powerpoint/2010/main" val="2956439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87CD6C9-B4A6-3335-CE9B-7D2EE5892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9DC7F-93C9-D34E-60F8-C91465AA5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Metadata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58F25-AE5A-5D32-5EB8-0203DC11A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eBraille metadata includes bibliographic metadata (e.g., title, author, publisher, subject, grade level) as well as information about the eBraille file itself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 be used to help libraries, schools, and devices identify and organize braille files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Makes it easier to search, share, and keep collections accessible</a:t>
            </a:r>
          </a:p>
        </p:txBody>
      </p:sp>
    </p:spTree>
    <p:extLst>
      <p:ext uri="{BB962C8B-B14F-4D97-AF65-F5344CB8AC3E}">
        <p14:creationId xmlns:p14="http://schemas.microsoft.com/office/powerpoint/2010/main" val="3190209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E45AD4A-7E7D-F9B8-6212-E05E738B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77C3B-6365-EFF9-5819-AB7C3CEF9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Tactile 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4EF23-4C23-A21F-D209-6F3E695A0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eBraille can include tactile graphics and image descriptions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Supported image file formats: JPG, PNG, PDF, and SVG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Ensures users can easily and accurately associate graphics and braille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Requires alt text for graphics for the first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Bundling them makes braille files easier to store (braille and graphics files are zipped up together)</a:t>
            </a:r>
          </a:p>
        </p:txBody>
      </p:sp>
    </p:spTree>
    <p:extLst>
      <p:ext uri="{BB962C8B-B14F-4D97-AF65-F5344CB8AC3E}">
        <p14:creationId xmlns:p14="http://schemas.microsoft.com/office/powerpoint/2010/main" val="2649036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3BB17E4-994D-012F-B964-5B8D347B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B242C-0211-AFC8-CC2E-419D0EF8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eBraille Components Re-cap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E0AF1-6B85-AD8D-07BC-2ABB39E6E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HTML: gives the book its structure (headings, lists, paragraphs)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CSS: applies the braille formatting rules (indentation, spacing, layout)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Metadata: provides the book’s identity (title, author, subject)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Graphics: makes graphics easier to access and improves consistency and storage of files</a:t>
            </a:r>
          </a:p>
          <a:p>
            <a:endParaRPr lang="en-US" dirty="0"/>
          </a:p>
          <a:p>
            <a:r>
              <a:rPr lang="en-US" dirty="0"/>
              <a:t>Together, these parts make eBraille a complete, consistent, and accessible format.</a:t>
            </a:r>
          </a:p>
        </p:txBody>
      </p:sp>
    </p:spTree>
    <p:extLst>
      <p:ext uri="{BB962C8B-B14F-4D97-AF65-F5344CB8AC3E}">
        <p14:creationId xmlns:p14="http://schemas.microsoft.com/office/powerpoint/2010/main" val="303112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38EBEB-9846-4CB6-200E-D26720EE1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9B02-48EA-700C-B32E-56061636F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eBraille: Benefits to users and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54967-8713-DE86-2E21-C8A88E62E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Works on single-line displays, multi-line devices, and embossers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Headings, links, tables of contents, and page numbers make books easy to navigate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Including tactile diagrams for easier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Rich metadata so it is easier to organize, share, and integrate into libraries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Built on EPUB so it grows with technology – “future proofing” braille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Corrections and new editions are much easier to distribute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4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C1741-89E5-A1E5-4579-7DA9D08F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42EB9-9155-99BA-01A9-5AF1D48D8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0500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/>
              <a:t>Producing and Reading </a:t>
            </a:r>
            <a:r>
              <a:rPr lang="en-US" dirty="0" err="1"/>
              <a:t>eBraille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20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A33B891-AEF7-0C4C-C7C2-C3151F7B1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CB5B-E1A6-038E-0B05-88392E3B8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Producing eBraille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21F91-5CEA-33ED-92FF-A4BA36DFE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Duxbury – “Save as eBraille” currently in beta testing </a:t>
            </a:r>
          </a:p>
          <a:p>
            <a:pPr marL="457200" indent="-457200"/>
            <a:r>
              <a:rPr lang="en-US" dirty="0"/>
              <a:t>APH BRF to eBraille Converter – September ’26 target for production-ready release</a:t>
            </a:r>
          </a:p>
          <a:p>
            <a:pPr marL="457200" indent="-457200"/>
            <a:r>
              <a:rPr lang="en-US" dirty="0"/>
              <a:t>BrailleBlaster – development underway – late ’26 target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APH field testing of eBraille with Monarch Student Pilot Project set for October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eBraille</a:t>
            </a:r>
            <a:r>
              <a:rPr lang="en-US" dirty="0"/>
              <a:t> is available as a “Format Capability” in the NIMAC, so if you are planning to produce </a:t>
            </a:r>
            <a:r>
              <a:rPr lang="en-US" dirty="0" err="1"/>
              <a:t>eBraille</a:t>
            </a:r>
            <a:r>
              <a:rPr lang="en-US" dirty="0"/>
              <a:t>, you can log in to your account and add that to your Format Capability list for Authorized Users to see.</a:t>
            </a:r>
          </a:p>
        </p:txBody>
      </p:sp>
    </p:spTree>
    <p:extLst>
      <p:ext uri="{BB962C8B-B14F-4D97-AF65-F5344CB8AC3E}">
        <p14:creationId xmlns:p14="http://schemas.microsoft.com/office/powerpoint/2010/main" val="1338109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B61E3CA-DC27-3CDC-BBF0-75F80B00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CF8D1-EF00-1A7D-A886-80FFBAD2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Reading eBraille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A0A75-DC4F-5032-CC0D-23B1875CB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Monarch is the first multiline display to support eBraille (via the Victor Reader app)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Mantis and Chameleon will have support for eBraille in a future update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Any display can access eBraille using a screen reader</a:t>
            </a:r>
          </a:p>
          <a:p>
            <a:pPr marL="1143000" lvl="1" indent="-457200"/>
            <a:r>
              <a:rPr lang="en-US" dirty="0"/>
              <a:t>this does require unzipping the file first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More displays will support eBraille over time</a:t>
            </a:r>
          </a:p>
        </p:txBody>
      </p:sp>
    </p:spTree>
    <p:extLst>
      <p:ext uri="{BB962C8B-B14F-4D97-AF65-F5344CB8AC3E}">
        <p14:creationId xmlns:p14="http://schemas.microsoft.com/office/powerpoint/2010/main" val="257774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A0B1A66-1DE3-732C-9BF5-6E596FDA3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F97B-87FA-5E17-D155-80C20C8B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steps and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5808B-205B-CCDE-EEA3-01136328A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Developing software to make reading eBraille files with an older display easier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Advocating for more support in hardware and software, especially embossing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Refining CSS and other aspects of eBraille based on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Reviewing complex formatting needs of Music Braille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Reviewing challenges and requirements of dual-rendition files (braille, print, audio in one package)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01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CF4008-5A36-1F54-7E57-1D05C42A7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474"/>
            <a:ext cx="10515600" cy="2852737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00178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46571-3B5B-0AD7-0EAB-99F4C888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Print Templates and Macros for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E7609-812B-090D-92CB-58108AA91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conjunction with OCALI’s AT&amp;AEM Center, the NIMAC offered a </a:t>
            </a:r>
            <a:r>
              <a:rPr lang="en-US" u="sng" dirty="0">
                <a:hlinkClick r:id="rId2"/>
              </a:rPr>
              <a:t>training</a:t>
            </a:r>
            <a:r>
              <a:rPr lang="en-US" dirty="0"/>
              <a:t> on large print templates and macros developed by the AT&amp;AEM Center that will assist a user in converting NIMAS files to large print more easily.</a:t>
            </a:r>
          </a:p>
          <a:p>
            <a:r>
              <a:rPr lang="en-US" dirty="0"/>
              <a:t>The Large Print templates and macros are downloadable from the training link.</a:t>
            </a:r>
          </a:p>
          <a:p>
            <a:r>
              <a:rPr lang="en-US" dirty="0"/>
              <a:t>Please reach out to OCALI if you have any questions about getting started.</a:t>
            </a:r>
          </a:p>
        </p:txBody>
      </p:sp>
    </p:spTree>
    <p:extLst>
      <p:ext uri="{BB962C8B-B14F-4D97-AF65-F5344CB8AC3E}">
        <p14:creationId xmlns:p14="http://schemas.microsoft.com/office/powerpoint/2010/main" val="4048459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700-4C6A-4D47-AB07-839EDFA3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EPUB Conversion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7E41-F6FE-449E-9033-31A69D9A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DAISY Pipeline 2 is a free tool from the international DAISY Consortium that provides a way to quickly convert digital files from one format into another. </a:t>
            </a:r>
          </a:p>
          <a:p>
            <a:r>
              <a:rPr lang="en-US" dirty="0"/>
              <a:t>One valuable conversion available to NIMAC users is the conversion of “</a:t>
            </a:r>
            <a:r>
              <a:rPr lang="en-US" dirty="0" err="1"/>
              <a:t>DTBook</a:t>
            </a:r>
            <a:r>
              <a:rPr lang="en-US" dirty="0"/>
              <a:t>” (NIMAS files) into EPUB.</a:t>
            </a:r>
          </a:p>
          <a:p>
            <a:r>
              <a:rPr lang="en-US" dirty="0"/>
              <a:t>The EPUB files can then be provided to your student to access using their preferred EPUB reader.</a:t>
            </a:r>
          </a:p>
          <a:p>
            <a:r>
              <a:rPr lang="en-US" dirty="0"/>
              <a:t>Use this link to </a:t>
            </a:r>
            <a:r>
              <a:rPr lang="en-US" dirty="0">
                <a:hlinkClick r:id="rId2"/>
              </a:rPr>
              <a:t>download the most recent App version</a:t>
            </a:r>
            <a:r>
              <a:rPr lang="en-US" dirty="0"/>
              <a:t> (Windows or Mac)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88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F047-06F2-4A84-81F8-8221DD36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01" y="193003"/>
            <a:ext cx="10515600" cy="1325563"/>
          </a:xfrm>
        </p:spPr>
        <p:txBody>
          <a:bodyPr/>
          <a:lstStyle/>
          <a:p>
            <a:r>
              <a:rPr lang="en-US" dirty="0"/>
              <a:t>NIMAS to EPUB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CBB7-EEE1-46BB-AFB3-4851FF325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946" y="1295401"/>
            <a:ext cx="10295068" cy="4525963"/>
          </a:xfrm>
        </p:spPr>
        <p:txBody>
          <a:bodyPr>
            <a:normAutofit/>
          </a:bodyPr>
          <a:lstStyle/>
          <a:p>
            <a:r>
              <a:rPr lang="en-US" dirty="0"/>
              <a:t>When you go in to convert a file, please select the following menu options:</a:t>
            </a:r>
          </a:p>
          <a:p>
            <a:pPr lvl="1"/>
            <a:r>
              <a:rPr lang="en-US" dirty="0"/>
              <a:t>Script: </a:t>
            </a:r>
            <a:r>
              <a:rPr lang="en-US" dirty="0" err="1"/>
              <a:t>DTBook</a:t>
            </a:r>
            <a:r>
              <a:rPr lang="en-US" dirty="0"/>
              <a:t> to EPUB</a:t>
            </a:r>
          </a:p>
          <a:p>
            <a:pPr lvl="1"/>
            <a:r>
              <a:rPr lang="en-US" dirty="0"/>
              <a:t>Select the NIMAS XML file you want to convert</a:t>
            </a:r>
          </a:p>
          <a:p>
            <a:pPr lvl="1"/>
            <a:r>
              <a:rPr lang="en-US" dirty="0"/>
              <a:t>Select “No Validation”</a:t>
            </a:r>
          </a:p>
          <a:p>
            <a:pPr lvl="1"/>
            <a:r>
              <a:rPr lang="en-US" dirty="0"/>
              <a:t>Check the NIMAS input box</a:t>
            </a:r>
          </a:p>
          <a:p>
            <a:pPr lvl="1"/>
            <a:r>
              <a:rPr lang="en-US" dirty="0"/>
              <a:t>Then run the conversion!</a:t>
            </a:r>
          </a:p>
          <a:p>
            <a:r>
              <a:rPr lang="en-US" dirty="0"/>
              <a:t>We have a brief </a:t>
            </a:r>
            <a:r>
              <a:rPr lang="en-US" dirty="0">
                <a:hlinkClick r:id="rId2"/>
              </a:rPr>
              <a:t>how-to video</a:t>
            </a:r>
            <a:r>
              <a:rPr lang="en-US" dirty="0"/>
              <a:t> to demonstrate the conversion</a:t>
            </a:r>
          </a:p>
          <a:p>
            <a:r>
              <a:rPr lang="en-US" dirty="0"/>
              <a:t>If you have any issues with getting started, please reach out to </a:t>
            </a:r>
            <a:r>
              <a:rPr lang="en-US" dirty="0">
                <a:hlinkClick r:id="rId3"/>
              </a:rPr>
              <a:t>nimac@aph.org</a:t>
            </a:r>
            <a:r>
              <a:rPr lang="en-US" dirty="0"/>
              <a:t> and we can assist.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328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657E32-A698-F2BC-BA16-39AB32EF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Duxbury User Group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3424AC-6322-50B6-6E77-F939B2DB1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NIMAC offers a quarterly virtual meeting for Duxbury users, hosted by Stacy Fontenot. The meetings focus on a specific topic, and provide opportunity for discussions.</a:t>
            </a:r>
          </a:p>
          <a:p>
            <a:r>
              <a:rPr lang="en-US" dirty="0"/>
              <a:t>We encourage you to attend and bring your questions!</a:t>
            </a:r>
          </a:p>
          <a:p>
            <a:r>
              <a:rPr lang="en-US" dirty="0"/>
              <a:t>Upcoming meeting dates:</a:t>
            </a:r>
          </a:p>
          <a:p>
            <a:r>
              <a:rPr lang="en-US" dirty="0"/>
              <a:t>Thursday, August 27</a:t>
            </a:r>
            <a:r>
              <a:rPr lang="en-US" baseline="30000" dirty="0"/>
              <a:t>th</a:t>
            </a:r>
            <a:r>
              <a:rPr lang="en-US" dirty="0"/>
              <a:t>, 2pm Eastern (</a:t>
            </a:r>
            <a:r>
              <a:rPr lang="en-US" dirty="0">
                <a:hlinkClick r:id="rId2"/>
              </a:rPr>
              <a:t>Register here!</a:t>
            </a:r>
            <a:r>
              <a:rPr lang="en-US" dirty="0"/>
              <a:t>)</a:t>
            </a:r>
          </a:p>
          <a:p>
            <a:r>
              <a:rPr lang="en-US" dirty="0"/>
              <a:t>Thursday, November 5</a:t>
            </a:r>
            <a:r>
              <a:rPr lang="en-US" baseline="30000" dirty="0"/>
              <a:t>th</a:t>
            </a:r>
            <a:r>
              <a:rPr lang="en-US" dirty="0"/>
              <a:t>, 2pm Eastern (</a:t>
            </a:r>
            <a:r>
              <a:rPr lang="en-US" dirty="0">
                <a:hlinkClick r:id="rId3"/>
              </a:rPr>
              <a:t>Register here!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2692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5739-CFDB-607D-DA69-3FEACB55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8421-CF62-EAAE-37A3-3DCF8534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Stay up to date! Sign up for newsletters and communications. Consistently check for errata and updates.</a:t>
            </a:r>
          </a:p>
          <a:p>
            <a:r>
              <a:rPr lang="en-US" dirty="0"/>
              <a:t>NIMAC </a:t>
            </a:r>
            <a:r>
              <a:rPr lang="en-US" dirty="0">
                <a:hlinkClick r:id="rId2"/>
              </a:rPr>
              <a:t>https://nimac.us/</a:t>
            </a:r>
            <a:r>
              <a:rPr lang="en-US" dirty="0"/>
              <a:t>  </a:t>
            </a:r>
          </a:p>
          <a:p>
            <a:r>
              <a:rPr lang="en-US" dirty="0"/>
              <a:t>TGIL </a:t>
            </a:r>
            <a:r>
              <a:rPr lang="en-US" dirty="0">
                <a:hlinkClick r:id="rId3"/>
              </a:rPr>
              <a:t>https://imagelibrary.aph.org/</a:t>
            </a:r>
            <a:r>
              <a:rPr lang="en-US" dirty="0"/>
              <a:t> </a:t>
            </a:r>
          </a:p>
          <a:p>
            <a:r>
              <a:rPr lang="en-US" dirty="0"/>
              <a:t>Braille Refreshers </a:t>
            </a:r>
            <a:br>
              <a:rPr lang="en-US" dirty="0"/>
            </a:br>
            <a:r>
              <a:rPr lang="en-US" dirty="0">
                <a:hlinkClick r:id="rId4"/>
              </a:rPr>
              <a:t>https://www.aph.org/resources/braille-refreshers/</a:t>
            </a:r>
            <a:r>
              <a:rPr lang="en-US" dirty="0"/>
              <a:t> </a:t>
            </a:r>
          </a:p>
          <a:p>
            <a:r>
              <a:rPr lang="en-US" dirty="0"/>
              <a:t>APH Access Academy and APH Hive </a:t>
            </a:r>
            <a:r>
              <a:rPr lang="en-US" dirty="0">
                <a:hlinkClick r:id="rId5"/>
              </a:rPr>
              <a:t>https://www.aph.org/educational-resources/outreach/training/</a:t>
            </a:r>
            <a:r>
              <a:rPr lang="en-US" dirty="0"/>
              <a:t> </a:t>
            </a:r>
          </a:p>
          <a:p>
            <a:r>
              <a:rPr lang="en-US" dirty="0"/>
              <a:t>National Braille Association </a:t>
            </a:r>
            <a:r>
              <a:rPr lang="en-US" i="1" dirty="0"/>
              <a:t>Ask An Expert </a:t>
            </a:r>
            <a:r>
              <a:rPr lang="en-US" dirty="0">
                <a:hlinkClick r:id="rId6"/>
              </a:rPr>
              <a:t>https://www.nationalbraille.org/forums/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47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BA805-E5FF-B3A0-9825-ACEC5AAA4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E6F6D-4601-8CDD-BB0A-8A1405C2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312BF-A16D-2BE5-8A9A-38A15E4EA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Duxbury Systems </a:t>
            </a:r>
            <a:r>
              <a:rPr lang="en-US" dirty="0">
                <a:hlinkClick r:id="rId2"/>
              </a:rPr>
              <a:t>www.duxburysystems.com</a:t>
            </a:r>
            <a:r>
              <a:rPr lang="en-US" dirty="0"/>
              <a:t> </a:t>
            </a:r>
          </a:p>
          <a:p>
            <a:r>
              <a:rPr lang="en-US" dirty="0"/>
              <a:t>DBT 14.1 documentation </a:t>
            </a:r>
            <a:r>
              <a:rPr lang="en-US" dirty="0">
                <a:hlinkClick r:id="rId3"/>
              </a:rPr>
              <a:t>https://www.duxburysystems.com/documentation/dbt14.1/</a:t>
            </a:r>
            <a:r>
              <a:rPr lang="en-US" dirty="0"/>
              <a:t> </a:t>
            </a:r>
          </a:p>
          <a:p>
            <a:r>
              <a:rPr lang="en-US" dirty="0"/>
              <a:t>NimPro 3.0 documentation </a:t>
            </a:r>
            <a:r>
              <a:rPr lang="en-US" dirty="0">
                <a:hlinkClick r:id="rId4"/>
              </a:rPr>
              <a:t>https://www.duxburysystems.com/nimpro.asp</a:t>
            </a:r>
            <a:r>
              <a:rPr lang="en-US" dirty="0"/>
              <a:t> </a:t>
            </a:r>
          </a:p>
          <a:p>
            <a:r>
              <a:rPr lang="en-US" dirty="0"/>
              <a:t>SWIFT </a:t>
            </a:r>
            <a:r>
              <a:rPr lang="en-US" dirty="0">
                <a:hlinkClick r:id="rId5"/>
              </a:rPr>
              <a:t>https://www.duxburysystems.com/swift.asp</a:t>
            </a:r>
            <a:r>
              <a:rPr lang="en-US" dirty="0"/>
              <a:t> </a:t>
            </a:r>
          </a:p>
          <a:p>
            <a:r>
              <a:rPr lang="en-US" dirty="0" err="1"/>
              <a:t>duxuser</a:t>
            </a:r>
            <a:r>
              <a:rPr lang="en-US" dirty="0"/>
              <a:t> User Group </a:t>
            </a:r>
            <a:r>
              <a:rPr lang="en-US" dirty="0">
                <a:hlinkClick r:id="rId6"/>
              </a:rPr>
              <a:t>www.duxburysystems.com/discussion.asp</a:t>
            </a:r>
            <a:r>
              <a:rPr lang="en-US" dirty="0"/>
              <a:t> </a:t>
            </a:r>
          </a:p>
          <a:p>
            <a:r>
              <a:rPr lang="en-US" dirty="0" err="1"/>
              <a:t>NotePad</a:t>
            </a:r>
            <a:r>
              <a:rPr lang="en-US" dirty="0"/>
              <a:t>++ </a:t>
            </a:r>
            <a:r>
              <a:rPr lang="en-US" dirty="0">
                <a:hlinkClick r:id="rId7"/>
              </a:rPr>
              <a:t>notepad-plus-plus.org</a:t>
            </a:r>
            <a:r>
              <a:rPr lang="en-US" dirty="0"/>
              <a:t> </a:t>
            </a:r>
          </a:p>
          <a:p>
            <a:r>
              <a:rPr lang="en-US" dirty="0"/>
              <a:t>Unicode 2200 Mathematical Operators Chart </a:t>
            </a:r>
            <a:r>
              <a:rPr lang="en-US" dirty="0">
                <a:hlinkClick r:id="rId8"/>
              </a:rPr>
              <a:t>https://www.unicode.org/charts/PDF/U2200.pdf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673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D3602-3D85-38BF-891C-E6FE4694B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ECBAA-21FD-12A4-D208-DFF693659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Transcriber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AED5E-D296-C063-CF6E-38835A964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ICEB </a:t>
            </a:r>
            <a:r>
              <a:rPr lang="en-US" i="1" dirty="0"/>
              <a:t>Rules of UEB </a:t>
            </a:r>
            <a:r>
              <a:rPr lang="en-US" dirty="0"/>
              <a:t>including</a:t>
            </a:r>
            <a:r>
              <a:rPr lang="en-US" i="1" dirty="0"/>
              <a:t> Guidelines to Technical Materials &amp; IPA Braille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www.iceb.org</a:t>
            </a:r>
            <a:endParaRPr lang="en-US" dirty="0"/>
          </a:p>
          <a:p>
            <a:r>
              <a:rPr lang="en-US" i="1" dirty="0"/>
              <a:t>Braille Formats </a:t>
            </a:r>
            <a:r>
              <a:rPr lang="en-US" dirty="0"/>
              <a:t>online </a:t>
            </a:r>
            <a:r>
              <a:rPr lang="en-US" dirty="0">
                <a:hlinkClick r:id="rId3"/>
              </a:rPr>
              <a:t>https://www.brailleauthority.org/braille-formats-principles-print-braille-transcription-2016</a:t>
            </a:r>
            <a:endParaRPr lang="en-US" dirty="0"/>
          </a:p>
          <a:p>
            <a:r>
              <a:rPr lang="en-US" dirty="0"/>
              <a:t>BANA Codebooks and Guidelines </a:t>
            </a:r>
            <a:r>
              <a:rPr lang="en-US" dirty="0">
                <a:hlinkClick r:id="rId4"/>
              </a:rPr>
              <a:t>www.brailleauthority.org</a:t>
            </a:r>
            <a:r>
              <a:rPr lang="en-US" dirty="0"/>
              <a:t> </a:t>
            </a:r>
          </a:p>
          <a:p>
            <a:r>
              <a:rPr lang="en-US" dirty="0"/>
              <a:t>Braille Certifications and Instruction Manuals </a:t>
            </a:r>
            <a:r>
              <a:rPr lang="en-US" dirty="0">
                <a:hlinkClick r:id="rId5"/>
              </a:rPr>
              <a:t>https://nfb.org/programs-services/braille-certification</a:t>
            </a:r>
            <a:endParaRPr lang="en-US" dirty="0"/>
          </a:p>
          <a:p>
            <a:r>
              <a:rPr lang="en-US" dirty="0"/>
              <a:t>Inclusive Publishing </a:t>
            </a:r>
            <a:r>
              <a:rPr lang="en-US" dirty="0">
                <a:hlinkClick r:id="rId6"/>
              </a:rPr>
              <a:t>https://inclusivepublishing.org/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53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95C21-DD71-443B-D090-72FFBC58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971E2-848E-49D0-56B8-84ECF591C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BDC8F-5138-BA6B-1DFA-6EA585CBC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X-Keys programmable keypads with associated software  </a:t>
            </a:r>
            <a:r>
              <a:rPr lang="en-US" dirty="0">
                <a:hlinkClick r:id="rId2"/>
              </a:rPr>
              <a:t>https://piengineering.com/collections/all-x-keys</a:t>
            </a:r>
            <a:r>
              <a:rPr lang="en-US" dirty="0"/>
              <a:t> </a:t>
            </a:r>
          </a:p>
          <a:p>
            <a:r>
              <a:rPr lang="en-US" dirty="0" err="1"/>
              <a:t>TourBox</a:t>
            </a:r>
            <a:r>
              <a:rPr lang="en-US" dirty="0"/>
              <a:t> controller device </a:t>
            </a:r>
            <a:r>
              <a:rPr lang="en-US" dirty="0">
                <a:hlinkClick r:id="rId3"/>
              </a:rPr>
              <a:t>https://www.tourboxtech.com/</a:t>
            </a:r>
            <a:endParaRPr lang="en-US" dirty="0"/>
          </a:p>
          <a:p>
            <a:r>
              <a:rPr lang="en-US" dirty="0"/>
              <a:t>I.R.I.S scanning technology </a:t>
            </a:r>
            <a:r>
              <a:rPr lang="en-US" dirty="0">
                <a:hlinkClick r:id="rId4"/>
              </a:rPr>
              <a:t>https://www.irislink.com/</a:t>
            </a:r>
            <a:r>
              <a:rPr lang="en-US" dirty="0"/>
              <a:t> </a:t>
            </a:r>
          </a:p>
          <a:p>
            <a:r>
              <a:rPr lang="en-US" dirty="0"/>
              <a:t>Digital pen drawing device</a:t>
            </a:r>
          </a:p>
          <a:p>
            <a:r>
              <a:rPr lang="en-US" dirty="0"/>
              <a:t>Ergonomic mouse with programmable buttons</a:t>
            </a:r>
          </a:p>
          <a:p>
            <a:r>
              <a:rPr lang="en-US" dirty="0"/>
              <a:t>Mechanical keyboard with programmable buttons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283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A833-C494-4719-0678-D036B3D5A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0107B-BAC3-8C87-BE62-582458311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Software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6B98D-44EB-3243-6FB2-1BF0EADAB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AutoHotKey</a:t>
            </a:r>
            <a:r>
              <a:rPr lang="en-US" dirty="0"/>
              <a:t> automation entry </a:t>
            </a:r>
            <a:r>
              <a:rPr lang="en-US" dirty="0">
                <a:hlinkClick r:id="rId2"/>
              </a:rPr>
              <a:t>https://www.autohotkey.com/</a:t>
            </a:r>
            <a:r>
              <a:rPr lang="en-US" b="1" dirty="0"/>
              <a:t> </a:t>
            </a:r>
          </a:p>
          <a:p>
            <a:r>
              <a:rPr lang="en-US" dirty="0"/>
              <a:t>CorelDraw </a:t>
            </a:r>
            <a:r>
              <a:rPr lang="en-US" dirty="0">
                <a:hlinkClick r:id="rId3"/>
              </a:rPr>
              <a:t>https://www.coreldraw.com/en/</a:t>
            </a:r>
            <a:r>
              <a:rPr lang="en-US" dirty="0"/>
              <a:t> </a:t>
            </a:r>
          </a:p>
          <a:p>
            <a:r>
              <a:rPr lang="en-US" dirty="0"/>
              <a:t>Tactile Macros for CorelDraw </a:t>
            </a:r>
            <a:r>
              <a:rPr lang="en-US" dirty="0">
                <a:hlinkClick r:id="rId4"/>
              </a:rPr>
              <a:t>https://www.prcvi.org/resources/resources-for-braille-transcribers/transcription-webinars/creating-tactile-graphics-using-coreldraw-with-macros</a:t>
            </a:r>
            <a:r>
              <a:rPr lang="en-US" dirty="0"/>
              <a:t> </a:t>
            </a:r>
          </a:p>
          <a:p>
            <a:r>
              <a:rPr lang="en-US" dirty="0"/>
              <a:t>Scientific Notebook information at Duxbury </a:t>
            </a:r>
            <a:r>
              <a:rPr lang="en-US" dirty="0">
                <a:hlinkClick r:id="rId5"/>
              </a:rPr>
              <a:t>https://www.duxburysystems.com/documentation/dbt12.5/mathematics/scientific_notebook.htm</a:t>
            </a:r>
            <a:r>
              <a:rPr lang="en-US" dirty="0"/>
              <a:t> </a:t>
            </a:r>
          </a:p>
          <a:p>
            <a:r>
              <a:rPr lang="en-US" dirty="0" err="1"/>
              <a:t>MathType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https://www.wiris.com/en/mathtype/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46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11733-5489-F537-2BEE-29E725684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AC46-E8DF-71B5-DDC3-B56B575D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7595"/>
            <a:ext cx="10515600" cy="1922810"/>
          </a:xfrm>
        </p:spPr>
        <p:txBody>
          <a:bodyPr/>
          <a:lstStyle/>
          <a:p>
            <a:r>
              <a:rPr lang="en-US" dirty="0"/>
              <a:t>Demo Time &amp; Let’s Interact Together!</a:t>
            </a:r>
          </a:p>
        </p:txBody>
      </p:sp>
    </p:spTree>
    <p:extLst>
      <p:ext uri="{BB962C8B-B14F-4D97-AF65-F5344CB8AC3E}">
        <p14:creationId xmlns:p14="http://schemas.microsoft.com/office/powerpoint/2010/main" val="1496697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Survey</a:t>
            </a:r>
          </a:p>
        </p:txBody>
      </p:sp>
      <p:pic>
        <p:nvPicPr>
          <p:cNvPr id="5" name="Content Placeholder 4" descr="Exit survey QR code">
            <a:extLst>
              <a:ext uri="{FF2B5EF4-FFF2-40B4-BE49-F238E27FC236}">
                <a16:creationId xmlns:a16="http://schemas.microsoft.com/office/drawing/2014/main" id="{0EAE33D5-281D-EC8E-1225-11487E0DA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18" y="1681218"/>
            <a:ext cx="3495563" cy="349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9044</TotalTime>
  <Words>1675</Words>
  <Application>Microsoft Office PowerPoint</Application>
  <PresentationFormat>Widescreen</PresentationFormat>
  <Paragraphs>180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Helvetica</vt:lpstr>
      <vt:lpstr>Segoe UI</vt:lpstr>
      <vt:lpstr>NIMAC PPT Template</vt:lpstr>
      <vt:lpstr>Duxbury/NimPro: NIMAS Textbook Transcription from Start to Finish  Session 6 Q&amp;A</vt:lpstr>
      <vt:lpstr>Recap</vt:lpstr>
      <vt:lpstr>Learning Objectives</vt:lpstr>
      <vt:lpstr>Today’s Agenda</vt:lpstr>
      <vt:lpstr>What is eBraille?</vt:lpstr>
      <vt:lpstr>eBraille: a 21st century braille format</vt:lpstr>
      <vt:lpstr>eBraille Advantages</vt:lpstr>
      <vt:lpstr>eBraille Spec versus BRF</vt:lpstr>
      <vt:lpstr>eBraille Components: HTML</vt:lpstr>
      <vt:lpstr>Cascading Style Sheet (CSS file)</vt:lpstr>
      <vt:lpstr>Metadata</vt:lpstr>
      <vt:lpstr>Tactile Graphics</vt:lpstr>
      <vt:lpstr>eBraille Components Re-cap</vt:lpstr>
      <vt:lpstr>eBraille: Benefits to users and organizations</vt:lpstr>
      <vt:lpstr>Producing and Reading eBraille</vt:lpstr>
      <vt:lpstr>Producing eBraille</vt:lpstr>
      <vt:lpstr>Reading eBraille</vt:lpstr>
      <vt:lpstr>Next steps and future directions</vt:lpstr>
      <vt:lpstr>Resources</vt:lpstr>
      <vt:lpstr>Large Print Templates and Macros for Word</vt:lpstr>
      <vt:lpstr>Free EPUB Conversion Tool</vt:lpstr>
      <vt:lpstr>NIMAS to EPUB Conversion</vt:lpstr>
      <vt:lpstr>Duxbury User Group</vt:lpstr>
      <vt:lpstr>General Resources</vt:lpstr>
      <vt:lpstr>Software Resources</vt:lpstr>
      <vt:lpstr>Transcriber Resources</vt:lpstr>
      <vt:lpstr>Hardware Resources</vt:lpstr>
      <vt:lpstr>Additional Software Resources</vt:lpstr>
      <vt:lpstr>Demo Time &amp; Let’s Interact Together!</vt:lpstr>
      <vt:lpstr>Contact Us</vt:lpstr>
      <vt:lpstr>Exit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Schaller</dc:creator>
  <cp:lastModifiedBy>Liz Schaller</cp:lastModifiedBy>
  <cp:revision>47</cp:revision>
  <dcterms:created xsi:type="dcterms:W3CDTF">2025-11-12T20:17:25Z</dcterms:created>
  <dcterms:modified xsi:type="dcterms:W3CDTF">2026-06-29T17:03:47Z</dcterms:modified>
</cp:coreProperties>
</file>