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760" r:id="rId2"/>
    <p:sldId id="824" r:id="rId3"/>
    <p:sldId id="832" r:id="rId4"/>
    <p:sldId id="837" r:id="rId5"/>
    <p:sldId id="838" r:id="rId6"/>
    <p:sldId id="820" r:id="rId7"/>
    <p:sldId id="841" r:id="rId8"/>
    <p:sldId id="858" r:id="rId9"/>
    <p:sldId id="859" r:id="rId10"/>
    <p:sldId id="848" r:id="rId11"/>
    <p:sldId id="849" r:id="rId12"/>
    <p:sldId id="860" r:id="rId13"/>
    <p:sldId id="853" r:id="rId14"/>
    <p:sldId id="852" r:id="rId15"/>
    <p:sldId id="854" r:id="rId16"/>
    <p:sldId id="851" r:id="rId17"/>
    <p:sldId id="814" r:id="rId18"/>
    <p:sldId id="844" r:id="rId19"/>
    <p:sldId id="843" r:id="rId20"/>
    <p:sldId id="845" r:id="rId21"/>
    <p:sldId id="855" r:id="rId22"/>
    <p:sldId id="856" r:id="rId23"/>
    <p:sldId id="857" r:id="rId24"/>
    <p:sldId id="815" r:id="rId25"/>
    <p:sldId id="829" r:id="rId26"/>
    <p:sldId id="83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5" id="{E7A62D9B-0BE9-4FCE-AFAF-2D7CCD61E04F}">
          <p14:sldIdLst>
            <p14:sldId id="760"/>
            <p14:sldId id="824"/>
            <p14:sldId id="832"/>
            <p14:sldId id="837"/>
            <p14:sldId id="838"/>
            <p14:sldId id="820"/>
          </p14:sldIdLst>
        </p14:section>
        <p14:section name="Main" id="{6E532343-13BC-40F9-B908-9ADFAC8E6A39}">
          <p14:sldIdLst>
            <p14:sldId id="841"/>
            <p14:sldId id="858"/>
            <p14:sldId id="859"/>
            <p14:sldId id="848"/>
            <p14:sldId id="849"/>
            <p14:sldId id="860"/>
            <p14:sldId id="853"/>
            <p14:sldId id="852"/>
            <p14:sldId id="854"/>
            <p14:sldId id="851"/>
            <p14:sldId id="814"/>
            <p14:sldId id="844"/>
            <p14:sldId id="843"/>
            <p14:sldId id="845"/>
            <p14:sldId id="855"/>
            <p14:sldId id="856"/>
            <p14:sldId id="857"/>
            <p14:sldId id="815"/>
            <p14:sldId id="829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D43182-7B50-4547-A6ED-659850B9F55B}" v="16" dt="2026-06-24T22:28:1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246" autoAdjust="0"/>
  </p:normalViewPr>
  <p:slideViewPr>
    <p:cSldViewPr snapToGrid="0">
      <p:cViewPr varScale="1">
        <p:scale>
          <a:sx n="54" d="100"/>
          <a:sy n="54" d="100"/>
        </p:scale>
        <p:origin x="11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y Fontenot" userId="41cc620c691f2369" providerId="LiveId" clId="{49066DC1-395C-426B-9C9C-5AB6036DB871}"/>
    <pc:docChg chg="undo redo custSel addSld delSld modSld modSection">
      <pc:chgData name="Stacy Fontenot" userId="41cc620c691f2369" providerId="LiveId" clId="{49066DC1-395C-426B-9C9C-5AB6036DB871}" dt="2026-06-25T17:46:33.094" v="536" actId="700"/>
      <pc:docMkLst>
        <pc:docMk/>
      </pc:docMkLst>
      <pc:sldChg chg="modSp mod">
        <pc:chgData name="Stacy Fontenot" userId="41cc620c691f2369" providerId="LiveId" clId="{49066DC1-395C-426B-9C9C-5AB6036DB871}" dt="2026-06-24T21:56:46.311" v="427" actId="20577"/>
        <pc:sldMkLst>
          <pc:docMk/>
          <pc:sldMk cId="1293683997" sldId="814"/>
        </pc:sldMkLst>
        <pc:spChg chg="mod">
          <ac:chgData name="Stacy Fontenot" userId="41cc620c691f2369" providerId="LiveId" clId="{49066DC1-395C-426B-9C9C-5AB6036DB871}" dt="2026-06-24T21:56:46.311" v="427" actId="20577"/>
          <ac:spMkLst>
            <pc:docMk/>
            <pc:sldMk cId="1293683997" sldId="814"/>
            <ac:spMk id="3" creationId="{1E49991E-8676-2776-9126-2BEE0FCBA861}"/>
          </ac:spMkLst>
        </pc:spChg>
        <pc:spChg chg="mod">
          <ac:chgData name="Stacy Fontenot" userId="41cc620c691f2369" providerId="LiveId" clId="{49066DC1-395C-426B-9C9C-5AB6036DB871}" dt="2026-06-24T21:55:33.983" v="417" actId="14100"/>
          <ac:spMkLst>
            <pc:docMk/>
            <pc:sldMk cId="1293683997" sldId="814"/>
            <ac:spMk id="4" creationId="{89F5ED93-D165-3D60-C906-F58CE49CE338}"/>
          </ac:spMkLst>
        </pc:spChg>
      </pc:sldChg>
      <pc:sldChg chg="modSp mod">
        <pc:chgData name="Stacy Fontenot" userId="41cc620c691f2369" providerId="LiveId" clId="{49066DC1-395C-426B-9C9C-5AB6036DB871}" dt="2026-06-25T15:56:53.892" v="527" actId="27636"/>
        <pc:sldMkLst>
          <pc:docMk/>
          <pc:sldMk cId="677047499" sldId="820"/>
        </pc:sldMkLst>
        <pc:spChg chg="mod">
          <ac:chgData name="Stacy Fontenot" userId="41cc620c691f2369" providerId="LiveId" clId="{49066DC1-395C-426B-9C9C-5AB6036DB871}" dt="2026-06-25T15:56:53.892" v="527" actId="27636"/>
          <ac:spMkLst>
            <pc:docMk/>
            <pc:sldMk cId="677047499" sldId="820"/>
            <ac:spMk id="3" creationId="{B9FC8421-CF62-EAAE-37A3-3DCF85341AC0}"/>
          </ac:spMkLst>
        </pc:spChg>
      </pc:sldChg>
      <pc:sldChg chg="modSp mod">
        <pc:chgData name="Stacy Fontenot" userId="41cc620c691f2369" providerId="LiveId" clId="{49066DC1-395C-426B-9C9C-5AB6036DB871}" dt="2026-06-24T20:15:57.451" v="15" actId="20577"/>
        <pc:sldMkLst>
          <pc:docMk/>
          <pc:sldMk cId="3298249758" sldId="838"/>
        </pc:sldMkLst>
        <pc:spChg chg="mod">
          <ac:chgData name="Stacy Fontenot" userId="41cc620c691f2369" providerId="LiveId" clId="{49066DC1-395C-426B-9C9C-5AB6036DB871}" dt="2026-06-24T20:15:57.451" v="15" actId="20577"/>
          <ac:spMkLst>
            <pc:docMk/>
            <pc:sldMk cId="3298249758" sldId="838"/>
            <ac:spMk id="3" creationId="{A110AFE0-651F-53A2-1A40-44BA9F6447F1}"/>
          </ac:spMkLst>
        </pc:spChg>
      </pc:sldChg>
      <pc:sldChg chg="modSp mod">
        <pc:chgData name="Stacy Fontenot" userId="41cc620c691f2369" providerId="LiveId" clId="{49066DC1-395C-426B-9C9C-5AB6036DB871}" dt="2026-06-24T22:28:10.315" v="483" actId="20577"/>
        <pc:sldMkLst>
          <pc:docMk/>
          <pc:sldMk cId="3118541785" sldId="843"/>
        </pc:sldMkLst>
        <pc:spChg chg="mod">
          <ac:chgData name="Stacy Fontenot" userId="41cc620c691f2369" providerId="LiveId" clId="{49066DC1-395C-426B-9C9C-5AB6036DB871}" dt="2026-06-24T22:28:10.315" v="483" actId="20577"/>
          <ac:spMkLst>
            <pc:docMk/>
            <pc:sldMk cId="3118541785" sldId="843"/>
            <ac:spMk id="3" creationId="{7BC2D4EA-D202-3747-C9F3-81354124C822}"/>
          </ac:spMkLst>
        </pc:spChg>
        <pc:graphicFrameChg chg="mod">
          <ac:chgData name="Stacy Fontenot" userId="41cc620c691f2369" providerId="LiveId" clId="{49066DC1-395C-426B-9C9C-5AB6036DB871}" dt="2026-06-24T21:43:54.499" v="145" actId="1076"/>
          <ac:graphicFrameMkLst>
            <pc:docMk/>
            <pc:sldMk cId="3118541785" sldId="843"/>
            <ac:graphicFrameMk id="4" creationId="{F08503F6-ABDB-FE6D-E894-94A2DA2C603E}"/>
          </ac:graphicFrameMkLst>
        </pc:graphicFrameChg>
      </pc:sldChg>
      <pc:sldChg chg="modSp mod">
        <pc:chgData name="Stacy Fontenot" userId="41cc620c691f2369" providerId="LiveId" clId="{49066DC1-395C-426B-9C9C-5AB6036DB871}" dt="2026-06-24T21:46:34.206" v="154" actId="27636"/>
        <pc:sldMkLst>
          <pc:docMk/>
          <pc:sldMk cId="3202229721" sldId="844"/>
        </pc:sldMkLst>
        <pc:spChg chg="mod">
          <ac:chgData name="Stacy Fontenot" userId="41cc620c691f2369" providerId="LiveId" clId="{49066DC1-395C-426B-9C9C-5AB6036DB871}" dt="2026-06-24T21:46:34.206" v="154" actId="27636"/>
          <ac:spMkLst>
            <pc:docMk/>
            <pc:sldMk cId="3202229721" sldId="844"/>
            <ac:spMk id="3" creationId="{E36F2B9C-DD7B-1898-6E84-30703ACF8FB4}"/>
          </ac:spMkLst>
        </pc:spChg>
      </pc:sldChg>
      <pc:sldChg chg="modSp mod">
        <pc:chgData name="Stacy Fontenot" userId="41cc620c691f2369" providerId="LiveId" clId="{49066DC1-395C-426B-9C9C-5AB6036DB871}" dt="2026-06-24T21:48:03.562" v="270" actId="20577"/>
        <pc:sldMkLst>
          <pc:docMk/>
          <pc:sldMk cId="2886610789" sldId="845"/>
        </pc:sldMkLst>
        <pc:spChg chg="mod">
          <ac:chgData name="Stacy Fontenot" userId="41cc620c691f2369" providerId="LiveId" clId="{49066DC1-395C-426B-9C9C-5AB6036DB871}" dt="2026-06-24T21:48:03.562" v="270" actId="20577"/>
          <ac:spMkLst>
            <pc:docMk/>
            <pc:sldMk cId="2886610789" sldId="845"/>
            <ac:spMk id="3" creationId="{88301C15-5FC5-46AB-7012-FDBAB3099290}"/>
          </ac:spMkLst>
        </pc:spChg>
      </pc:sldChg>
      <pc:sldChg chg="modSp mod">
        <pc:chgData name="Stacy Fontenot" userId="41cc620c691f2369" providerId="LiveId" clId="{49066DC1-395C-426B-9C9C-5AB6036DB871}" dt="2026-06-24T20:16:13.253" v="45" actId="20577"/>
        <pc:sldMkLst>
          <pc:docMk/>
          <pc:sldMk cId="294891589" sldId="848"/>
        </pc:sldMkLst>
        <pc:spChg chg="mod">
          <ac:chgData name="Stacy Fontenot" userId="41cc620c691f2369" providerId="LiveId" clId="{49066DC1-395C-426B-9C9C-5AB6036DB871}" dt="2026-06-24T20:16:13.253" v="45" actId="20577"/>
          <ac:spMkLst>
            <pc:docMk/>
            <pc:sldMk cId="294891589" sldId="848"/>
            <ac:spMk id="3" creationId="{6A00BB38-4ABF-8D33-6492-D8402B17A3F1}"/>
          </ac:spMkLst>
        </pc:spChg>
      </pc:sldChg>
      <pc:sldChg chg="modSp mod">
        <pc:chgData name="Stacy Fontenot" userId="41cc620c691f2369" providerId="LiveId" clId="{49066DC1-395C-426B-9C9C-5AB6036DB871}" dt="2026-06-24T21:34:46.443" v="113" actId="14100"/>
        <pc:sldMkLst>
          <pc:docMk/>
          <pc:sldMk cId="415385187" sldId="852"/>
        </pc:sldMkLst>
        <pc:spChg chg="mod">
          <ac:chgData name="Stacy Fontenot" userId="41cc620c691f2369" providerId="LiveId" clId="{49066DC1-395C-426B-9C9C-5AB6036DB871}" dt="2026-06-24T21:18:59.976" v="63" actId="20577"/>
          <ac:spMkLst>
            <pc:docMk/>
            <pc:sldMk cId="415385187" sldId="852"/>
            <ac:spMk id="2" creationId="{6587A86D-0E77-1DCE-3A5C-B297A04368B7}"/>
          </ac:spMkLst>
        </pc:spChg>
        <pc:spChg chg="mod">
          <ac:chgData name="Stacy Fontenot" userId="41cc620c691f2369" providerId="LiveId" clId="{49066DC1-395C-426B-9C9C-5AB6036DB871}" dt="2026-06-24T21:34:46.443" v="113" actId="14100"/>
          <ac:spMkLst>
            <pc:docMk/>
            <pc:sldMk cId="415385187" sldId="852"/>
            <ac:spMk id="3" creationId="{8D7F791A-EB28-D454-AD30-39FCD132205F}"/>
          </ac:spMkLst>
        </pc:spChg>
      </pc:sldChg>
      <pc:sldChg chg="modSp mod">
        <pc:chgData name="Stacy Fontenot" userId="41cc620c691f2369" providerId="LiveId" clId="{49066DC1-395C-426B-9C9C-5AB6036DB871}" dt="2026-06-24T21:58:23.223" v="430" actId="6549"/>
        <pc:sldMkLst>
          <pc:docMk/>
          <pc:sldMk cId="357439133" sldId="853"/>
        </pc:sldMkLst>
        <pc:spChg chg="mod">
          <ac:chgData name="Stacy Fontenot" userId="41cc620c691f2369" providerId="LiveId" clId="{49066DC1-395C-426B-9C9C-5AB6036DB871}" dt="2026-06-24T21:58:23.223" v="430" actId="6549"/>
          <ac:spMkLst>
            <pc:docMk/>
            <pc:sldMk cId="357439133" sldId="853"/>
            <ac:spMk id="3" creationId="{787B8625-DC1D-EF6D-AEDA-2B4937F2D5A5}"/>
          </ac:spMkLst>
        </pc:spChg>
      </pc:sldChg>
      <pc:sldChg chg="modSp mod">
        <pc:chgData name="Stacy Fontenot" userId="41cc620c691f2369" providerId="LiveId" clId="{49066DC1-395C-426B-9C9C-5AB6036DB871}" dt="2026-06-24T21:51:46.084" v="326" actId="20577"/>
        <pc:sldMkLst>
          <pc:docMk/>
          <pc:sldMk cId="3702606678" sldId="857"/>
        </pc:sldMkLst>
        <pc:graphicFrameChg chg="modGraphic">
          <ac:chgData name="Stacy Fontenot" userId="41cc620c691f2369" providerId="LiveId" clId="{49066DC1-395C-426B-9C9C-5AB6036DB871}" dt="2026-06-24T21:51:46.084" v="326" actId="20577"/>
          <ac:graphicFrameMkLst>
            <pc:docMk/>
            <pc:sldMk cId="3702606678" sldId="857"/>
            <ac:graphicFrameMk id="7" creationId="{4ADD8A04-2F92-5469-CE81-828B717D3F50}"/>
          </ac:graphicFrameMkLst>
        </pc:graphicFrameChg>
      </pc:sldChg>
      <pc:sldChg chg="addSp delSp modSp new mod modClrScheme chgLayout">
        <pc:chgData name="Stacy Fontenot" userId="41cc620c691f2369" providerId="LiveId" clId="{49066DC1-395C-426B-9C9C-5AB6036DB871}" dt="2026-06-25T17:46:33.094" v="536" actId="700"/>
        <pc:sldMkLst>
          <pc:docMk/>
          <pc:sldMk cId="849757690" sldId="860"/>
        </pc:sldMkLst>
        <pc:spChg chg="mod ord">
          <ac:chgData name="Stacy Fontenot" userId="41cc620c691f2369" providerId="LiveId" clId="{49066DC1-395C-426B-9C9C-5AB6036DB871}" dt="2026-06-25T17:46:33.094" v="536" actId="700"/>
          <ac:spMkLst>
            <pc:docMk/>
            <pc:sldMk cId="849757690" sldId="860"/>
            <ac:spMk id="2" creationId="{2A557A55-9EF6-E702-EA89-6D10BCED8071}"/>
          </ac:spMkLst>
        </pc:spChg>
        <pc:spChg chg="del mod ord">
          <ac:chgData name="Stacy Fontenot" userId="41cc620c691f2369" providerId="LiveId" clId="{49066DC1-395C-426B-9C9C-5AB6036DB871}" dt="2026-06-25T17:46:33.094" v="536" actId="700"/>
          <ac:spMkLst>
            <pc:docMk/>
            <pc:sldMk cId="849757690" sldId="860"/>
            <ac:spMk id="3" creationId="{5C38C5FE-F7C6-8198-0FB1-DE1CC9CCB3EE}"/>
          </ac:spMkLst>
        </pc:spChg>
        <pc:spChg chg="add mod ord">
          <ac:chgData name="Stacy Fontenot" userId="41cc620c691f2369" providerId="LiveId" clId="{49066DC1-395C-426B-9C9C-5AB6036DB871}" dt="2026-06-25T17:46:33.094" v="536" actId="700"/>
          <ac:spMkLst>
            <pc:docMk/>
            <pc:sldMk cId="849757690" sldId="860"/>
            <ac:spMk id="4" creationId="{C0D6D80E-FFD3-012F-AA15-0B498CEC4937}"/>
          </ac:spMkLst>
        </pc:spChg>
      </pc:sldChg>
      <pc:sldChg chg="addSp delSp modSp new del mod">
        <pc:chgData name="Stacy Fontenot" userId="41cc620c691f2369" providerId="LiveId" clId="{49066DC1-395C-426B-9C9C-5AB6036DB871}" dt="2026-06-24T22:30:13.402" v="525" actId="2696"/>
        <pc:sldMkLst>
          <pc:docMk/>
          <pc:sldMk cId="1185796464" sldId="860"/>
        </pc:sldMkLst>
        <pc:spChg chg="mod">
          <ac:chgData name="Stacy Fontenot" userId="41cc620c691f2369" providerId="LiveId" clId="{49066DC1-395C-426B-9C9C-5AB6036DB871}" dt="2026-06-24T22:28:55.914" v="515" actId="20577"/>
          <ac:spMkLst>
            <pc:docMk/>
            <pc:sldMk cId="1185796464" sldId="860"/>
            <ac:spMk id="2" creationId="{27F612F8-6094-ADBC-2643-9F98DABDA6CD}"/>
          </ac:spMkLst>
        </pc:spChg>
        <pc:spChg chg="del">
          <ac:chgData name="Stacy Fontenot" userId="41cc620c691f2369" providerId="LiveId" clId="{49066DC1-395C-426B-9C9C-5AB6036DB871}" dt="2026-06-24T22:28:19.017" v="485"/>
          <ac:spMkLst>
            <pc:docMk/>
            <pc:sldMk cId="1185796464" sldId="860"/>
            <ac:spMk id="3" creationId="{B4C06BFB-9DD4-2EA8-53EE-72DCF8D1FE00}"/>
          </ac:spMkLst>
        </pc:spChg>
        <pc:graphicFrameChg chg="add mod modGraphic">
          <ac:chgData name="Stacy Fontenot" userId="41cc620c691f2369" providerId="LiveId" clId="{49066DC1-395C-426B-9C9C-5AB6036DB871}" dt="2026-06-24T22:30:10.300" v="524" actId="14100"/>
          <ac:graphicFrameMkLst>
            <pc:docMk/>
            <pc:sldMk cId="1185796464" sldId="860"/>
            <ac:graphicFrameMk id="4" creationId="{BE9AEA24-8432-7651-5DE5-87D2779EFF98}"/>
          </ac:graphicFrameMkLst>
        </pc:graphicFrameChg>
      </pc:sldChg>
      <pc:sldChg chg="modSp new add del mod">
        <pc:chgData name="Stacy Fontenot" userId="41cc620c691f2369" providerId="LiveId" clId="{49066DC1-395C-426B-9C9C-5AB6036DB871}" dt="2026-06-24T21:56:49.931" v="429" actId="2696"/>
        <pc:sldMkLst>
          <pc:docMk/>
          <pc:sldMk cId="2533614157" sldId="860"/>
        </pc:sldMkLst>
        <pc:spChg chg="mod">
          <ac:chgData name="Stacy Fontenot" userId="41cc620c691f2369" providerId="LiveId" clId="{49066DC1-395C-426B-9C9C-5AB6036DB871}" dt="2026-06-24T21:54:33.036" v="343" actId="20577"/>
          <ac:spMkLst>
            <pc:docMk/>
            <pc:sldMk cId="2533614157" sldId="860"/>
            <ac:spMk id="2" creationId="{717A246A-137E-71BE-42F7-B4029B17C430}"/>
          </ac:spMkLst>
        </pc:spChg>
      </pc:sldChg>
      <pc:sldChg chg="new del">
        <pc:chgData name="Stacy Fontenot" userId="41cc620c691f2369" providerId="LiveId" clId="{49066DC1-395C-426B-9C9C-5AB6036DB871}" dt="2026-06-24T21:47:30.041" v="164" actId="680"/>
        <pc:sldMkLst>
          <pc:docMk/>
          <pc:sldMk cId="4095835445" sldId="8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66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4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33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A124A-5973-50E8-76B5-0534A581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D5412-18ED-F49D-DFF4-093E8BC71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A727B-F783-3C19-6B09-C27BE36BA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C1952-B49C-7351-A71C-37A3374D1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74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EA1B3-4B87-2615-6B29-2010DD7F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04453-A570-A59D-6F64-DE247FDE8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52585-58D0-DC88-BF84-ECFCF8090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74064-8148-6EAA-055A-A67D8DCE0B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2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3E5C1-9131-3237-398C-49CC7A8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60998-9562-8A4B-4CC3-71613C277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8F1586-9D2D-E85F-68EB-809D589F0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AA31C-1C23-B42A-1A25-F0C72BC89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lleauthority.org/nemeth-code" TargetMode="External"/><Relationship Id="rId2" Type="http://schemas.openxmlformats.org/officeDocument/2006/relationships/hyperlink" Target="https://www.brailleauthority.org/braille-formats-principles-print-braille-transcription-201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ris.com/en/mathtype/" TargetMode="External"/><Relationship Id="rId5" Type="http://schemas.openxmlformats.org/officeDocument/2006/relationships/hyperlink" Target="https://www.unicode.org/charts/PDF/U2200.pdf" TargetMode="External"/><Relationship Id="rId4" Type="http://schemas.openxmlformats.org/officeDocument/2006/relationships/hyperlink" Target="https://iceb.org/publications/ueb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duxsys.com" TargetMode="External"/><Relationship Id="rId2" Type="http://schemas.openxmlformats.org/officeDocument/2006/relationships/hyperlink" Target="https://www.unicode.org/charts/PDF/U2200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340701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Duxbury/NimPro: NIMAS Textbook Transcription from Start to Finish</a:t>
            </a:r>
            <a:br>
              <a:rPr lang="en-US" b="1" dirty="0"/>
            </a:br>
            <a:br>
              <a:rPr lang="en-US" sz="4000" b="1" dirty="0"/>
            </a:br>
            <a:r>
              <a:rPr lang="en-US" b="1" dirty="0"/>
              <a:t>Session 5: Math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F9A88-866E-CC2F-3815-FE4CB755F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31471"/>
            <a:ext cx="10515600" cy="1858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42699"/>
                </a:solidFill>
              </a:rPr>
              <a:t>Ensure the NIMAS XML file has MathML tagging</a:t>
            </a:r>
          </a:p>
          <a:p>
            <a:r>
              <a:rPr lang="en-US" dirty="0">
                <a:solidFill>
                  <a:srgbClr val="242699"/>
                </a:solidFill>
              </a:rPr>
              <a:t>Unicode characters</a:t>
            </a:r>
          </a:p>
          <a:p>
            <a:r>
              <a:rPr lang="en-US" dirty="0">
                <a:solidFill>
                  <a:srgbClr val="242699"/>
                </a:solidFill>
              </a:rPr>
              <a:t>What to be aware of while transcribing math and technical materials</a:t>
            </a:r>
          </a:p>
          <a:p>
            <a:r>
              <a:rPr lang="en-US" dirty="0" err="1">
                <a:solidFill>
                  <a:srgbClr val="242699"/>
                </a:solidFill>
              </a:rPr>
              <a:t>UEB</a:t>
            </a:r>
            <a:r>
              <a:rPr lang="en-US" dirty="0">
                <a:solidFill>
                  <a:srgbClr val="242699"/>
                </a:solidFill>
              </a:rPr>
              <a:t> Typeforms and Nemeth indicators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D4101-ABD5-CEE8-F16E-42366EBC5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F7006-8B6A-2499-C3C9-62714B63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Duxbury/NimPro Webinar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5D4E2-5889-CB9E-5AB3-D4FBF8CF5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  <a:p>
            <a:pPr fontAlgn="base"/>
            <a:endParaRPr lang="en-US" dirty="0">
              <a:solidFill>
                <a:srgbClr val="242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8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F68C-D573-FA83-C352-334EBDE7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C4FA3-8CBD-EAE4-4BA5-1002918E1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did last session</a:t>
            </a:r>
          </a:p>
          <a:p>
            <a:pPr lvl="1"/>
            <a:r>
              <a:rPr lang="en-US" dirty="0"/>
              <a:t>Learned how to make changes to Rear Matter using NimPro</a:t>
            </a:r>
          </a:p>
          <a:p>
            <a:pPr lvl="1"/>
            <a:r>
              <a:rPr lang="en-US" dirty="0"/>
              <a:t>Learned how to format Glossaries and Indices</a:t>
            </a:r>
          </a:p>
          <a:p>
            <a:pPr lvl="1"/>
            <a:r>
              <a:rPr lang="en-US" dirty="0"/>
              <a:t>Learned how to apply foreign language styles</a:t>
            </a:r>
          </a:p>
          <a:p>
            <a:pPr lvl="1"/>
            <a:r>
              <a:rPr lang="en-US" dirty="0"/>
              <a:t>Learned about transposed material and how best to account for their location and braille page sizes in the current transcription project</a:t>
            </a:r>
          </a:p>
        </p:txBody>
      </p:sp>
    </p:spTree>
    <p:extLst>
      <p:ext uri="{BB962C8B-B14F-4D97-AF65-F5344CB8AC3E}">
        <p14:creationId xmlns:p14="http://schemas.microsoft.com/office/powerpoint/2010/main" val="414580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6011-1B3B-D9EF-C34B-9C90F44E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07D0-D183-27B1-571D-3F5BC49D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89F34-7465-5F3A-5947-76A28453B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are going to do this session</a:t>
            </a:r>
          </a:p>
          <a:p>
            <a:pPr lvl="1"/>
            <a:r>
              <a:rPr lang="en-US" sz="2800" dirty="0"/>
              <a:t>Verify the NIMAS file contains MathML</a:t>
            </a:r>
          </a:p>
          <a:p>
            <a:pPr lvl="1"/>
            <a:r>
              <a:rPr lang="en-US" sz="2800" dirty="0"/>
              <a:t>Determine which </a:t>
            </a:r>
            <a:r>
              <a:rPr lang="en-US" sz="2800" dirty="0" err="1"/>
              <a:t>DBT</a:t>
            </a:r>
            <a:r>
              <a:rPr lang="en-US" sz="2800" dirty="0"/>
              <a:t> template to use for a project</a:t>
            </a:r>
          </a:p>
          <a:p>
            <a:pPr lvl="1"/>
            <a:r>
              <a:rPr lang="en-US" sz="2800" dirty="0"/>
              <a:t>Learn what math related styles are in the </a:t>
            </a:r>
            <a:r>
              <a:rPr lang="en-US" sz="2800" dirty="0" err="1"/>
              <a:t>DBT</a:t>
            </a:r>
            <a:r>
              <a:rPr lang="en-US" sz="2800" dirty="0"/>
              <a:t> template</a:t>
            </a:r>
          </a:p>
          <a:p>
            <a:pPr lvl="1"/>
            <a:r>
              <a:rPr lang="en-US" sz="2800" dirty="0"/>
              <a:t>Learn what types of content may not be tagged math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4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identify an XML document with MathML</a:t>
            </a:r>
          </a:p>
          <a:p>
            <a:r>
              <a:rPr lang="en-US" dirty="0"/>
              <a:t>Learn about math templates and associated style in DBT</a:t>
            </a:r>
          </a:p>
          <a:p>
            <a:r>
              <a:rPr lang="en-US" dirty="0"/>
              <a:t>Learn about content that may not appear in MathML tags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5739-CFDB-607D-DA69-3FEACB55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8421-CF62-EAAE-37A3-3DCF8534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Braille Formats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https://www.brailleauthority.org/braille-formats-principles-print-braille-transcription-2016</a:t>
            </a:r>
            <a:endParaRPr lang="en-US" dirty="0"/>
          </a:p>
          <a:p>
            <a:r>
              <a:rPr lang="en-US" i="1" dirty="0"/>
              <a:t>Nemeth Code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https://www.brailleauthority.org/nemeth-code</a:t>
            </a:r>
            <a:r>
              <a:rPr lang="en-US" dirty="0"/>
              <a:t> </a:t>
            </a:r>
          </a:p>
          <a:p>
            <a:r>
              <a:rPr lang="en-US" i="1" dirty="0"/>
              <a:t>Rules of </a:t>
            </a:r>
            <a:r>
              <a:rPr lang="en-US" i="1" dirty="0" err="1"/>
              <a:t>UEB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/>
              <a:t>Guidelines for Technical Material</a:t>
            </a:r>
            <a:r>
              <a:rPr lang="en-US" dirty="0"/>
              <a:t>  </a:t>
            </a:r>
            <a:r>
              <a:rPr lang="en-US" dirty="0">
                <a:hlinkClick r:id="rId4"/>
              </a:rPr>
              <a:t>https://iceb.org/publications/ueb/</a:t>
            </a:r>
            <a:r>
              <a:rPr lang="en-US" dirty="0"/>
              <a:t> </a:t>
            </a:r>
          </a:p>
          <a:p>
            <a:r>
              <a:rPr lang="en-US" dirty="0"/>
              <a:t>Unicode 2200 Mathematical Operators Chart </a:t>
            </a:r>
            <a:r>
              <a:rPr lang="en-US" dirty="0">
                <a:hlinkClick r:id="rId5"/>
              </a:rPr>
              <a:t>https://www.unicode.org/charts/PDF/U2200.pdf</a:t>
            </a:r>
            <a:r>
              <a:rPr lang="en-US" dirty="0"/>
              <a:t> </a:t>
            </a:r>
          </a:p>
          <a:p>
            <a:r>
              <a:rPr lang="en-US" dirty="0" err="1"/>
              <a:t>MathType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https://www.wiris.com/en/mathtype/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Stay up to date! Consistently check for errata and updates.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4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77733C-546F-7412-FA5B-57E330DE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62021"/>
            <a:ext cx="10515600" cy="2852737"/>
          </a:xfrm>
        </p:spPr>
        <p:txBody>
          <a:bodyPr/>
          <a:lstStyle/>
          <a:p>
            <a:r>
              <a:rPr lang="en-US" dirty="0"/>
              <a:t>Math Files and Templates</a:t>
            </a:r>
          </a:p>
        </p:txBody>
      </p:sp>
    </p:spTree>
    <p:extLst>
      <p:ext uri="{BB962C8B-B14F-4D97-AF65-F5344CB8AC3E}">
        <p14:creationId xmlns:p14="http://schemas.microsoft.com/office/powerpoint/2010/main" val="24182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1BA3ED-6373-4BC8-12FD-CA64EF513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5201"/>
            <a:ext cx="10515600" cy="1325563"/>
          </a:xfrm>
        </p:spPr>
        <p:txBody>
          <a:bodyPr/>
          <a:lstStyle/>
          <a:p>
            <a:r>
              <a:rPr lang="en-US" dirty="0"/>
              <a:t>Verify the NIMAS XML contains MathML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529EEB-9E80-2E17-6F79-1941ACF92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515600" cy="4351338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If you download a file from the NIMAC, you can check the system metadata to see if the file contains MathML:</a:t>
            </a:r>
          </a:p>
          <a:p>
            <a:pPr marL="0" indent="0" fontAlgn="base">
              <a:buNone/>
            </a:pPr>
            <a:endParaRPr lang="en-US" dirty="0"/>
          </a:p>
        </p:txBody>
      </p:sp>
      <p:pic>
        <p:nvPicPr>
          <p:cNvPr id="2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4D717A1A-01F2-4DDD-EE6B-4F21DBC9D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942" y="2176836"/>
            <a:ext cx="63521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66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D6BE1-C84A-C2BD-33CF-A5FE18DB0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MathML in 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BD66A-2FC7-29CB-FD63-9C6F5E566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already downloaded a file, or received a NIMAS file from an agency, you can open the NIMAS XML file in Notepad and check for the MathML DTD at the top of the file: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78DE26AD-2759-11BF-3927-5E3737CB6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29000"/>
            <a:ext cx="10381849" cy="17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7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7EAE5-9B5E-EA5B-1E22-C173DD27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8167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DBT</a:t>
            </a:r>
            <a:r>
              <a:rPr lang="en-US" dirty="0"/>
              <a:t> template </a:t>
            </a:r>
            <a:r>
              <a:rPr lang="en-US" b="1" dirty="0"/>
              <a:t>English (</a:t>
            </a:r>
            <a:r>
              <a:rPr lang="en-US" b="1" dirty="0" err="1"/>
              <a:t>UEB</a:t>
            </a:r>
            <a:r>
              <a:rPr lang="en-US" b="1" dirty="0"/>
              <a:t>) - BANA with Nemeth</a:t>
            </a:r>
            <a:br>
              <a:rPr lang="en-US" dirty="0"/>
            </a:br>
            <a:r>
              <a:rPr lang="en-US" dirty="0"/>
              <a:t>Nemeth Code within </a:t>
            </a:r>
            <a:r>
              <a:rPr lang="en-US" dirty="0" err="1"/>
              <a:t>UEB</a:t>
            </a:r>
            <a:r>
              <a:rPr lang="en-US" dirty="0"/>
              <a:t>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0BB38-4ABF-8D33-6492-D8402B17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&lt;math&gt; Inserts Nemeth code indicators, both with required spaces</a:t>
            </a:r>
          </a:p>
          <a:p>
            <a:r>
              <a:rPr lang="en-US" dirty="0"/>
              <a:t>&lt;math-separation&gt; Words and problem identifiers</a:t>
            </a:r>
          </a:p>
          <a:p>
            <a:r>
              <a:rPr lang="en-US" dirty="0"/>
              <a:t>&lt;math-</a:t>
            </a:r>
            <a:r>
              <a:rPr lang="en-US" dirty="0" err="1"/>
              <a:t>TextInMath</a:t>
            </a:r>
            <a:r>
              <a:rPr lang="en-US" dirty="0"/>
              <a:t>&gt; Text that is part of the math, such as abbreviations</a:t>
            </a:r>
          </a:p>
          <a:p>
            <a:r>
              <a:rPr lang="en-US" dirty="0"/>
              <a:t>&lt;</a:t>
            </a:r>
            <a:r>
              <a:rPr lang="en-US" dirty="0" err="1"/>
              <a:t>OneWordBridge</a:t>
            </a:r>
            <a:r>
              <a:rPr lang="en-US" dirty="0"/>
              <a:t>&gt; Inserts Single-word switch indicator and contracts the word</a:t>
            </a:r>
          </a:p>
          <a:p>
            <a:r>
              <a:rPr lang="en-US" dirty="0"/>
              <a:t>&lt;math-NLE Nemeth&gt; Inserts Nemeth code indicators, required space only with opening indicator</a:t>
            </a:r>
          </a:p>
          <a:p>
            <a:pPr lvl="1"/>
            <a:r>
              <a:rPr lang="en-US" dirty="0"/>
              <a:t>Useful with tables and laying out pages for tactile graphics</a:t>
            </a:r>
          </a:p>
        </p:txBody>
      </p:sp>
    </p:spTree>
    <p:extLst>
      <p:ext uri="{BB962C8B-B14F-4D97-AF65-F5344CB8AC3E}">
        <p14:creationId xmlns:p14="http://schemas.microsoft.com/office/powerpoint/2010/main" val="294891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69AC-E2F0-226F-9CD0-DDB858F13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748E-92B7-7AEE-04C5-C8A5A998A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DBT</a:t>
            </a:r>
            <a:r>
              <a:rPr lang="en-US" dirty="0"/>
              <a:t> template </a:t>
            </a:r>
            <a:r>
              <a:rPr lang="en-US" b="1" dirty="0"/>
              <a:t>English (</a:t>
            </a:r>
            <a:r>
              <a:rPr lang="en-US" b="1" dirty="0" err="1"/>
              <a:t>UEB</a:t>
            </a:r>
            <a:r>
              <a:rPr lang="en-US" b="1" dirty="0"/>
              <a:t>) – BANA</a:t>
            </a:r>
            <a:br>
              <a:rPr lang="en-US" b="1" dirty="0"/>
            </a:br>
            <a:r>
              <a:rPr lang="en-US" dirty="0" err="1"/>
              <a:t>UEB</a:t>
            </a:r>
            <a:r>
              <a:rPr lang="en-US" dirty="0"/>
              <a:t> math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B538C-4ECA-EA1A-D8FB-4254AC855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&lt;math&gt; for math</a:t>
            </a:r>
          </a:p>
          <a:p>
            <a:r>
              <a:rPr lang="en-US" dirty="0"/>
              <a:t>&lt;math-</a:t>
            </a:r>
            <a:r>
              <a:rPr lang="en-US" dirty="0" err="1"/>
              <a:t>TextInMath</a:t>
            </a:r>
            <a:r>
              <a:rPr lang="en-US" dirty="0"/>
              <a:t>&gt; use within the math style for literary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264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7A55-9EF6-E702-EA89-6D10BCED8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6D80E-FFD3-012F-AA15-0B498CEC4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57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E00C-E80A-AA2A-4E93-E1834E41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B8625-DC1D-EF6D-AEDA-2B4937F2D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Unicode is a standard for characters and symbols</a:t>
            </a:r>
          </a:p>
          <a:p>
            <a:r>
              <a:rPr lang="en-US" dirty="0"/>
              <a:t>Each character or symbol has its own unique number associated with it</a:t>
            </a:r>
          </a:p>
          <a:p>
            <a:r>
              <a:rPr lang="en-US" dirty="0"/>
              <a:t>There are numerous Unicode charts</a:t>
            </a:r>
          </a:p>
          <a:p>
            <a:r>
              <a:rPr lang="en-US" dirty="0" err="1"/>
              <a:t>DBT</a:t>
            </a:r>
            <a:r>
              <a:rPr lang="en-US" dirty="0"/>
              <a:t> Help contains valuable Unicode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39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A86D-0E77-1DCE-3A5C-B297A043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2200 Mathematical Operators Characters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F791A-EB28-D454-AD30-39FCD1322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74449" cy="4351338"/>
          </a:xfrm>
        </p:spPr>
        <p:txBody>
          <a:bodyPr>
            <a:normAutofit/>
          </a:bodyPr>
          <a:lstStyle/>
          <a:p>
            <a:r>
              <a:rPr lang="en-US" dirty="0"/>
              <a:t>Copy and paste math characters from this Unicode chart</a:t>
            </a:r>
          </a:p>
          <a:p>
            <a:pPr lvl="1"/>
            <a:r>
              <a:rPr lang="en-US" dirty="0">
                <a:hlinkClick r:id="rId2"/>
              </a:rPr>
              <a:t>https://www.unicode.org/charts/PDF/U2200.pdf</a:t>
            </a:r>
            <a:endParaRPr lang="en-US" dirty="0"/>
          </a:p>
          <a:p>
            <a:r>
              <a:rPr lang="en-US" dirty="0" err="1"/>
              <a:t>DBT</a:t>
            </a:r>
            <a:r>
              <a:rPr lang="en-US" dirty="0"/>
              <a:t> translates many of these beautifully</a:t>
            </a:r>
          </a:p>
          <a:p>
            <a:pPr lvl="1"/>
            <a:r>
              <a:rPr lang="en-US" dirty="0"/>
              <a:t>Should you come across a character that translates oddly, please contact </a:t>
            </a:r>
            <a:r>
              <a:rPr lang="en-US" b="1" dirty="0">
                <a:hlinkClick r:id="rId3"/>
              </a:rPr>
              <a:t>support@duxsys.com</a:t>
            </a:r>
            <a:endParaRPr lang="en-US" b="1" dirty="0"/>
          </a:p>
          <a:p>
            <a:r>
              <a:rPr lang="en-US" dirty="0"/>
              <a:t>Not every math character resides in the 2200 chart, such as 211d Double-Struck Capital R ℝ</a:t>
            </a:r>
          </a:p>
        </p:txBody>
      </p:sp>
    </p:spTree>
    <p:extLst>
      <p:ext uri="{BB962C8B-B14F-4D97-AF65-F5344CB8AC3E}">
        <p14:creationId xmlns:p14="http://schemas.microsoft.com/office/powerpoint/2010/main" val="41538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668F2-0FF8-0BF7-510D-B1D4E038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4827E-BE53-27A9-41E7-AA390242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Entering Unicode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93472-38BF-B66A-1A66-B73C3C1E8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Unicode characters have 4-6 digits</a:t>
            </a:r>
          </a:p>
          <a:p>
            <a:r>
              <a:rPr lang="en-US" dirty="0"/>
              <a:t>In the 2200 chart, each have 4-digit numbers that corresponds to that unique character. </a:t>
            </a:r>
          </a:p>
          <a:p>
            <a:r>
              <a:rPr lang="en-US" dirty="0"/>
              <a:t>Example of how to enter a Unicode character:</a:t>
            </a:r>
          </a:p>
          <a:p>
            <a:pPr lvl="1"/>
            <a:r>
              <a:rPr lang="en-US" dirty="0" err="1"/>
              <a:t>00d7</a:t>
            </a:r>
            <a:r>
              <a:rPr lang="en-US" dirty="0"/>
              <a:t> is the Multiplication Cross ×</a:t>
            </a:r>
          </a:p>
          <a:p>
            <a:pPr lvl="1"/>
            <a:r>
              <a:rPr lang="en-US" dirty="0"/>
              <a:t>In </a:t>
            </a:r>
            <a:r>
              <a:rPr lang="en-US" dirty="0" err="1"/>
              <a:t>DBT</a:t>
            </a:r>
            <a:r>
              <a:rPr lang="en-US" dirty="0"/>
              <a:t>, ctrl+] and type </a:t>
            </a:r>
            <a:r>
              <a:rPr lang="en-US" dirty="0" err="1"/>
              <a:t>00d7</a:t>
            </a:r>
            <a:r>
              <a:rPr lang="en-US" dirty="0"/>
              <a:t> in the field and press OK to enter × in the file.</a:t>
            </a:r>
          </a:p>
          <a:p>
            <a:pPr lvl="1"/>
            <a:r>
              <a:rPr lang="en-US" dirty="0"/>
              <a:t>In Word, type </a:t>
            </a:r>
            <a:r>
              <a:rPr lang="en-US" dirty="0" err="1"/>
              <a:t>00d7</a:t>
            </a:r>
            <a:r>
              <a:rPr lang="en-US" dirty="0"/>
              <a:t> ensuring a space is before it. With the cursor after the last digit 7, press </a:t>
            </a:r>
            <a:r>
              <a:rPr lang="en-US" dirty="0" err="1"/>
              <a:t>alt+x</a:t>
            </a:r>
            <a:r>
              <a:rPr lang="en-US" dirty="0"/>
              <a:t>  to convert </a:t>
            </a:r>
            <a:r>
              <a:rPr lang="en-US" dirty="0" err="1"/>
              <a:t>00d7</a:t>
            </a:r>
            <a:r>
              <a:rPr lang="en-US" dirty="0"/>
              <a:t> to ×.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26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38B14-EC0E-E731-1116-83FC3892B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31E8DB-AC8F-78CD-62EA-2A9F2FFC1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28" y="3032928"/>
            <a:ext cx="10515600" cy="2852737"/>
          </a:xfrm>
        </p:spPr>
        <p:txBody>
          <a:bodyPr/>
          <a:lstStyle/>
          <a:p>
            <a:r>
              <a:rPr lang="en-US" dirty="0"/>
              <a:t>Math</a:t>
            </a:r>
            <a:br>
              <a:rPr lang="en-US" dirty="0"/>
            </a:br>
            <a:r>
              <a:rPr lang="en-US" dirty="0"/>
              <a:t>Be Aware of…</a:t>
            </a:r>
          </a:p>
        </p:txBody>
      </p:sp>
    </p:spTree>
    <p:extLst>
      <p:ext uri="{BB962C8B-B14F-4D97-AF65-F5344CB8AC3E}">
        <p14:creationId xmlns:p14="http://schemas.microsoft.com/office/powerpoint/2010/main" val="2601693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4B73-20A4-5C37-E71B-EB622745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FC9F-9BCF-2E24-BB5E-6BB69157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Isolated Characters and Math Style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9991E-8676-2776-9126-2BEE0FCBA8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Monetary and percentages $, ¢, and %</a:t>
            </a:r>
          </a:p>
          <a:p>
            <a:pPr lvl="0"/>
            <a:r>
              <a:rPr lang="en-US" dirty="0"/>
              <a:t>Prime and double prime ′ ″</a:t>
            </a:r>
          </a:p>
          <a:p>
            <a:r>
              <a:rPr lang="en-US" dirty="0"/>
              <a:t>Slash /, meaning per, over, or divided by</a:t>
            </a:r>
          </a:p>
          <a:p>
            <a:pPr lvl="0"/>
            <a:r>
              <a:rPr lang="en-US" dirty="0"/>
              <a:t>Degree °</a:t>
            </a:r>
          </a:p>
          <a:p>
            <a:pPr lvl="0"/>
            <a:r>
              <a:rPr lang="en-US" dirty="0"/>
              <a:t>Tilde ~</a:t>
            </a:r>
          </a:p>
          <a:p>
            <a:pPr lvl="0"/>
            <a:r>
              <a:rPr lang="en-US" dirty="0"/>
              <a:t>Positive/Negative numbers +/-</a:t>
            </a:r>
          </a:p>
          <a:p>
            <a:r>
              <a:rPr lang="en-US" dirty="0"/>
              <a:t>Angle ∠ </a:t>
            </a:r>
          </a:p>
          <a:p>
            <a:r>
              <a:rPr lang="en-US" dirty="0"/>
              <a:t>Decimal numbers 3.14</a:t>
            </a:r>
          </a:p>
          <a:p>
            <a:r>
              <a:rPr lang="en-US" dirty="0"/>
              <a:t>The fractions ¼ ½ ¾</a:t>
            </a:r>
          </a:p>
          <a:p>
            <a:r>
              <a:rPr lang="en-US" dirty="0"/>
              <a:t>Ellipsis …</a:t>
            </a:r>
          </a:p>
          <a:p>
            <a:pPr lvl="0"/>
            <a:r>
              <a:rPr lang="en-US" dirty="0"/>
              <a:t>Ratio and proportion ∶ ∷</a:t>
            </a:r>
          </a:p>
          <a:p>
            <a:pPr lvl="0"/>
            <a:r>
              <a:rPr lang="en-US" dirty="0"/>
              <a:t>Invisible operators (U+2061, U+2062, U+2063, U+2064)</a:t>
            </a:r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5ED93-D165-3D60-C906-F58CE49CE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4783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Greek letters </a:t>
            </a:r>
            <a:r>
              <a:rPr lang="el-GR" dirty="0"/>
              <a:t>ϖ</a:t>
            </a:r>
            <a:r>
              <a:rPr lang="en-US" dirty="0"/>
              <a:t> </a:t>
            </a:r>
            <a:r>
              <a:rPr lang="el-GR" dirty="0"/>
              <a:t>φ</a:t>
            </a:r>
            <a:endParaRPr lang="en-US" dirty="0"/>
          </a:p>
          <a:p>
            <a:r>
              <a:rPr lang="en-US" dirty="0"/>
              <a:t>Chemistry </a:t>
            </a:r>
            <a:r>
              <a:rPr lang="en-US" dirty="0" err="1"/>
              <a:t>O</a:t>
            </a:r>
            <a:r>
              <a:rPr lang="en-US" baseline="-25000" dirty="0" err="1"/>
              <a:t>2</a:t>
            </a:r>
            <a:endParaRPr lang="en-US" dirty="0"/>
          </a:p>
          <a:p>
            <a:pPr lvl="0"/>
            <a:r>
              <a:rPr lang="en-US" dirty="0"/>
              <a:t>Enclosed lists (1, 3), {∞, 0}, or (∞, 0]</a:t>
            </a:r>
          </a:p>
          <a:p>
            <a:pPr lvl="0"/>
            <a:r>
              <a:rPr lang="en-US" dirty="0"/>
              <a:t>Abbreviated function names sin cos tan</a:t>
            </a:r>
          </a:p>
          <a:p>
            <a:pPr lvl="0"/>
            <a:r>
              <a:rPr lang="en-US" dirty="0"/>
              <a:t>Superscripts and subscripts </a:t>
            </a:r>
            <a:r>
              <a:rPr lang="en-US" dirty="0" err="1"/>
              <a:t>O</a:t>
            </a:r>
            <a:r>
              <a:rPr lang="en-US" baseline="-25000" dirty="0" err="1"/>
              <a:t>2</a:t>
            </a:r>
            <a:r>
              <a:rPr lang="en-US" dirty="0"/>
              <a:t> 10⁵</a:t>
            </a:r>
          </a:p>
          <a:p>
            <a:pPr lvl="0"/>
            <a:r>
              <a:rPr lang="en-US" dirty="0"/>
              <a:t>Isolated signs of operation or comparison &lt;, &gt;, or =</a:t>
            </a:r>
          </a:p>
          <a:p>
            <a:pPr lvl="0"/>
            <a:r>
              <a:rPr lang="en-US" dirty="0"/>
              <a:t>Scientific numbers 3.5 × 10⁵</a:t>
            </a:r>
          </a:p>
          <a:p>
            <a:pPr lvl="0"/>
            <a:r>
              <a:rPr lang="en-US" dirty="0"/>
              <a:t>Shapes/arrows → ▭ △ </a:t>
            </a:r>
          </a:p>
          <a:p>
            <a:r>
              <a:rPr lang="en-US" dirty="0"/>
              <a:t>Tally marks ||||| |||</a:t>
            </a:r>
          </a:p>
          <a:p>
            <a:r>
              <a:rPr lang="en-US" dirty="0"/>
              <a:t>Series of two or more letters in mathematical context CD</a:t>
            </a:r>
          </a:p>
        </p:txBody>
      </p:sp>
    </p:spTree>
    <p:extLst>
      <p:ext uri="{BB962C8B-B14F-4D97-AF65-F5344CB8AC3E}">
        <p14:creationId xmlns:p14="http://schemas.microsoft.com/office/powerpoint/2010/main" val="1293683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C4F2-1707-2626-A42C-411226CB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8348A-4B33-B62C-8CEC-3464B1AE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Watch for formatting, Nemeth Single-word switch indicator use, and Excessive tagging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2B9C-DD7B-1898-6E84-30703ACF8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Abbreviations separated from their associated value</a:t>
            </a:r>
          </a:p>
          <a:p>
            <a:r>
              <a:rPr lang="en-US" dirty="0"/>
              <a:t>Abbreviations and text needing &lt;math-</a:t>
            </a:r>
            <a:r>
              <a:rPr lang="en-US" dirty="0" err="1"/>
              <a:t>TextInMath</a:t>
            </a:r>
            <a:r>
              <a:rPr lang="en-US" dirty="0"/>
              <a:t>&gt;</a:t>
            </a:r>
          </a:p>
          <a:p>
            <a:r>
              <a:rPr lang="en-US" dirty="0"/>
              <a:t>Literary word needing &lt;</a:t>
            </a:r>
            <a:r>
              <a:rPr lang="en-US" dirty="0" err="1"/>
              <a:t>OneWordBridge</a:t>
            </a:r>
            <a:r>
              <a:rPr lang="en-US" dirty="0"/>
              <a:t>&gt;</a:t>
            </a:r>
          </a:p>
          <a:p>
            <a:r>
              <a:rPr lang="en-US" dirty="0"/>
              <a:t>Characters may be superscripted *, †, ‡, ®, or ™  </a:t>
            </a:r>
          </a:p>
          <a:p>
            <a:r>
              <a:rPr lang="en-US" dirty="0"/>
              <a:t>Words used in equations</a:t>
            </a:r>
          </a:p>
          <a:p>
            <a:r>
              <a:rPr lang="en-US" dirty="0"/>
              <a:t>Table with math content</a:t>
            </a:r>
          </a:p>
          <a:p>
            <a:r>
              <a:rPr lang="en-US" dirty="0"/>
              <a:t>Nemeth opening indictor ends typeform</a:t>
            </a:r>
          </a:p>
          <a:p>
            <a:r>
              <a:rPr lang="en-US" dirty="0"/>
              <a:t>Sequence of math (&lt;, &gt;, or =) or itemized math</a:t>
            </a:r>
          </a:p>
          <a:p>
            <a:r>
              <a:rPr lang="en-US" dirty="0"/>
              <a:t>Grouping indicators needing to be in associated code</a:t>
            </a:r>
          </a:p>
          <a:p>
            <a:r>
              <a:rPr lang="en-US" dirty="0"/>
              <a:t>Spatial material alignment and format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229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694A2-7C95-602A-544C-453CD306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74E5-B9A4-6336-46B1-6F88B5082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Possible Improper Codes in </a:t>
            </a:r>
            <a:r>
              <a:rPr lang="en-US" b="1" dirty="0" err="1"/>
              <a:t>DBT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2D4EA-D202-3747-C9F3-81354124C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Mixed numbers and complex fractions 2½ </a:t>
            </a:r>
          </a:p>
          <a:p>
            <a:r>
              <a:rPr lang="en-US" dirty="0"/>
              <a:t>Barred characters as images </a:t>
            </a:r>
          </a:p>
          <a:p>
            <a:pPr lvl="0"/>
            <a:r>
              <a:rPr lang="en-US" dirty="0"/>
              <a:t>Interpunct (· </a:t>
            </a:r>
            <a:r>
              <a:rPr lang="en-US" dirty="0" err="1"/>
              <a:t>00b7</a:t>
            </a:r>
            <a:r>
              <a:rPr lang="en-US" dirty="0"/>
              <a:t>) character used instead of the dot operator </a:t>
            </a:r>
            <a:br>
              <a:rPr lang="en-US" dirty="0"/>
            </a:br>
            <a:r>
              <a:rPr lang="en-US" dirty="0"/>
              <a:t>(⋅ </a:t>
            </a:r>
            <a:r>
              <a:rPr lang="en-US" dirty="0" err="1"/>
              <a:t>22c7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Nemeth contracted form of bar over/under a single digit </a:t>
            </a:r>
            <a:r>
              <a:rPr lang="en-US" u="sng" dirty="0"/>
              <a:t>x</a:t>
            </a:r>
          </a:p>
          <a:p>
            <a:r>
              <a:rPr lang="en-US" dirty="0"/>
              <a:t>Enlarged grouping indicators: </a:t>
            </a:r>
            <a:r>
              <a:rPr lang="en-US" dirty="0" err="1"/>
              <a:t>DBT</a:t>
            </a:r>
            <a:r>
              <a:rPr lang="en-US" dirty="0"/>
              <a:t> code [big]</a:t>
            </a:r>
          </a:p>
          <a:p>
            <a:pPr marL="0" lvl="0" indent="0">
              <a:buNone/>
            </a:pPr>
            <a:endParaRPr lang="en-US" dirty="0"/>
          </a:p>
        </p:txBody>
      </p:sp>
      <p:graphicFrame>
        <p:nvGraphicFramePr>
          <p:cNvPr id="4" name="Object 3" descr="Barred letters A B">
            <a:extLst>
              <a:ext uri="{FF2B5EF4-FFF2-40B4-BE49-F238E27FC236}">
                <a16:creationId xmlns:a16="http://schemas.microsoft.com/office/drawing/2014/main" id="{F08503F6-ABDB-FE6D-E894-94A2DA2C60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912542"/>
              </p:ext>
            </p:extLst>
          </p:nvPr>
        </p:nvGraphicFramePr>
        <p:xfrm>
          <a:off x="5596790" y="2224859"/>
          <a:ext cx="680321" cy="518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6400" imgH="203040" progId="Equation.DSMT4">
                  <p:embed/>
                </p:oleObj>
              </mc:Choice>
              <mc:Fallback>
                <p:oleObj name="Equation" r:id="rId3" imgW="266400" imgH="203040" progId="Equation.DSMT4">
                  <p:embed/>
                  <p:pic>
                    <p:nvPicPr>
                      <p:cNvPr id="4" name="Object 3" descr="Barred letters A B">
                        <a:extLst>
                          <a:ext uri="{FF2B5EF4-FFF2-40B4-BE49-F238E27FC236}">
                            <a16:creationId xmlns:a16="http://schemas.microsoft.com/office/drawing/2014/main" id="{F08503F6-ABDB-FE6D-E894-94A2DA2C60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6790" y="2224859"/>
                        <a:ext cx="680321" cy="518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541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4D6A2-A6C5-ACDA-7930-593140185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0E70-F2E5-D5B9-069E-C255362E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Typeform termination with Opening Nemeth Code Switch Indicator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01C15-5FC5-46AB-7012-FDBAB3099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Nemeth 4.6.7 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A switch from </a:t>
            </a:r>
            <a:r>
              <a:rPr lang="en-US" dirty="0" err="1"/>
              <a:t>UEB</a:t>
            </a:r>
            <a:r>
              <a:rPr lang="en-US" dirty="0"/>
              <a:t> to Nemeth Code terminates the effect of a </a:t>
            </a:r>
            <a:r>
              <a:rPr lang="en-US" dirty="0" err="1"/>
              <a:t>UEB</a:t>
            </a:r>
            <a:r>
              <a:rPr lang="en-US" dirty="0"/>
              <a:t> typeform indicator. No </a:t>
            </a:r>
            <a:r>
              <a:rPr lang="en-US" dirty="0" err="1"/>
              <a:t>UEB</a:t>
            </a:r>
            <a:r>
              <a:rPr lang="en-US" dirty="0"/>
              <a:t> typeform terminator is required.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Use only the opening typeform style in the UEB text when a passage is prior to the opening Nemeth Code indicator</a:t>
            </a:r>
          </a:p>
          <a:p>
            <a:pPr lvl="1"/>
            <a:r>
              <a:rPr lang="en-US" dirty="0"/>
              <a:t>Enter only the opening typeform style as a code using [es~    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10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A34FDA-1B13-8197-98D2-AC45B722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8382"/>
            <a:ext cx="10515600" cy="2852737"/>
          </a:xfrm>
        </p:spPr>
        <p:txBody>
          <a:bodyPr/>
          <a:lstStyle/>
          <a:p>
            <a:r>
              <a:rPr lang="en-US" dirty="0"/>
              <a:t>Word Find and Replace</a:t>
            </a:r>
          </a:p>
        </p:txBody>
      </p:sp>
    </p:spTree>
    <p:extLst>
      <p:ext uri="{BB962C8B-B14F-4D97-AF65-F5344CB8AC3E}">
        <p14:creationId xmlns:p14="http://schemas.microsoft.com/office/powerpoint/2010/main" val="557100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95EBA2-57D4-FBA9-0BAA-4F2E7244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Replace without Using Wildcards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63433B0-F735-3D7A-5860-2D87F888B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10810"/>
              </p:ext>
            </p:extLst>
          </p:nvPr>
        </p:nvGraphicFramePr>
        <p:xfrm>
          <a:off x="838200" y="1565729"/>
          <a:ext cx="10722429" cy="256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3943">
                  <a:extLst>
                    <a:ext uri="{9D8B030D-6E8A-4147-A177-3AD203B41FA5}">
                      <a16:colId xmlns:a16="http://schemas.microsoft.com/office/drawing/2014/main" val="2390068902"/>
                    </a:ext>
                  </a:extLst>
                </a:gridCol>
                <a:gridCol w="3904343">
                  <a:extLst>
                    <a:ext uri="{9D8B030D-6E8A-4147-A177-3AD203B41FA5}">
                      <a16:colId xmlns:a16="http://schemas.microsoft.com/office/drawing/2014/main" val="269852757"/>
                    </a:ext>
                  </a:extLst>
                </a:gridCol>
                <a:gridCol w="3574143">
                  <a:extLst>
                    <a:ext uri="{9D8B030D-6E8A-4147-A177-3AD203B41FA5}">
                      <a16:colId xmlns:a16="http://schemas.microsoft.com/office/drawing/2014/main" val="2472738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Find what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Replace with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 why?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03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^l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^p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Changes line breaks to paragraphs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3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 &gt; Font… &gt; Superscript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the field enter: [[*ps*]]^&amp;[[*pe*]]</a:t>
                      </a:r>
                      <a:br>
                        <a:rPr lang="en-US" dirty="0"/>
                      </a:br>
                      <a:r>
                        <a:rPr lang="en-US" dirty="0"/>
                        <a:t>Remove the superscript in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 &gt; Font… &gt; Superscript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superscript style and surrounds the replaced text with the associated codes for </a:t>
                      </a:r>
                      <a:r>
                        <a:rPr lang="en-US" dirty="0" err="1"/>
                        <a:t>DBT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13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 &gt; Font… &gt; Subscript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[[*bs*]]^&amp;[[*be*]]</a:t>
                      </a:r>
                    </a:p>
                    <a:p>
                      <a:r>
                        <a:rPr lang="en-US" dirty="0"/>
                        <a:t>Remove the subscript in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 &gt; Font… &gt; Subscript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subscript style and surrounds the replaced text with the associated codes for </a:t>
                      </a:r>
                      <a:r>
                        <a:rPr lang="en-US" dirty="0" err="1"/>
                        <a:t>DBT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05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13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7F47E-06BF-9EEF-E9D9-010409EBA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366167-9BF8-DD6A-25F3-AB58EED5E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Replace Using Wildcards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DD8A04-2F92-5469-CE81-828B717D3F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224797"/>
              </p:ext>
            </p:extLst>
          </p:nvPr>
        </p:nvGraphicFramePr>
        <p:xfrm>
          <a:off x="838200" y="1565729"/>
          <a:ext cx="10722429" cy="429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74143">
                  <a:extLst>
                    <a:ext uri="{9D8B030D-6E8A-4147-A177-3AD203B41FA5}">
                      <a16:colId xmlns:a16="http://schemas.microsoft.com/office/drawing/2014/main" val="2390068902"/>
                    </a:ext>
                  </a:extLst>
                </a:gridCol>
                <a:gridCol w="3574143">
                  <a:extLst>
                    <a:ext uri="{9D8B030D-6E8A-4147-A177-3AD203B41FA5}">
                      <a16:colId xmlns:a16="http://schemas.microsoft.com/office/drawing/2014/main" val="269852757"/>
                    </a:ext>
                  </a:extLst>
                </a:gridCol>
                <a:gridCol w="3574143">
                  <a:extLst>
                    <a:ext uri="{9D8B030D-6E8A-4147-A177-3AD203B41FA5}">
                      <a16:colId xmlns:a16="http://schemas.microsoft.com/office/drawing/2014/main" val="2472738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Find what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Replace with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 why?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03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^13{1,}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^p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multiple empty paragraph marks. Best done after changing line breaks ^l to ^p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3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\((*)\)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Leave the field blank, and choose the style </a:t>
                      </a:r>
                      <a:r>
                        <a:rPr lang="en-US" dirty="0" err="1"/>
                        <a:t>TechnicalNotation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enclosed lists will be in Nemeth Code. Beware, this will also alter text within paragraphs. Best to Find each instance and review text. Best done after applying super/subscript codes.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13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\$([0-9.,]{1,}@)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Leave the field blank, and choose the style </a:t>
                      </a:r>
                      <a:r>
                        <a:rPr lang="en-US" dirty="0" err="1"/>
                        <a:t>TechnicalNotation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monetary amounts will be in Nemeth Code.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00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([0-9.,]{1,}@)\%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Leave the field blank, and choose the style </a:t>
                      </a:r>
                      <a:r>
                        <a:rPr lang="en-US" dirty="0" err="1"/>
                        <a:t>TechnicalNotation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percentages will be in Nemeth Code.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910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606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11733-5489-F537-2BEE-29E72568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AC46-E8DF-71B5-DDC3-B56B575D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922810"/>
          </a:xfrm>
        </p:spPr>
        <p:txBody>
          <a:bodyPr/>
          <a:lstStyle/>
          <a:p>
            <a:r>
              <a:rPr lang="en-US" dirty="0"/>
              <a:t>Demo time!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46F99-23C5-2639-6988-B44DED881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32549"/>
            <a:ext cx="10515600" cy="24571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42699"/>
                </a:solidFill>
              </a:rPr>
              <a:t>Check XML file for MathML</a:t>
            </a:r>
          </a:p>
          <a:p>
            <a:r>
              <a:rPr lang="en-US" dirty="0">
                <a:solidFill>
                  <a:srgbClr val="242699"/>
                </a:solidFill>
              </a:rPr>
              <a:t>Look at </a:t>
            </a:r>
            <a:r>
              <a:rPr lang="en-US" dirty="0" err="1">
                <a:solidFill>
                  <a:srgbClr val="242699"/>
                </a:solidFill>
              </a:rPr>
              <a:t>DBT</a:t>
            </a:r>
            <a:r>
              <a:rPr lang="en-US" dirty="0">
                <a:solidFill>
                  <a:srgbClr val="242699"/>
                </a:solidFill>
              </a:rPr>
              <a:t> templates and styles for math</a:t>
            </a:r>
          </a:p>
          <a:p>
            <a:r>
              <a:rPr lang="en-US" dirty="0">
                <a:solidFill>
                  <a:srgbClr val="242699"/>
                </a:solidFill>
              </a:rPr>
              <a:t>Entering Unicode characters</a:t>
            </a:r>
          </a:p>
          <a:p>
            <a:r>
              <a:rPr lang="en-US" dirty="0">
                <a:solidFill>
                  <a:srgbClr val="242699"/>
                </a:solidFill>
              </a:rPr>
              <a:t>What to be aware of while transcribing math and technical materials</a:t>
            </a:r>
          </a:p>
          <a:p>
            <a:r>
              <a:rPr lang="en-US" dirty="0" err="1">
                <a:solidFill>
                  <a:srgbClr val="242699"/>
                </a:solidFill>
              </a:rPr>
              <a:t>UEB</a:t>
            </a:r>
            <a:r>
              <a:rPr lang="en-US" dirty="0">
                <a:solidFill>
                  <a:srgbClr val="242699"/>
                </a:solidFill>
              </a:rPr>
              <a:t> Typeforms and Nemeth indicators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97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Survey</a:t>
            </a:r>
          </a:p>
        </p:txBody>
      </p:sp>
      <p:pic>
        <p:nvPicPr>
          <p:cNvPr id="7" name="Content Placeholder 6" descr="QR code">
            <a:extLst>
              <a:ext uri="{FF2B5EF4-FFF2-40B4-BE49-F238E27FC236}">
                <a16:creationId xmlns:a16="http://schemas.microsoft.com/office/drawing/2014/main" id="{FBA2841D-E9A5-4168-B1B8-EF5A204BD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09" y="1426009"/>
            <a:ext cx="4005981" cy="400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9392</TotalTime>
  <Words>1310</Words>
  <Application>Microsoft Office PowerPoint</Application>
  <PresentationFormat>Widescreen</PresentationFormat>
  <Paragraphs>170</Paragraphs>
  <Slides>26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Segoe UI</vt:lpstr>
      <vt:lpstr>NIMAC PPT Template</vt:lpstr>
      <vt:lpstr>Equation</vt:lpstr>
      <vt:lpstr>Duxbury/NimPro: NIMAS Textbook Transcription from Start to Finish  Session 5: Math</vt:lpstr>
      <vt:lpstr>Duxbury/NimPro Webinar Series</vt:lpstr>
      <vt:lpstr>Recap</vt:lpstr>
      <vt:lpstr>Today’s Agenda</vt:lpstr>
      <vt:lpstr>Learning Objectives</vt:lpstr>
      <vt:lpstr>Resources</vt:lpstr>
      <vt:lpstr>Math Files and Templates</vt:lpstr>
      <vt:lpstr>Verify the NIMAS XML contains MathML</vt:lpstr>
      <vt:lpstr>MathML in NIMAS</vt:lpstr>
      <vt:lpstr>DBT template English (UEB) - BANA with Nemeth Nemeth Code within UEB Styles</vt:lpstr>
      <vt:lpstr>DBT template English (UEB) – BANA UEB math Styles</vt:lpstr>
      <vt:lpstr>Unicode</vt:lpstr>
      <vt:lpstr>Unicode</vt:lpstr>
      <vt:lpstr>Chart 2200 Mathematical Operators Characters </vt:lpstr>
      <vt:lpstr>Entering Unicode Characters</vt:lpstr>
      <vt:lpstr>Math Be Aware of…</vt:lpstr>
      <vt:lpstr>Isolated Characters and Math Style Errors</vt:lpstr>
      <vt:lpstr>Watch for formatting, Nemeth Single-word switch indicator use, and Excessive tagging</vt:lpstr>
      <vt:lpstr>Possible Improper Codes in DBT</vt:lpstr>
      <vt:lpstr>Typeform termination with Opening Nemeth Code Switch Indicator</vt:lpstr>
      <vt:lpstr>Word Find and Replace</vt:lpstr>
      <vt:lpstr>Find and Replace without Using Wildcards</vt:lpstr>
      <vt:lpstr>Find and Replace Using Wildcards</vt:lpstr>
      <vt:lpstr>Demo time!</vt:lpstr>
      <vt:lpstr>Contact Us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Stacy Fontenot</cp:lastModifiedBy>
  <cp:revision>47</cp:revision>
  <dcterms:created xsi:type="dcterms:W3CDTF">2025-11-12T20:17:25Z</dcterms:created>
  <dcterms:modified xsi:type="dcterms:W3CDTF">2026-06-25T17:46:37Z</dcterms:modified>
</cp:coreProperties>
</file>