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823" r:id="rId2"/>
    <p:sldId id="824" r:id="rId3"/>
    <p:sldId id="863" r:id="rId4"/>
    <p:sldId id="837" r:id="rId5"/>
    <p:sldId id="838" r:id="rId6"/>
    <p:sldId id="820" r:id="rId7"/>
    <p:sldId id="839" r:id="rId8"/>
    <p:sldId id="842" r:id="rId9"/>
    <p:sldId id="858" r:id="rId10"/>
    <p:sldId id="845" r:id="rId11"/>
    <p:sldId id="846" r:id="rId12"/>
    <p:sldId id="854" r:id="rId13"/>
    <p:sldId id="853" r:id="rId14"/>
    <p:sldId id="847" r:id="rId15"/>
    <p:sldId id="848" r:id="rId16"/>
    <p:sldId id="849" r:id="rId17"/>
    <p:sldId id="850" r:id="rId18"/>
    <p:sldId id="855" r:id="rId19"/>
    <p:sldId id="851" r:id="rId20"/>
    <p:sldId id="856" r:id="rId21"/>
    <p:sldId id="857" r:id="rId22"/>
    <p:sldId id="859" r:id="rId23"/>
    <p:sldId id="860" r:id="rId24"/>
    <p:sldId id="852" r:id="rId25"/>
    <p:sldId id="843" r:id="rId26"/>
    <p:sldId id="844" r:id="rId27"/>
    <p:sldId id="861" r:id="rId28"/>
    <p:sldId id="862" r:id="rId29"/>
    <p:sldId id="833" r:id="rId30"/>
    <p:sldId id="829" r:id="rId31"/>
    <p:sldId id="83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60ECA7EB-7977-4A7E-9820-BE7208D0D90B}">
          <p14:sldIdLst>
            <p14:sldId id="823"/>
            <p14:sldId id="824"/>
            <p14:sldId id="863"/>
            <p14:sldId id="837"/>
            <p14:sldId id="838"/>
            <p14:sldId id="820"/>
          </p14:sldIdLst>
        </p14:section>
        <p14:section name="NimPro Rear matter" id="{38A0924D-DD46-4716-986E-3BFEDC0B7117}">
          <p14:sldIdLst>
            <p14:sldId id="839"/>
            <p14:sldId id="842"/>
            <p14:sldId id="858"/>
            <p14:sldId id="845"/>
            <p14:sldId id="846"/>
            <p14:sldId id="854"/>
            <p14:sldId id="853"/>
            <p14:sldId id="847"/>
            <p14:sldId id="848"/>
            <p14:sldId id="849"/>
            <p14:sldId id="850"/>
            <p14:sldId id="855"/>
            <p14:sldId id="851"/>
            <p14:sldId id="856"/>
            <p14:sldId id="857"/>
            <p14:sldId id="859"/>
            <p14:sldId id="860"/>
          </p14:sldIdLst>
        </p14:section>
        <p14:section name="Transposed Material" id="{F068DF89-9FD7-451E-8FC3-D2CC581DEB58}">
          <p14:sldIdLst>
            <p14:sldId id="852"/>
            <p14:sldId id="843"/>
            <p14:sldId id="844"/>
            <p14:sldId id="861"/>
            <p14:sldId id="862"/>
            <p14:sldId id="833"/>
            <p14:sldId id="829"/>
            <p14:sldId id="8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D4BB57-ABFA-D9B9-2191-245B76C458B4}" name="Liz Schaller" initials="LS" userId="S::eschaller@aph.org::30b29885-92e7-4225-8e13-87a497eb2d25" providerId="AD"/>
  <p188:author id="{F72ADF71-FE86-883E-D296-AF1A38F5FBBF}" name="Stacy Fontenot" initials="SF" userId="41cc620c691f236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37E890-3029-4736-8131-DD9249F5853D}" v="17" dt="2026-06-18T17:06:49.2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246" autoAdjust="0"/>
  </p:normalViewPr>
  <p:slideViewPr>
    <p:cSldViewPr snapToGrid="0">
      <p:cViewPr varScale="1">
        <p:scale>
          <a:sx n="71" d="100"/>
          <a:sy n="71" d="100"/>
        </p:scale>
        <p:origin x="43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y Fontenot" userId="41cc620c691f2369" providerId="LiveId" clId="{49066DC1-395C-426B-9C9C-5AB6036DB871}"/>
    <pc:docChg chg="undo custSel modSld">
      <pc:chgData name="Stacy Fontenot" userId="41cc620c691f2369" providerId="LiveId" clId="{49066DC1-395C-426B-9C9C-5AB6036DB871}" dt="2026-06-18T17:06:51.947" v="726" actId="962"/>
      <pc:docMkLst>
        <pc:docMk/>
      </pc:docMkLst>
      <pc:sldChg chg="modSp mod">
        <pc:chgData name="Stacy Fontenot" userId="41cc620c691f2369" providerId="LiveId" clId="{49066DC1-395C-426B-9C9C-5AB6036DB871}" dt="2026-06-10T14:25:40.809" v="524" actId="20577"/>
        <pc:sldMkLst>
          <pc:docMk/>
          <pc:sldMk cId="677047499" sldId="820"/>
        </pc:sldMkLst>
        <pc:spChg chg="mod">
          <ac:chgData name="Stacy Fontenot" userId="41cc620c691f2369" providerId="LiveId" clId="{49066DC1-395C-426B-9C9C-5AB6036DB871}" dt="2026-06-10T14:25:40.809" v="524" actId="20577"/>
          <ac:spMkLst>
            <pc:docMk/>
            <pc:sldMk cId="677047499" sldId="820"/>
            <ac:spMk id="3" creationId="{B9FC8421-CF62-EAAE-37A3-3DCF85341AC0}"/>
          </ac:spMkLst>
        </pc:spChg>
      </pc:sldChg>
      <pc:sldChg chg="modSp mod">
        <pc:chgData name="Stacy Fontenot" userId="41cc620c691f2369" providerId="LiveId" clId="{49066DC1-395C-426B-9C9C-5AB6036DB871}" dt="2026-06-17T21:19:37.756" v="648"/>
        <pc:sldMkLst>
          <pc:docMk/>
          <pc:sldMk cId="127300043" sldId="833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127300043" sldId="833"/>
            <ac:spMk id="4" creationId="{B43AB265-5525-FA75-8681-DDC1A96CB285}"/>
          </ac:spMkLst>
        </pc:spChg>
      </pc:sldChg>
      <pc:sldChg chg="modSp">
        <pc:chgData name="Stacy Fontenot" userId="41cc620c691f2369" providerId="LiveId" clId="{49066DC1-395C-426B-9C9C-5AB6036DB871}" dt="2026-06-17T21:19:37.756" v="648"/>
        <pc:sldMkLst>
          <pc:docMk/>
          <pc:sldMk cId="3888540803" sldId="837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3888540803" sldId="837"/>
            <ac:spMk id="3" creationId="{F7289F34-7465-5F3A-5947-76A28453BD92}"/>
          </ac:spMkLst>
        </pc:spChg>
      </pc:sldChg>
      <pc:sldChg chg="modSp">
        <pc:chgData name="Stacy Fontenot" userId="41cc620c691f2369" providerId="LiveId" clId="{49066DC1-395C-426B-9C9C-5AB6036DB871}" dt="2026-06-17T21:19:37.756" v="648"/>
        <pc:sldMkLst>
          <pc:docMk/>
          <pc:sldMk cId="3298249758" sldId="838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3298249758" sldId="838"/>
            <ac:spMk id="3" creationId="{A110AFE0-651F-53A2-1A40-44BA9F6447F1}"/>
          </ac:spMkLst>
        </pc:spChg>
      </pc:sldChg>
      <pc:sldChg chg="modSp">
        <pc:chgData name="Stacy Fontenot" userId="41cc620c691f2369" providerId="LiveId" clId="{49066DC1-395C-426B-9C9C-5AB6036DB871}" dt="2026-06-17T21:19:37.756" v="648"/>
        <pc:sldMkLst>
          <pc:docMk/>
          <pc:sldMk cId="681271046" sldId="842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681271046" sldId="842"/>
            <ac:spMk id="3" creationId="{6B1A3E72-D9C3-6C33-6BE9-A0CE427B7F61}"/>
          </ac:spMkLst>
        </pc:spChg>
      </pc:sldChg>
      <pc:sldChg chg="modSp">
        <pc:chgData name="Stacy Fontenot" userId="41cc620c691f2369" providerId="LiveId" clId="{49066DC1-395C-426B-9C9C-5AB6036DB871}" dt="2026-06-18T16:33:46.063" v="666"/>
        <pc:sldMkLst>
          <pc:docMk/>
          <pc:sldMk cId="2661729560" sldId="845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2661729560" sldId="845"/>
            <ac:spMk id="2" creationId="{6C3D4DEA-4C1E-9E85-B0B8-5BA5EA9F9FDC}"/>
          </ac:spMkLst>
        </pc:spChg>
        <pc:spChg chg="mod">
          <ac:chgData name="Stacy Fontenot" userId="41cc620c691f2369" providerId="LiveId" clId="{49066DC1-395C-426B-9C9C-5AB6036DB871}" dt="2026-06-18T16:33:46.063" v="666"/>
          <ac:spMkLst>
            <pc:docMk/>
            <pc:sldMk cId="2661729560" sldId="845"/>
            <ac:spMk id="3" creationId="{568C7D85-A982-6580-4ECB-50E4FFBC79A7}"/>
          </ac:spMkLst>
        </pc:spChg>
      </pc:sldChg>
      <pc:sldChg chg="modSp mod">
        <pc:chgData name="Stacy Fontenot" userId="41cc620c691f2369" providerId="LiveId" clId="{49066DC1-395C-426B-9C9C-5AB6036DB871}" dt="2026-06-18T16:38:46.136" v="668" actId="20577"/>
        <pc:sldMkLst>
          <pc:docMk/>
          <pc:sldMk cId="1363601308" sldId="846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1363601308" sldId="846"/>
            <ac:spMk id="2" creationId="{F5129E5E-F978-F473-844D-972F95FA7092}"/>
          </ac:spMkLst>
        </pc:spChg>
        <pc:spChg chg="mod">
          <ac:chgData name="Stacy Fontenot" userId="41cc620c691f2369" providerId="LiveId" clId="{49066DC1-395C-426B-9C9C-5AB6036DB871}" dt="2026-06-18T16:38:46.136" v="668" actId="20577"/>
          <ac:spMkLst>
            <pc:docMk/>
            <pc:sldMk cId="1363601308" sldId="846"/>
            <ac:spMk id="3" creationId="{8C0E3106-F370-5E96-D25A-DD3049DB8099}"/>
          </ac:spMkLst>
        </pc:spChg>
      </pc:sldChg>
      <pc:sldChg chg="modSp">
        <pc:chgData name="Stacy Fontenot" userId="41cc620c691f2369" providerId="LiveId" clId="{49066DC1-395C-426B-9C9C-5AB6036DB871}" dt="2026-06-17T21:19:37.756" v="648"/>
        <pc:sldMkLst>
          <pc:docMk/>
          <pc:sldMk cId="2053667003" sldId="847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2053667003" sldId="847"/>
            <ac:spMk id="3" creationId="{38EA0654-AFF5-DCC7-D3BD-119CDBD14502}"/>
          </ac:spMkLst>
        </pc:spChg>
      </pc:sldChg>
      <pc:sldChg chg="addSp delSp modSp mod">
        <pc:chgData name="Stacy Fontenot" userId="41cc620c691f2369" providerId="LiveId" clId="{49066DC1-395C-426B-9C9C-5AB6036DB871}" dt="2026-06-18T17:03:34.650" v="711" actId="1076"/>
        <pc:sldMkLst>
          <pc:docMk/>
          <pc:sldMk cId="646055261" sldId="848"/>
        </pc:sldMkLst>
        <pc:picChg chg="add del mod">
          <ac:chgData name="Stacy Fontenot" userId="41cc620c691f2369" providerId="LiveId" clId="{49066DC1-395C-426B-9C9C-5AB6036DB871}" dt="2026-06-18T16:46:36.077" v="698" actId="22"/>
          <ac:picMkLst>
            <pc:docMk/>
            <pc:sldMk cId="646055261" sldId="848"/>
            <ac:picMk id="3" creationId="{3C473606-5B19-ADF9-AC6B-1FF45C287B02}"/>
          </ac:picMkLst>
        </pc:picChg>
        <pc:picChg chg="add del mod">
          <ac:chgData name="Stacy Fontenot" userId="41cc620c691f2369" providerId="LiveId" clId="{49066DC1-395C-426B-9C9C-5AB6036DB871}" dt="2026-06-18T16:46:35.009" v="690" actId="22"/>
          <ac:picMkLst>
            <pc:docMk/>
            <pc:sldMk cId="646055261" sldId="848"/>
            <ac:picMk id="5" creationId="{B4C1A6EA-7C12-D882-CB46-960BCB7CA5C2}"/>
          </ac:picMkLst>
        </pc:picChg>
        <pc:picChg chg="add del mod">
          <ac:chgData name="Stacy Fontenot" userId="41cc620c691f2369" providerId="LiveId" clId="{49066DC1-395C-426B-9C9C-5AB6036DB871}" dt="2026-06-18T16:54:58.275" v="705" actId="478"/>
          <ac:picMkLst>
            <pc:docMk/>
            <pc:sldMk cId="646055261" sldId="848"/>
            <ac:picMk id="7" creationId="{5643C2A4-B484-8F79-7208-E8FF4B5EE440}"/>
          </ac:picMkLst>
        </pc:picChg>
        <pc:picChg chg="add del mod">
          <ac:chgData name="Stacy Fontenot" userId="41cc620c691f2369" providerId="LiveId" clId="{49066DC1-395C-426B-9C9C-5AB6036DB871}" dt="2026-06-18T17:03:31.587" v="708" actId="478"/>
          <ac:picMkLst>
            <pc:docMk/>
            <pc:sldMk cId="646055261" sldId="848"/>
            <ac:picMk id="8" creationId="{AF62C9C2-5554-4FF4-7E20-60986ADFA207}"/>
          </ac:picMkLst>
        </pc:picChg>
        <pc:picChg chg="add mod">
          <ac:chgData name="Stacy Fontenot" userId="41cc620c691f2369" providerId="LiveId" clId="{49066DC1-395C-426B-9C9C-5AB6036DB871}" dt="2026-06-18T17:03:34.650" v="711" actId="1076"/>
          <ac:picMkLst>
            <pc:docMk/>
            <pc:sldMk cId="646055261" sldId="848"/>
            <ac:picMk id="10" creationId="{60060C29-BBFF-0E06-BCE7-AEAE7C7E6AA3}"/>
          </ac:picMkLst>
        </pc:picChg>
      </pc:sldChg>
      <pc:sldChg chg="modSp">
        <pc:chgData name="Stacy Fontenot" userId="41cc620c691f2369" providerId="LiveId" clId="{49066DC1-395C-426B-9C9C-5AB6036DB871}" dt="2026-06-17T21:19:37.756" v="648"/>
        <pc:sldMkLst>
          <pc:docMk/>
          <pc:sldMk cId="349003851" sldId="849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349003851" sldId="849"/>
            <ac:spMk id="6" creationId="{C58A80F3-F756-7AE6-201E-69BB894AE106}"/>
          </ac:spMkLst>
        </pc:spChg>
      </pc:sldChg>
      <pc:sldChg chg="modSp">
        <pc:chgData name="Stacy Fontenot" userId="41cc620c691f2369" providerId="LiveId" clId="{49066DC1-395C-426B-9C9C-5AB6036DB871}" dt="2026-06-17T21:19:37.756" v="648"/>
        <pc:sldMkLst>
          <pc:docMk/>
          <pc:sldMk cId="3585170902" sldId="850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3585170902" sldId="850"/>
            <ac:spMk id="2" creationId="{6C757324-0090-C415-FB58-E7CDAAFD5579}"/>
          </ac:spMkLst>
        </pc:spChg>
      </pc:sldChg>
      <pc:sldChg chg="modSp mod">
        <pc:chgData name="Stacy Fontenot" userId="41cc620c691f2369" providerId="LiveId" clId="{49066DC1-395C-426B-9C9C-5AB6036DB871}" dt="2026-06-17T21:19:37.756" v="648"/>
        <pc:sldMkLst>
          <pc:docMk/>
          <pc:sldMk cId="2914677187" sldId="851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2914677187" sldId="851"/>
            <ac:spMk id="15" creationId="{15B9D580-1C27-65EF-0940-25D77823D3C8}"/>
          </ac:spMkLst>
        </pc:spChg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2914677187" sldId="851"/>
            <ac:spMk id="17" creationId="{394A78BD-5BF2-1846-2903-75265B0D3818}"/>
          </ac:spMkLst>
        </pc:spChg>
      </pc:sldChg>
      <pc:sldChg chg="modSp mod">
        <pc:chgData name="Stacy Fontenot" userId="41cc620c691f2369" providerId="LiveId" clId="{49066DC1-395C-426B-9C9C-5AB6036DB871}" dt="2026-06-17T21:19:37.756" v="648"/>
        <pc:sldMkLst>
          <pc:docMk/>
          <pc:sldMk cId="2571087817" sldId="854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2571087817" sldId="854"/>
            <ac:spMk id="2" creationId="{96670AFD-2BFC-4529-F0A3-56E87555EE55}"/>
          </ac:spMkLst>
        </pc:spChg>
      </pc:sldChg>
      <pc:sldChg chg="modSp mod">
        <pc:chgData name="Stacy Fontenot" userId="41cc620c691f2369" providerId="LiveId" clId="{49066DC1-395C-426B-9C9C-5AB6036DB871}" dt="2026-06-17T21:19:46.608" v="650" actId="6549"/>
        <pc:sldMkLst>
          <pc:docMk/>
          <pc:sldMk cId="2061538492" sldId="856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2061538492" sldId="856"/>
            <ac:spMk id="15" creationId="{DB36DDE2-05C2-DB6A-3D10-7A42D5D220D3}"/>
          </ac:spMkLst>
        </pc:spChg>
        <pc:spChg chg="mod">
          <ac:chgData name="Stacy Fontenot" userId="41cc620c691f2369" providerId="LiveId" clId="{49066DC1-395C-426B-9C9C-5AB6036DB871}" dt="2026-06-17T21:19:46.608" v="650" actId="6549"/>
          <ac:spMkLst>
            <pc:docMk/>
            <pc:sldMk cId="2061538492" sldId="856"/>
            <ac:spMk id="17" creationId="{0221DC4A-3491-96A5-1705-B51B39E04C9E}"/>
          </ac:spMkLst>
        </pc:spChg>
      </pc:sldChg>
      <pc:sldChg chg="modSp mod">
        <pc:chgData name="Stacy Fontenot" userId="41cc620c691f2369" providerId="LiveId" clId="{49066DC1-395C-426B-9C9C-5AB6036DB871}" dt="2026-06-17T21:20:14.009" v="665" actId="20577"/>
        <pc:sldMkLst>
          <pc:docMk/>
          <pc:sldMk cId="3820040105" sldId="857"/>
        </pc:sldMkLst>
        <pc:spChg chg="mod">
          <ac:chgData name="Stacy Fontenot" userId="41cc620c691f2369" providerId="LiveId" clId="{49066DC1-395C-426B-9C9C-5AB6036DB871}" dt="2026-06-17T21:20:14.009" v="665" actId="20577"/>
          <ac:spMkLst>
            <pc:docMk/>
            <pc:sldMk cId="3820040105" sldId="857"/>
            <ac:spMk id="12" creationId="{03132CD6-5C6C-54CB-A2DE-35316B9EAC0B}"/>
          </ac:spMkLst>
        </pc:spChg>
      </pc:sldChg>
      <pc:sldChg chg="modSp">
        <pc:chgData name="Stacy Fontenot" userId="41cc620c691f2369" providerId="LiveId" clId="{49066DC1-395C-426B-9C9C-5AB6036DB871}" dt="2026-06-17T21:19:37.756" v="648"/>
        <pc:sldMkLst>
          <pc:docMk/>
          <pc:sldMk cId="2836734532" sldId="859"/>
        </pc:sldMkLst>
        <pc:spChg chg="mod">
          <ac:chgData name="Stacy Fontenot" userId="41cc620c691f2369" providerId="LiveId" clId="{49066DC1-395C-426B-9C9C-5AB6036DB871}" dt="2026-06-17T21:19:37.756" v="648"/>
          <ac:spMkLst>
            <pc:docMk/>
            <pc:sldMk cId="2836734532" sldId="859"/>
            <ac:spMk id="7" creationId="{C0CCE9B7-DDA5-9852-5A18-1F20379B304D}"/>
          </ac:spMkLst>
        </pc:spChg>
      </pc:sldChg>
      <pc:sldChg chg="addSp delSp modSp mod">
        <pc:chgData name="Stacy Fontenot" userId="41cc620c691f2369" providerId="LiveId" clId="{49066DC1-395C-426B-9C9C-5AB6036DB871}" dt="2026-06-18T17:06:51.947" v="726" actId="962"/>
        <pc:sldMkLst>
          <pc:docMk/>
          <pc:sldMk cId="2244293465" sldId="860"/>
        </pc:sldMkLst>
        <pc:spChg chg="add del mod">
          <ac:chgData name="Stacy Fontenot" userId="41cc620c691f2369" providerId="LiveId" clId="{49066DC1-395C-426B-9C9C-5AB6036DB871}" dt="2026-06-18T17:06:29.869" v="721" actId="478"/>
          <ac:spMkLst>
            <pc:docMk/>
            <pc:sldMk cId="2244293465" sldId="860"/>
            <ac:spMk id="9" creationId="{24968C10-CEAC-0EEA-2282-D22230F85AE6}"/>
          </ac:spMkLst>
        </pc:spChg>
        <pc:grpChg chg="add mod">
          <ac:chgData name="Stacy Fontenot" userId="41cc620c691f2369" providerId="LiveId" clId="{49066DC1-395C-426B-9C9C-5AB6036DB871}" dt="2026-06-18T17:06:51.947" v="726" actId="962"/>
          <ac:grpSpMkLst>
            <pc:docMk/>
            <pc:sldMk cId="2244293465" sldId="860"/>
            <ac:grpSpMk id="12" creationId="{B3DEE938-38C3-B405-F946-D443B5A43623}"/>
          </ac:grpSpMkLst>
        </pc:grpChg>
        <pc:picChg chg="add del">
          <ac:chgData name="Stacy Fontenot" userId="41cc620c691f2369" providerId="LiveId" clId="{49066DC1-395C-426B-9C9C-5AB6036DB871}" dt="2026-06-18T17:05:43.982" v="713" actId="478"/>
          <ac:picMkLst>
            <pc:docMk/>
            <pc:sldMk cId="2244293465" sldId="860"/>
            <ac:picMk id="4" creationId="{C2015A9B-2649-444C-B3DC-7B3EC2B2FA2A}"/>
          </ac:picMkLst>
        </pc:picChg>
        <pc:picChg chg="del">
          <ac:chgData name="Stacy Fontenot" userId="41cc620c691f2369" providerId="LiveId" clId="{49066DC1-395C-426B-9C9C-5AB6036DB871}" dt="2026-06-18T17:06:23.186" v="719" actId="478"/>
          <ac:picMkLst>
            <pc:docMk/>
            <pc:sldMk cId="2244293465" sldId="860"/>
            <ac:picMk id="5" creationId="{55F57846-DCD4-1FA2-45F3-ABF123EBCA78}"/>
          </ac:picMkLst>
        </pc:picChg>
        <pc:picChg chg="add mod">
          <ac:chgData name="Stacy Fontenot" userId="41cc620c691f2369" providerId="LiveId" clId="{49066DC1-395C-426B-9C9C-5AB6036DB871}" dt="2026-06-18T17:06:49.201" v="724" actId="164"/>
          <ac:picMkLst>
            <pc:docMk/>
            <pc:sldMk cId="2244293465" sldId="860"/>
            <ac:picMk id="7" creationId="{0A17D236-ECC0-5EDC-669F-7FE5BEC58377}"/>
          </ac:picMkLst>
        </pc:picChg>
        <pc:picChg chg="add mod">
          <ac:chgData name="Stacy Fontenot" userId="41cc620c691f2369" providerId="LiveId" clId="{49066DC1-395C-426B-9C9C-5AB6036DB871}" dt="2026-06-18T17:06:49.201" v="724" actId="164"/>
          <ac:picMkLst>
            <pc:docMk/>
            <pc:sldMk cId="2244293465" sldId="860"/>
            <ac:picMk id="11" creationId="{85E9482B-9206-7BEB-80D7-79BE8B89C7BE}"/>
          </ac:picMkLst>
        </pc:picChg>
      </pc:sldChg>
      <pc:sldChg chg="modSp mod">
        <pc:chgData name="Stacy Fontenot" userId="41cc620c691f2369" providerId="LiveId" clId="{49066DC1-395C-426B-9C9C-5AB6036DB871}" dt="2026-06-10T14:04:15.346" v="492"/>
        <pc:sldMkLst>
          <pc:docMk/>
          <pc:sldMk cId="2151625555" sldId="863"/>
        </pc:sldMkLst>
        <pc:spChg chg="mod">
          <ac:chgData name="Stacy Fontenot" userId="41cc620c691f2369" providerId="LiveId" clId="{49066DC1-395C-426B-9C9C-5AB6036DB871}" dt="2026-06-10T14:04:15.346" v="492"/>
          <ac:spMkLst>
            <pc:docMk/>
            <pc:sldMk cId="2151625555" sldId="863"/>
            <ac:spMk id="3" creationId="{93FE5A30-598F-AF8B-D1FE-518B65285B8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14227-DF14-48D4-BE97-DDE2541ACD18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A508-48E3-4975-A619-7E2125EB5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5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1921F-5EC0-C706-B45A-C2A228394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1D4543-1E01-865E-E9CC-DCD150288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974BF-AEC4-DCA3-90C9-CB5C2BEDA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36C5C-3CBF-2F59-68F7-F748061C87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46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10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48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B844C-6A7A-27E6-C7DC-96426C77B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D86B05-5D70-1614-95EC-F647FFDD1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8C40F6-08A4-08A7-073D-A1EC456FA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35903-75EA-4D73-C29F-FEE8DF6B78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15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57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2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46F19F-6532-EA77-6F66-B7EB0CDD95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7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6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4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7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5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8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9A8A52-79D5-4A03-8B8D-893168307460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tionalbraille.org/forums/" TargetMode="External"/><Relationship Id="rId3" Type="http://schemas.openxmlformats.org/officeDocument/2006/relationships/hyperlink" Target="https://www.duxburysystems.com/nimpro.asp" TargetMode="External"/><Relationship Id="rId7" Type="http://schemas.openxmlformats.org/officeDocument/2006/relationships/hyperlink" Target="https://www.brailleauthority.org/" TargetMode="External"/><Relationship Id="rId2" Type="http://schemas.openxmlformats.org/officeDocument/2006/relationships/hyperlink" Target="https://www.duxburysystems.com/documentation/dbt14.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fb.org/programs-services/braille-certification" TargetMode="External"/><Relationship Id="rId5" Type="http://schemas.openxmlformats.org/officeDocument/2006/relationships/hyperlink" Target="https://iceb.org/publications/ueb/" TargetMode="External"/><Relationship Id="rId4" Type="http://schemas.openxmlformats.org/officeDocument/2006/relationships/hyperlink" Target="https://www.brailleauthority.org/braille-formats-principles-print-braille-transcription-2016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1F10C-6F60-50E5-9CA6-4198347FF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0BCEF6-2F66-ECDC-672F-6257AFAD4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51115"/>
            <a:ext cx="10515600" cy="323305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Duxbury/NimPro: NIMAS Textbook Transcription from Start to Finish</a:t>
            </a:r>
            <a:br>
              <a:rPr lang="en-US" b="1" dirty="0"/>
            </a:br>
            <a:br>
              <a:rPr lang="en-US" sz="4000" b="1" dirty="0"/>
            </a:br>
            <a:r>
              <a:rPr lang="en-US" b="1" dirty="0"/>
              <a:t>Session 4: Rear Matter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73449C7-33F5-34C1-05F3-055E5FC19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31471"/>
            <a:ext cx="10515600" cy="1858179"/>
          </a:xfrm>
        </p:spPr>
        <p:txBody>
          <a:bodyPr>
            <a:normAutofit/>
          </a:bodyPr>
          <a:lstStyle/>
          <a:p>
            <a:r>
              <a:rPr lang="en-US" dirty="0"/>
              <a:t>Make changes to the Rear matter in NimPro</a:t>
            </a:r>
          </a:p>
          <a:p>
            <a:r>
              <a:rPr lang="en-US" dirty="0"/>
              <a:t>Work with alphabetic references and transposed material</a:t>
            </a:r>
          </a:p>
          <a:p>
            <a:r>
              <a:rPr lang="en-US" dirty="0"/>
              <a:t>Language switching </a:t>
            </a:r>
          </a:p>
        </p:txBody>
      </p:sp>
    </p:spTree>
    <p:extLst>
      <p:ext uri="{BB962C8B-B14F-4D97-AF65-F5344CB8AC3E}">
        <p14:creationId xmlns:p14="http://schemas.microsoft.com/office/powerpoint/2010/main" val="104185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D4101-ABD5-CEE8-F16E-42366EBC5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F7006-8B6A-2499-C3C9-62714B63D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Duxbury/NimPro Webinar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5D4E2-5889-CB9E-5AB3-D4FBF8CF5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3099"/>
            <a:ext cx="10515600" cy="4351338"/>
          </a:xfrm>
        </p:spPr>
        <p:txBody>
          <a:bodyPr>
            <a:normAutofit/>
          </a:bodyPr>
          <a:lstStyle/>
          <a:p>
            <a:r>
              <a:rPr lang="en-US"/>
              <a:t>Session </a:t>
            </a:r>
            <a:r>
              <a:rPr lang="en-US" dirty="0"/>
              <a:t>5: Math (Thursday, June 25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6: </a:t>
            </a:r>
            <a:r>
              <a:rPr lang="en-US" dirty="0" err="1"/>
              <a:t>eBraille</a:t>
            </a:r>
            <a:r>
              <a:rPr lang="en-US" dirty="0"/>
              <a:t> Overview and Series Q&amp;A (Wednesday, July 1</a:t>
            </a:r>
            <a:r>
              <a:rPr lang="en-US" baseline="30000" dirty="0"/>
              <a:t>st</a:t>
            </a:r>
            <a:r>
              <a:rPr lang="en-US" dirty="0"/>
              <a:t>) </a:t>
            </a:r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98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A66FF-2CE8-BCCE-2CA3-F9FA2B6C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E5A30-598F-AF8B-D1FE-518B65285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Used NimPro to make large scale changes to the entire Body Matter and also to make refined changes to Chapter 1</a:t>
            </a:r>
          </a:p>
          <a:p>
            <a:pPr marL="342900" indent="-342900"/>
            <a:r>
              <a:rPr lang="en-US" dirty="0"/>
              <a:t>Learned about DBT codes and styles</a:t>
            </a:r>
          </a:p>
          <a:p>
            <a:pPr marL="342900" indent="-342900"/>
            <a:r>
              <a:rPr lang="en-US" dirty="0"/>
              <a:t>Inserted files in DBT to build the braille volume</a:t>
            </a:r>
          </a:p>
          <a:p>
            <a:pPr marL="342900" indent="-342900"/>
            <a:r>
              <a:rPr lang="en-US" dirty="0"/>
              <a:t>Learned about customizing for special braille formats in DBT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25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D6011-1B3B-D9EF-C34B-9C90F44E6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07D0-D183-27B1-571D-3F5BC49D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today’s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89F34-7465-5F3A-5947-76A28453B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 how to make changes to Rear Matter using NimPro</a:t>
            </a:r>
          </a:p>
          <a:p>
            <a:r>
              <a:rPr lang="en-US" dirty="0"/>
              <a:t>Learn how to </a:t>
            </a:r>
            <a:r>
              <a:rPr lang="en-US"/>
              <a:t>format Glossaries </a:t>
            </a:r>
            <a:r>
              <a:rPr lang="en-US" dirty="0"/>
              <a:t>and Indices</a:t>
            </a:r>
          </a:p>
          <a:p>
            <a:r>
              <a:rPr lang="en-US" dirty="0"/>
              <a:t>Learn how to apply foreign language styles</a:t>
            </a:r>
          </a:p>
          <a:p>
            <a:r>
              <a:rPr lang="en-US" dirty="0"/>
              <a:t>Learn about transposed material and how best to account for their location and braille page sizes in the current transcription project</a:t>
            </a:r>
          </a:p>
        </p:txBody>
      </p:sp>
    </p:spTree>
    <p:extLst>
      <p:ext uri="{BB962C8B-B14F-4D97-AF65-F5344CB8AC3E}">
        <p14:creationId xmlns:p14="http://schemas.microsoft.com/office/powerpoint/2010/main" val="388854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1C74-7872-3EC3-074C-8507BF14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0AFE0-651F-53A2-1A40-44BA9F64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to use NimPro to make changes to the Rear matter</a:t>
            </a:r>
          </a:p>
          <a:p>
            <a:r>
              <a:rPr lang="en-US" dirty="0"/>
              <a:t>Learn strategies on how to </a:t>
            </a:r>
            <a:r>
              <a:rPr lang="en-US"/>
              <a:t>format Glossaries </a:t>
            </a:r>
            <a:r>
              <a:rPr lang="en-US" dirty="0"/>
              <a:t>with foreign language</a:t>
            </a:r>
          </a:p>
          <a:p>
            <a:r>
              <a:rPr lang="en-US" dirty="0"/>
              <a:t>Learn about transposed material and how best to account for their location and braille page sizes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24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25739-CFDB-607D-DA69-3FEACB554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C8421-CF62-EAAE-37A3-3DCF85341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DBT</a:t>
            </a:r>
            <a:r>
              <a:rPr lang="en-US" dirty="0"/>
              <a:t> 14.1 documentation </a:t>
            </a:r>
            <a:r>
              <a:rPr lang="en-US" dirty="0">
                <a:hlinkClick r:id="rId2"/>
              </a:rPr>
              <a:t>https://www.duxburysystems.com/documentation/dbt14.1/</a:t>
            </a:r>
            <a:r>
              <a:rPr lang="en-US" dirty="0"/>
              <a:t> </a:t>
            </a:r>
          </a:p>
          <a:p>
            <a:r>
              <a:rPr lang="en-US" dirty="0"/>
              <a:t>NimPro 3.0 </a:t>
            </a:r>
            <a:r>
              <a:rPr lang="en-US" dirty="0">
                <a:hlinkClick r:id="rId3"/>
              </a:rPr>
              <a:t>https://www.duxburysystems.com/nimpro.asp</a:t>
            </a:r>
            <a:r>
              <a:rPr lang="en-US" dirty="0"/>
              <a:t> </a:t>
            </a:r>
          </a:p>
          <a:p>
            <a:r>
              <a:rPr lang="en-US" i="1" dirty="0"/>
              <a:t>Braille Formats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https://www.brailleauthority.org/braille-formats-principles-print-braille-transcription-2016</a:t>
            </a:r>
            <a:endParaRPr lang="en-US" dirty="0"/>
          </a:p>
          <a:p>
            <a:r>
              <a:rPr lang="en-US" i="1" dirty="0"/>
              <a:t>Rules of </a:t>
            </a:r>
            <a:r>
              <a:rPr lang="en-US" i="1" dirty="0" err="1"/>
              <a:t>UEB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https://iceb.org/publications/ueb/</a:t>
            </a:r>
            <a:r>
              <a:rPr lang="en-US" dirty="0"/>
              <a:t> </a:t>
            </a:r>
          </a:p>
          <a:p>
            <a:r>
              <a:rPr lang="en-US" dirty="0"/>
              <a:t>Braille Certifications and Instruction Manuals </a:t>
            </a:r>
            <a:br>
              <a:rPr lang="en-US" dirty="0"/>
            </a:br>
            <a:r>
              <a:rPr lang="en-US" dirty="0">
                <a:hlinkClick r:id="rId6"/>
              </a:rPr>
              <a:t>https://nfb.org/programs-services/braille-certification</a:t>
            </a:r>
            <a:endParaRPr lang="en-US" dirty="0"/>
          </a:p>
          <a:p>
            <a:r>
              <a:rPr lang="en-US" dirty="0"/>
              <a:t>Additional codebooks and guidelines </a:t>
            </a:r>
            <a:r>
              <a:rPr lang="en-US" dirty="0">
                <a:hlinkClick r:id="rId7"/>
              </a:rPr>
              <a:t>https://www.brailleauthority.org/</a:t>
            </a:r>
            <a:endParaRPr lang="en-US" dirty="0"/>
          </a:p>
          <a:p>
            <a:r>
              <a:rPr lang="en-US" dirty="0"/>
              <a:t>National Braille Association </a:t>
            </a:r>
            <a:r>
              <a:rPr lang="en-US" i="1" dirty="0"/>
              <a:t>Ask An Expert</a:t>
            </a:r>
            <a:r>
              <a:rPr lang="en-US" dirty="0"/>
              <a:t> </a:t>
            </a:r>
            <a:r>
              <a:rPr lang="en-US" dirty="0">
                <a:hlinkClick r:id="rId8"/>
              </a:rPr>
              <a:t>https://www.nationalbraille.org/forums/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Stay up to date! Consistently check for errata and updates.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4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F7A8FA-0536-7CA0-E40C-FC967F5D3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511" y="2393026"/>
            <a:ext cx="10515600" cy="2852737"/>
          </a:xfrm>
        </p:spPr>
        <p:txBody>
          <a:bodyPr/>
          <a:lstStyle/>
          <a:p>
            <a:r>
              <a:rPr lang="en-US" dirty="0"/>
              <a:t>Rear Matter</a:t>
            </a:r>
          </a:p>
        </p:txBody>
      </p:sp>
    </p:spTree>
    <p:extLst>
      <p:ext uri="{BB962C8B-B14F-4D97-AF65-F5344CB8AC3E}">
        <p14:creationId xmlns:p14="http://schemas.microsoft.com/office/powerpoint/2010/main" val="16638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A98F1-F682-CAF7-7766-5A9FEBCA4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Rear Matter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A3E72-D9C3-6C33-6BE9-A0CE427B7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Alphabetic references (</a:t>
            </a:r>
            <a:r>
              <a:rPr lang="en-US" i="1" dirty="0"/>
              <a:t>Braille Formats</a:t>
            </a:r>
            <a:r>
              <a:rPr lang="en-US" dirty="0"/>
              <a:t> §21)</a:t>
            </a:r>
          </a:p>
          <a:p>
            <a:pPr lvl="1"/>
            <a:r>
              <a:rPr lang="en-US"/>
              <a:t>Glossaries</a:t>
            </a:r>
            <a:endParaRPr lang="en-US" dirty="0"/>
          </a:p>
          <a:p>
            <a:pPr lvl="1"/>
            <a:r>
              <a:rPr lang="en-US" dirty="0"/>
              <a:t>Indices</a:t>
            </a:r>
          </a:p>
          <a:p>
            <a:pPr lvl="1"/>
            <a:r>
              <a:rPr lang="en-US" dirty="0"/>
              <a:t>Appendices</a:t>
            </a:r>
          </a:p>
          <a:p>
            <a:r>
              <a:rPr lang="en-US" dirty="0"/>
              <a:t>Sections to be transposed (</a:t>
            </a:r>
            <a:r>
              <a:rPr lang="en-US" i="1" dirty="0"/>
              <a:t>Braille Formats</a:t>
            </a:r>
            <a:r>
              <a:rPr lang="en-US" dirty="0"/>
              <a:t> §2.10.12)</a:t>
            </a:r>
          </a:p>
          <a:p>
            <a:pPr lvl="1"/>
            <a:r>
              <a:rPr lang="en-US" dirty="0"/>
              <a:t>Answers</a:t>
            </a:r>
          </a:p>
          <a:p>
            <a:pPr lvl="1"/>
            <a:r>
              <a:rPr lang="en-US" dirty="0"/>
              <a:t>Additional problems</a:t>
            </a:r>
          </a:p>
          <a:p>
            <a:pPr lvl="1"/>
            <a:r>
              <a:rPr lang="en-US" dirty="0"/>
              <a:t>Extra Practice</a:t>
            </a:r>
          </a:p>
          <a:p>
            <a:pPr lvl="1"/>
            <a:r>
              <a:rPr lang="en-US" dirty="0"/>
              <a:t>Endnotes</a:t>
            </a:r>
          </a:p>
          <a:p>
            <a:r>
              <a:rPr lang="en-US" dirty="0"/>
              <a:t>And others</a:t>
            </a:r>
          </a:p>
        </p:txBody>
      </p:sp>
    </p:spTree>
    <p:extLst>
      <p:ext uri="{BB962C8B-B14F-4D97-AF65-F5344CB8AC3E}">
        <p14:creationId xmlns:p14="http://schemas.microsoft.com/office/powerpoint/2010/main" val="681271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5794-DF11-10E7-86A9-DCD0B3AC7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Export Rear Matter Sections Individually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F6EB2-F66E-5361-79A1-EF0B42DD5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Export from NimPro each section individually</a:t>
            </a:r>
          </a:p>
          <a:p>
            <a:r>
              <a:rPr lang="en-US" dirty="0"/>
              <a:t>Format each section as its own file</a:t>
            </a:r>
          </a:p>
          <a:p>
            <a:r>
              <a:rPr lang="en-US" dirty="0"/>
              <a:t>Insert each section to its appropriate location in the project</a:t>
            </a:r>
          </a:p>
          <a:p>
            <a:r>
              <a:rPr lang="en-US" dirty="0"/>
              <a:t>This is helpful as the braille page count can be known of the individual sections before inserting into the transcription project</a:t>
            </a:r>
          </a:p>
        </p:txBody>
      </p:sp>
    </p:spTree>
    <p:extLst>
      <p:ext uri="{BB962C8B-B14F-4D97-AF65-F5344CB8AC3E}">
        <p14:creationId xmlns:p14="http://schemas.microsoft.com/office/powerpoint/2010/main" val="1093946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D4DEA-4C1E-9E85-B0B8-5BA5EA9F9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NimPro Glossary </a:t>
            </a:r>
            <a:r>
              <a:rPr lang="en-US" dirty="0"/>
              <a:t>and Index Wizards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C7D85-A982-6580-4ECB-50E4FFBC7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Change headings to centered</a:t>
            </a:r>
          </a:p>
          <a:p>
            <a:r>
              <a:rPr lang="en-US" dirty="0"/>
              <a:t>Clean up unneeded typeforms </a:t>
            </a:r>
          </a:p>
          <a:p>
            <a:pPr lvl="1"/>
            <a:r>
              <a:rPr lang="en-US" dirty="0"/>
              <a:t>General Alphabetic References </a:t>
            </a:r>
            <a:r>
              <a:rPr lang="en-US" i="1" dirty="0"/>
              <a:t>Braille Formats </a:t>
            </a:r>
            <a:r>
              <a:rPr lang="en-US" dirty="0"/>
              <a:t>§21.2.2</a:t>
            </a:r>
          </a:p>
          <a:p>
            <a:pPr lvl="1"/>
            <a:r>
              <a:rPr lang="en-US" dirty="0"/>
              <a:t>Multilevel Thesaurus </a:t>
            </a:r>
            <a:r>
              <a:rPr lang="en-US" i="1" dirty="0"/>
              <a:t>Braille Formats </a:t>
            </a:r>
            <a:r>
              <a:rPr lang="en-US" dirty="0"/>
              <a:t>§21.7.3</a:t>
            </a:r>
          </a:p>
          <a:p>
            <a:pPr lvl="1"/>
            <a:r>
              <a:rPr lang="en-US" dirty="0"/>
              <a:t>Indices single letters </a:t>
            </a:r>
            <a:r>
              <a:rPr lang="en-US" i="1" dirty="0"/>
              <a:t>Braille Formats </a:t>
            </a:r>
            <a:r>
              <a:rPr lang="en-US" dirty="0"/>
              <a:t>§21.4.3</a:t>
            </a:r>
          </a:p>
          <a:p>
            <a:r>
              <a:rPr lang="en-US" dirty="0"/>
              <a:t>Be aware the Wizard will remove all font attributes from the entire section</a:t>
            </a:r>
          </a:p>
          <a:p>
            <a:pPr lvl="1"/>
            <a:r>
              <a:rPr lang="en-US" dirty="0"/>
              <a:t>For example, using the Index Wizard to remove italics will remove all italics. It will remove it from both the unneeded italics on single letters (</a:t>
            </a:r>
            <a:r>
              <a:rPr lang="en-US" i="1" dirty="0"/>
              <a:t>Braille Formats </a:t>
            </a:r>
            <a:r>
              <a:rPr lang="en-US" dirty="0"/>
              <a:t>§21.4.3) and also from the needed italics on cross-references (</a:t>
            </a:r>
            <a:r>
              <a:rPr lang="en-US" i="1" dirty="0"/>
              <a:t>Braille Formats </a:t>
            </a:r>
            <a:r>
              <a:rPr lang="en-US" dirty="0"/>
              <a:t>§21.2.4)</a:t>
            </a:r>
          </a:p>
          <a:p>
            <a:r>
              <a:rPr lang="en-US" dirty="0"/>
              <a:t>Alphabetic references start on their own braille page (</a:t>
            </a:r>
            <a:r>
              <a:rPr lang="en-US" i="1" dirty="0"/>
              <a:t>Braille Formats</a:t>
            </a:r>
            <a:r>
              <a:rPr lang="en-US" dirty="0"/>
              <a:t> §</a:t>
            </a:r>
            <a:r>
              <a:rPr lang="en-US" dirty="0" err="1"/>
              <a:t>21.2.1a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1729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29E5E-F978-F473-844D-972F95FA7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English/Foreign </a:t>
            </a:r>
            <a:r>
              <a:rPr lang="en-US"/>
              <a:t>Language Glossaries </a:t>
            </a:r>
            <a:r>
              <a:rPr lang="en-US" dirty="0"/>
              <a:t>with separate entries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E3106-F370-5E96-D25A-DD3049DB8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Glossaries with both English and foreign language as separate entries are nested (</a:t>
            </a:r>
            <a:r>
              <a:rPr lang="en-US" i="1" dirty="0"/>
              <a:t>Braille Formats </a:t>
            </a:r>
            <a:r>
              <a:rPr lang="en-US" dirty="0"/>
              <a:t>§21.6.3)</a:t>
            </a:r>
          </a:p>
          <a:p>
            <a:r>
              <a:rPr lang="en-US" dirty="0"/>
              <a:t>From NimPro after using the Glossary Wizard, choose between:</a:t>
            </a:r>
          </a:p>
          <a:p>
            <a:pPr lvl="1"/>
            <a:r>
              <a:rPr lang="en-US" dirty="0"/>
              <a:t>Export to </a:t>
            </a:r>
            <a:r>
              <a:rPr lang="en-US" dirty="0" err="1"/>
              <a:t>DXP</a:t>
            </a:r>
            <a:r>
              <a:rPr lang="en-US" dirty="0"/>
              <a:t> and work in </a:t>
            </a:r>
            <a:r>
              <a:rPr lang="en-US" dirty="0" err="1"/>
              <a:t>DBT</a:t>
            </a:r>
            <a:r>
              <a:rPr lang="en-US" dirty="0"/>
              <a:t>. Increase the style level for the foreign language entries and apply the appropriate foreign language style to entries.</a:t>
            </a:r>
          </a:p>
          <a:p>
            <a:pPr lvl="1"/>
            <a:r>
              <a:rPr lang="en-US" dirty="0"/>
              <a:t>-OR-</a:t>
            </a:r>
          </a:p>
          <a:p>
            <a:pPr lvl="1"/>
            <a:r>
              <a:rPr lang="en-US" dirty="0"/>
              <a:t>Export to DOCX and work in Word. Use Find and Replace to adjust the styles appropriately. Open the DOCX in </a:t>
            </a:r>
            <a:r>
              <a:rPr lang="en-US" dirty="0" err="1"/>
              <a:t>DBT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3601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70AFD-2BFC-4529-F0A3-56E87555E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366" y="3106459"/>
            <a:ext cx="10515600" cy="2852737"/>
          </a:xfrm>
        </p:spPr>
        <p:txBody>
          <a:bodyPr/>
          <a:lstStyle/>
          <a:p>
            <a:r>
              <a:rPr lang="en-US"/>
              <a:t>Glossary</a:t>
            </a:r>
            <a:r>
              <a:rPr lang="en-US" dirty="0"/>
              <a:t>/</a:t>
            </a:r>
            <a:r>
              <a:rPr lang="en-US" dirty="0" err="1"/>
              <a:t>Glosario</a:t>
            </a:r>
            <a:r>
              <a:rPr lang="en-US" dirty="0"/>
              <a:t> Example</a:t>
            </a:r>
          </a:p>
        </p:txBody>
      </p:sp>
    </p:spTree>
    <p:extLst>
      <p:ext uri="{BB962C8B-B14F-4D97-AF65-F5344CB8AC3E}">
        <p14:creationId xmlns:p14="http://schemas.microsoft.com/office/powerpoint/2010/main" val="2571087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0F43EB4-D2DE-2FE6-B66D-927CCD553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err="1"/>
              <a:t>DBT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BB12E69-48C7-3581-0DD4-D5A596C48B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07566" cy="4351338"/>
          </a:xfrm>
        </p:spPr>
        <p:txBody>
          <a:bodyPr/>
          <a:lstStyle/>
          <a:p>
            <a:r>
              <a:rPr lang="en-US" dirty="0"/>
              <a:t>Increase the style level for the foreign language entries</a:t>
            </a:r>
          </a:p>
          <a:p>
            <a:pPr lvl="1"/>
            <a:r>
              <a:rPr lang="en-US" dirty="0"/>
              <a:t>Layout &gt; Style Level + </a:t>
            </a:r>
            <a:br>
              <a:rPr lang="en-US" dirty="0"/>
            </a:br>
            <a:r>
              <a:rPr lang="en-US" dirty="0"/>
              <a:t>Keyboard shortcut </a:t>
            </a:r>
            <a:r>
              <a:rPr lang="en-US" dirty="0" err="1"/>
              <a:t>alt+right</a:t>
            </a:r>
            <a:r>
              <a:rPr lang="en-US" dirty="0"/>
              <a:t> arrow</a:t>
            </a:r>
          </a:p>
          <a:p>
            <a:r>
              <a:rPr lang="en-US" dirty="0"/>
              <a:t>Apply the Spanish style to entries</a:t>
            </a:r>
          </a:p>
          <a:p>
            <a:pPr lvl="1"/>
            <a:r>
              <a:rPr lang="en-US" dirty="0"/>
              <a:t>Layout &gt; Apply Style … </a:t>
            </a:r>
            <a:br>
              <a:rPr lang="en-US" dirty="0"/>
            </a:br>
            <a:r>
              <a:rPr lang="en-US" dirty="0"/>
              <a:t>Keyboard shortcut </a:t>
            </a:r>
            <a:r>
              <a:rPr lang="en-US" dirty="0" err="1"/>
              <a:t>F8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 descr="Screenshot from DBT of print English/Spanish glossary">
            <a:extLst>
              <a:ext uri="{FF2B5EF4-FFF2-40B4-BE49-F238E27FC236}">
                <a16:creationId xmlns:a16="http://schemas.microsoft.com/office/drawing/2014/main" id="{60CBE966-1AC6-F25A-7C07-670448D81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766" y="365125"/>
            <a:ext cx="5129169" cy="577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36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F470B-1C48-F956-C76D-66A779A33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3F577-2B26-613C-60DD-4EF2DCB35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Find and Replace in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A0654-AFF5-DCC7-D3BD-119CDBD14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DOCX, all the entries will have the </a:t>
            </a:r>
            <a:r>
              <a:rPr lang="en-US"/>
              <a:t>style Glossary </a:t>
            </a:r>
            <a:r>
              <a:rPr lang="en-US" dirty="0"/>
              <a:t>applied. In order to nest these entries, the English entries need to change </a:t>
            </a:r>
            <a:r>
              <a:rPr lang="en-US"/>
              <a:t>to Glossary1 </a:t>
            </a:r>
            <a:r>
              <a:rPr lang="en-US" dirty="0"/>
              <a:t>and the Foreign Language entries need to change </a:t>
            </a:r>
            <a:r>
              <a:rPr lang="en-US"/>
              <a:t>to Glossary2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Find and Replace to change the </a:t>
            </a:r>
            <a:r>
              <a:rPr lang="en-US"/>
              <a:t>style Glossary to Glossary1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Find and Replace to find accented letters in the foreign language and change the style </a:t>
            </a:r>
            <a:r>
              <a:rPr lang="en-US"/>
              <a:t>to Glossary2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Find and Replace to find the </a:t>
            </a:r>
            <a:r>
              <a:rPr lang="en-US"/>
              <a:t>style Glossary2 </a:t>
            </a:r>
            <a:r>
              <a:rPr lang="en-US" dirty="0"/>
              <a:t>and replace with the style Spanish</a:t>
            </a:r>
          </a:p>
        </p:txBody>
      </p:sp>
    </p:spTree>
    <p:extLst>
      <p:ext uri="{BB962C8B-B14F-4D97-AF65-F5344CB8AC3E}">
        <p14:creationId xmlns:p14="http://schemas.microsoft.com/office/powerpoint/2010/main" val="2053667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7AE2525-76C8-82DB-227F-3B09162DF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NimPro after Wizard</a:t>
            </a:r>
          </a:p>
        </p:txBody>
      </p:sp>
      <p:pic>
        <p:nvPicPr>
          <p:cNvPr id="10" name="Picture 9" descr="Screenshot from NimPro of print English/Spanish glossary">
            <a:extLst>
              <a:ext uri="{FF2B5EF4-FFF2-40B4-BE49-F238E27FC236}">
                <a16:creationId xmlns:a16="http://schemas.microsoft.com/office/drawing/2014/main" id="{60060C29-BBFF-0E06-BCE7-AEAE7C7E6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824" y="1501342"/>
            <a:ext cx="7064352" cy="499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55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38C0C5-5272-09B2-589D-D38BD796B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Opened in Word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8A80F3-F756-7AE6-201E-69BB894AE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8434" y="1697542"/>
            <a:ext cx="3614854" cy="4351338"/>
          </a:xfrm>
        </p:spPr>
        <p:txBody>
          <a:bodyPr/>
          <a:lstStyle/>
          <a:p>
            <a:r>
              <a:rPr lang="en-US" dirty="0"/>
              <a:t>Note all the entries have the </a:t>
            </a:r>
            <a:r>
              <a:rPr lang="en-US"/>
              <a:t>style Glossary</a:t>
            </a:r>
            <a:endParaRPr lang="en-US" dirty="0"/>
          </a:p>
        </p:txBody>
      </p:sp>
      <p:pic>
        <p:nvPicPr>
          <p:cNvPr id="5" name="Picture 4" descr="Screenshot from Word of print English/Spanish glossary">
            <a:extLst>
              <a:ext uri="{FF2B5EF4-FFF2-40B4-BE49-F238E27FC236}">
                <a16:creationId xmlns:a16="http://schemas.microsoft.com/office/drawing/2014/main" id="{9341E926-89AD-5819-C922-010F3EEAA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595" y="1690688"/>
            <a:ext cx="7735712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003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57324-0090-C415-FB58-E7CDAAFD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Use Find and Replace to change the </a:t>
            </a:r>
            <a:r>
              <a:rPr lang="en-US"/>
              <a:t>style Glossary to Glossary1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BF344F-58A1-229F-C1C8-E84F7BF5129E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5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 the Find What and Replace with fields, change the styles appropriately</a:t>
            </a:r>
          </a:p>
          <a:p>
            <a:r>
              <a:rPr lang="en-US" dirty="0"/>
              <a:t>Changing Styles:</a:t>
            </a:r>
          </a:p>
          <a:p>
            <a:pPr lvl="1"/>
            <a:r>
              <a:rPr lang="en-US" dirty="0"/>
              <a:t>At the bottom of the Find and Replace window is the Find Section</a:t>
            </a:r>
          </a:p>
          <a:p>
            <a:pPr lvl="1"/>
            <a:r>
              <a:rPr lang="en-US" dirty="0"/>
              <a:t>Expand the Format drop down and choose Style…</a:t>
            </a:r>
          </a:p>
        </p:txBody>
      </p:sp>
      <p:sp>
        <p:nvSpPr>
          <p:cNvPr id="8" name="Content Placeholder 2" descr="Screenshot of Find and Replace window, with Format menu shown">
            <a:extLst>
              <a:ext uri="{FF2B5EF4-FFF2-40B4-BE49-F238E27FC236}">
                <a16:creationId xmlns:a16="http://schemas.microsoft.com/office/drawing/2014/main" id="{18CA6CBA-0DA9-ACF5-C825-6B9678E29AAE}"/>
              </a:ext>
            </a:extLst>
          </p:cNvPr>
          <p:cNvSpPr txBox="1">
            <a:spLocks/>
          </p:cNvSpPr>
          <p:nvPr/>
        </p:nvSpPr>
        <p:spPr>
          <a:xfrm>
            <a:off x="6172202" y="1825624"/>
            <a:ext cx="570756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3" name="Picture 12" descr="Screenshot from Word Find and Replace dialog box">
            <a:extLst>
              <a:ext uri="{FF2B5EF4-FFF2-40B4-BE49-F238E27FC236}">
                <a16:creationId xmlns:a16="http://schemas.microsoft.com/office/drawing/2014/main" id="{743B75FC-A7FB-C500-D77B-52FCAC764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0499"/>
            <a:ext cx="5257800" cy="435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70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691D0-70FB-E85C-3055-0F89A5AA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2BE9-7B16-C205-3346-4DEF1206C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Selecting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C56DF57-D629-B5F0-0F01-461A5FE4844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5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Select the appropriate style from the listing </a:t>
            </a:r>
          </a:p>
        </p:txBody>
      </p:sp>
      <p:sp>
        <p:nvSpPr>
          <p:cNvPr id="8" name="Content Placeholder 2" descr="Screenshot of Replace Style dialog box">
            <a:extLst>
              <a:ext uri="{FF2B5EF4-FFF2-40B4-BE49-F238E27FC236}">
                <a16:creationId xmlns:a16="http://schemas.microsoft.com/office/drawing/2014/main" id="{6E4C652D-107A-F87F-C0CF-67456DD18129}"/>
              </a:ext>
            </a:extLst>
          </p:cNvPr>
          <p:cNvSpPr txBox="1">
            <a:spLocks/>
          </p:cNvSpPr>
          <p:nvPr/>
        </p:nvSpPr>
        <p:spPr>
          <a:xfrm>
            <a:off x="6172202" y="1825624"/>
            <a:ext cx="570756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7" name="Picture 16" descr="Screenshot from Word Replace Style dialog box">
            <a:extLst>
              <a:ext uri="{FF2B5EF4-FFF2-40B4-BE49-F238E27FC236}">
                <a16:creationId xmlns:a16="http://schemas.microsoft.com/office/drawing/2014/main" id="{E73E209D-BF6B-F587-DD60-405C38A36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0499"/>
            <a:ext cx="5620534" cy="402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221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5B9D580-1C27-65EF-0940-25D77823D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Use Find and Replace to change the Spanish entries </a:t>
            </a:r>
            <a:r>
              <a:rPr lang="en-US"/>
              <a:t>to Glossary2</a:t>
            </a:r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94A78BD-5BF2-1846-2903-75265B0D3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8234" y="1591450"/>
            <a:ext cx="5181600" cy="4351338"/>
          </a:xfrm>
        </p:spPr>
        <p:txBody>
          <a:bodyPr/>
          <a:lstStyle/>
          <a:p>
            <a:r>
              <a:rPr lang="en-US" dirty="0"/>
              <a:t>In this example, each Spanish entry has p</a:t>
            </a:r>
            <a:r>
              <a:rPr lang="es-US" dirty="0" err="1"/>
              <a:t>ág</a:t>
            </a:r>
            <a:endParaRPr lang="es-US" dirty="0"/>
          </a:p>
          <a:p>
            <a:r>
              <a:rPr lang="es-US" dirty="0"/>
              <a:t>Find </a:t>
            </a:r>
            <a:r>
              <a:rPr lang="es-US" dirty="0" err="1"/>
              <a:t>pág</a:t>
            </a:r>
            <a:r>
              <a:rPr lang="es-US" dirty="0"/>
              <a:t> and </a:t>
            </a:r>
            <a:r>
              <a:rPr lang="es-US" dirty="0" err="1"/>
              <a:t>replace</a:t>
            </a:r>
            <a:r>
              <a:rPr lang="es-US" dirty="0"/>
              <a:t> </a:t>
            </a:r>
            <a:r>
              <a:rPr lang="es-US" dirty="0" err="1"/>
              <a:t>with</a:t>
            </a:r>
            <a:r>
              <a:rPr lang="es-US" dirty="0"/>
              <a:t> </a:t>
            </a:r>
            <a:r>
              <a:rPr lang="es-US" err="1"/>
              <a:t>style</a:t>
            </a:r>
            <a:r>
              <a:rPr lang="es-US"/>
              <a:t> Glossary2</a:t>
            </a:r>
            <a:endParaRPr lang="es-US" dirty="0"/>
          </a:p>
        </p:txBody>
      </p:sp>
      <p:pic>
        <p:nvPicPr>
          <p:cNvPr id="12" name="Picture 11" descr="Screenshot from Word of print English/Spanish glossary">
            <a:extLst>
              <a:ext uri="{FF2B5EF4-FFF2-40B4-BE49-F238E27FC236}">
                <a16:creationId xmlns:a16="http://schemas.microsoft.com/office/drawing/2014/main" id="{5AA75C28-14EA-7C54-D969-80BB08B9FC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6946"/>
          <a:stretch>
            <a:fillRect/>
          </a:stretch>
        </p:blipFill>
        <p:spPr>
          <a:xfrm>
            <a:off x="602166" y="1591450"/>
            <a:ext cx="5709424" cy="509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77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CB43A-2CC1-EF1C-18B0-C4EB69546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DB36DDE2-05C2-DB6A-3D10-7A42D5D22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Use Find and Replace to apply the Spanish style to entries with </a:t>
            </a:r>
            <a:r>
              <a:rPr lang="en-US"/>
              <a:t>the Glossary2 </a:t>
            </a:r>
            <a:r>
              <a:rPr lang="en-US" dirty="0"/>
              <a:t>style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221DC4A-3491-96A5-1705-B51B39E04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8234" y="1690688"/>
            <a:ext cx="5181600" cy="4252100"/>
          </a:xfrm>
        </p:spPr>
        <p:txBody>
          <a:bodyPr/>
          <a:lstStyle/>
          <a:p>
            <a:r>
              <a:rPr lang="en-US" dirty="0"/>
              <a:t>Find the style Glossary2  </a:t>
            </a:r>
          </a:p>
          <a:p>
            <a:r>
              <a:rPr lang="en-US" dirty="0"/>
              <a:t>Replace with the style Spanish</a:t>
            </a:r>
          </a:p>
          <a:p>
            <a:endParaRPr lang="en-US" dirty="0"/>
          </a:p>
          <a:p>
            <a:r>
              <a:rPr lang="en-US" dirty="0"/>
              <a:t>The Spanish style is a character style while Glossary2 is a paragraph style</a:t>
            </a:r>
          </a:p>
          <a:p>
            <a:r>
              <a:rPr lang="en-US" dirty="0"/>
              <a:t>Both can be applied</a:t>
            </a:r>
          </a:p>
        </p:txBody>
      </p:sp>
      <p:pic>
        <p:nvPicPr>
          <p:cNvPr id="5" name="Picture 4" descr="Screenshot from Word of print English/Spanish glossary">
            <a:extLst>
              <a:ext uri="{FF2B5EF4-FFF2-40B4-BE49-F238E27FC236}">
                <a16:creationId xmlns:a16="http://schemas.microsoft.com/office/drawing/2014/main" id="{789D4B5C-C16B-FF60-8B08-FCE9D2FC0E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6946"/>
          <a:stretch>
            <a:fillRect/>
          </a:stretch>
        </p:blipFill>
        <p:spPr>
          <a:xfrm>
            <a:off x="602167" y="1591450"/>
            <a:ext cx="5709424" cy="509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38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73BF3-1ECA-51A9-9D8A-85883A468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EB1539D-23B0-991B-46D6-8BF24CB63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65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Open the Word file in </a:t>
            </a:r>
            <a:r>
              <a:rPr lang="en-US" dirty="0" err="1"/>
              <a:t>DBT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132CD6-5C6C-54CB-A2DE-35316B9EA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07566" cy="4351338"/>
          </a:xfrm>
        </p:spPr>
        <p:txBody>
          <a:bodyPr/>
          <a:lstStyle/>
          <a:p>
            <a:r>
              <a:rPr lang="en-US" dirty="0"/>
              <a:t>The Word DOCX can be inserted directly into the current volume</a:t>
            </a:r>
          </a:p>
          <a:p>
            <a:r>
              <a:rPr lang="en-US" dirty="0"/>
              <a:t>Although, preference is to open the Word DOCX on its own in DBT, make any adjustments, save as a DXP, and then insert the DXP into the transcription project</a:t>
            </a:r>
          </a:p>
        </p:txBody>
      </p:sp>
      <p:pic>
        <p:nvPicPr>
          <p:cNvPr id="5" name="Picture 4" descr="Screenshot from DBT of print English/Spanish glossary">
            <a:extLst>
              <a:ext uri="{FF2B5EF4-FFF2-40B4-BE49-F238E27FC236}">
                <a16:creationId xmlns:a16="http://schemas.microsoft.com/office/drawing/2014/main" id="{A347C74A-3696-6DA7-A5C6-1C3A63C13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766" y="430293"/>
            <a:ext cx="5071302" cy="571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40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C1E28-7AB2-11AD-A3AB-6D0341ACF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CCE9B7-DDA5-9852-5A18-1F20379B3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index is marked up as a list so its structure is different than a Glossary</a:t>
            </a:r>
          </a:p>
          <a:p>
            <a:r>
              <a:rPr lang="en-US" dirty="0"/>
              <a:t>Use the Index Wizard to get the nested structure for braille</a:t>
            </a:r>
          </a:p>
        </p:txBody>
      </p:sp>
    </p:spTree>
    <p:extLst>
      <p:ext uri="{BB962C8B-B14F-4D97-AF65-F5344CB8AC3E}">
        <p14:creationId xmlns:p14="http://schemas.microsoft.com/office/powerpoint/2010/main" val="2836734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11790-540A-8F60-0BEE-FB93E5573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CFE6C-DF3E-69B0-92D0-08F51134D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Wizard</a:t>
            </a:r>
          </a:p>
        </p:txBody>
      </p:sp>
      <p:grpSp>
        <p:nvGrpSpPr>
          <p:cNvPr id="12" name="Group 11" descr="Screenshot from NimPro of a print Index">
            <a:extLst>
              <a:ext uri="{FF2B5EF4-FFF2-40B4-BE49-F238E27FC236}">
                <a16:creationId xmlns:a16="http://schemas.microsoft.com/office/drawing/2014/main" id="{B3DEE938-38C3-B405-F946-D443B5A43623}"/>
              </a:ext>
            </a:extLst>
          </p:cNvPr>
          <p:cNvGrpSpPr/>
          <p:nvPr/>
        </p:nvGrpSpPr>
        <p:grpSpPr>
          <a:xfrm>
            <a:off x="2389510" y="1572663"/>
            <a:ext cx="7152524" cy="4947106"/>
            <a:chOff x="2389510" y="1572663"/>
            <a:chExt cx="7152524" cy="4947106"/>
          </a:xfrm>
        </p:grpSpPr>
        <p:pic>
          <p:nvPicPr>
            <p:cNvPr id="7" name="Picture 6" descr="Screenshot from NimPro of a print Index">
              <a:extLst>
                <a:ext uri="{FF2B5EF4-FFF2-40B4-BE49-F238E27FC236}">
                  <a16:creationId xmlns:a16="http://schemas.microsoft.com/office/drawing/2014/main" id="{0A17D236-ECC0-5EDC-669F-7FE5BEC58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89510" y="1572663"/>
              <a:ext cx="7152524" cy="494710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5E9482B-9206-7BEB-80D7-79BE8B89C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9698" y="2778025"/>
              <a:ext cx="2194750" cy="37417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293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6AE32F-0439-A925-9FA8-9B572DDA6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4767"/>
            <a:ext cx="10515600" cy="2852737"/>
          </a:xfrm>
        </p:spPr>
        <p:txBody>
          <a:bodyPr/>
          <a:lstStyle/>
          <a:p>
            <a:r>
              <a:rPr lang="en-US" dirty="0"/>
              <a:t>Transposed Material</a:t>
            </a:r>
          </a:p>
        </p:txBody>
      </p:sp>
    </p:spTree>
    <p:extLst>
      <p:ext uri="{BB962C8B-B14F-4D97-AF65-F5344CB8AC3E}">
        <p14:creationId xmlns:p14="http://schemas.microsoft.com/office/powerpoint/2010/main" val="4256853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7A45A-AC1B-023F-AB8E-85CD27451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Braille Formats</a:t>
            </a:r>
            <a:r>
              <a:rPr lang="en-US" dirty="0"/>
              <a:t> §2.10.12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C7038-509E-0197-5C2B-70453EBB8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Transposed Material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Text moved from one location in the book to another location is considered transposed. … such as test questions, answers, endnotes, etc., moved from another location in the book (e.g., the back of the book) to the end of a chapter or volume, etc.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Use NimPro to export these sections to work on separately</a:t>
            </a:r>
          </a:p>
          <a:p>
            <a:r>
              <a:rPr lang="en-US" dirty="0"/>
              <a:t>Insert sections into the associated braille volume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243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387F2-EDE3-B423-CBF7-0955E808D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working on Transposed Material Sections Separately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5FA6D-B43E-1FEB-694D-CC56688C1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transcribing these rear matter portions separately by section, the number of braille pages is known</a:t>
            </a:r>
          </a:p>
          <a:p>
            <a:r>
              <a:rPr lang="en-US" dirty="0"/>
              <a:t>Transcription of the body matter can end at an appropriate location since the number of braille pages needed for the transposed material is known</a:t>
            </a:r>
          </a:p>
          <a:p>
            <a:r>
              <a:rPr lang="en-US" dirty="0"/>
              <a:t>Consistency and avoiding duplication of effort</a:t>
            </a:r>
          </a:p>
          <a:p>
            <a:pPr lvl="1"/>
            <a:r>
              <a:rPr lang="en-US" dirty="0"/>
              <a:t>For example, the same image may be used in both the body matter and these transposed sections. </a:t>
            </a:r>
          </a:p>
        </p:txBody>
      </p:sp>
    </p:spTree>
    <p:extLst>
      <p:ext uri="{BB962C8B-B14F-4D97-AF65-F5344CB8AC3E}">
        <p14:creationId xmlns:p14="http://schemas.microsoft.com/office/powerpoint/2010/main" val="1555630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7283B5A-D9FB-BDD7-9025-90DB275BC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Example: Extra Practice section </a:t>
            </a:r>
          </a:p>
        </p:txBody>
      </p:sp>
      <p:pic>
        <p:nvPicPr>
          <p:cNvPr id="5" name="Picture 4" descr="Screenshot from NimPro of Chapter 1 Extra Practice in the Rear Matter">
            <a:extLst>
              <a:ext uri="{FF2B5EF4-FFF2-40B4-BE49-F238E27FC236}">
                <a16:creationId xmlns:a16="http://schemas.microsoft.com/office/drawing/2014/main" id="{E85DD1C3-D976-D53C-7124-0D142755E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93" y="1690688"/>
            <a:ext cx="7203895" cy="4052189"/>
          </a:xfrm>
          <a:prstGeom prst="rect">
            <a:avLst/>
          </a:prstGeom>
          <a:noFill/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CFCF110-4D82-39E4-DCAD-A97941597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18449" y="1690688"/>
            <a:ext cx="3670610" cy="4351338"/>
          </a:xfrm>
        </p:spPr>
        <p:txBody>
          <a:bodyPr/>
          <a:lstStyle/>
          <a:p>
            <a:r>
              <a:rPr lang="en-US" dirty="0"/>
              <a:t>In NimPro, use the Exercise Wizard to make large scale changes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565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DE673-1EEB-6000-AE33-9033410DE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creenshot from NimPro of Chapter 1 Extra Practice in the Rear Matter">
            <a:extLst>
              <a:ext uri="{FF2B5EF4-FFF2-40B4-BE49-F238E27FC236}">
                <a16:creationId xmlns:a16="http://schemas.microsoft.com/office/drawing/2014/main" id="{1CA2EF3F-7DAA-5A01-C2C7-264E3123E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34371"/>
            <a:ext cx="7584219" cy="492541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8657FD8-71B6-0ED6-DED9-AF72D3A36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Example: Extra Practice section continued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FF49E18-A78D-3B90-52D9-B98F3FA6F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18449" y="1586338"/>
            <a:ext cx="3670610" cy="4455688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Cleaned up and ready for export to its own file</a:t>
            </a:r>
          </a:p>
          <a:p>
            <a:pPr lvl="1"/>
            <a:r>
              <a:rPr lang="en-US" dirty="0"/>
              <a:t>Word or DXP based on your preferred working style</a:t>
            </a:r>
          </a:p>
          <a:p>
            <a:r>
              <a:rPr lang="en-US" dirty="0"/>
              <a:t>Rinse and repeat for additional sections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433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2341-6A25-8B07-413E-0229182E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076954"/>
          </a:xfrm>
        </p:spPr>
        <p:txBody>
          <a:bodyPr/>
          <a:lstStyle/>
          <a:p>
            <a:r>
              <a:rPr lang="en-US" dirty="0"/>
              <a:t>Demo time!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AB265-5525-FA75-8681-DDC1A96C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86693"/>
            <a:ext cx="10515600" cy="230295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Use NimPro to make changes to the Rear matter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Format </a:t>
            </a:r>
            <a:r>
              <a:rPr lang="en-US">
                <a:solidFill>
                  <a:srgbClr val="161893"/>
                </a:solidFill>
              </a:rPr>
              <a:t>a glossary </a:t>
            </a:r>
            <a:r>
              <a:rPr lang="en-US" dirty="0">
                <a:solidFill>
                  <a:srgbClr val="161893"/>
                </a:solidFill>
              </a:rPr>
              <a:t>containing foreign language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Learn about transposed material and how best to account for their location and braille page sizes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161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00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584F-F8E4-66EF-648B-1AFBEEEE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9001-F5AB-6D07-C113-8D90D54DC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have any questions about working with the NIMAC or using NIMAS files, please reach out to us! </a:t>
            </a:r>
          </a:p>
          <a:p>
            <a:pPr marL="0" indent="0"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altLang="en-US" dirty="0">
                <a:solidFill>
                  <a:srgbClr val="9E0000"/>
                </a:solidFill>
                <a:hlinkClick r:id="rId2"/>
              </a:rPr>
              <a:t>nimac@aph.org</a:t>
            </a:r>
            <a:endParaRPr lang="en-US" altLang="en-US" dirty="0">
              <a:solidFill>
                <a:srgbClr val="9E0000"/>
              </a:solidFill>
            </a:endParaRP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61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435C-8A17-974B-1782-565394EE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Survey</a:t>
            </a:r>
          </a:p>
        </p:txBody>
      </p:sp>
      <p:pic>
        <p:nvPicPr>
          <p:cNvPr id="7" name="Content Placeholder 6" descr="Exit survey QR code">
            <a:extLst>
              <a:ext uri="{FF2B5EF4-FFF2-40B4-BE49-F238E27FC236}">
                <a16:creationId xmlns:a16="http://schemas.microsoft.com/office/drawing/2014/main" id="{6ACC9051-36DF-F090-9C42-435235795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961" y="1690688"/>
            <a:ext cx="3488077" cy="348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44117"/>
      </p:ext>
    </p:extLst>
  </p:cSld>
  <p:clrMapOvr>
    <a:masterClrMapping/>
  </p:clrMapOvr>
</p:sld>
</file>

<file path=ppt/theme/theme1.xml><?xml version="1.0" encoding="utf-8"?>
<a:theme xmlns:a="http://schemas.openxmlformats.org/drawingml/2006/main" name="NIMAC PPT Templat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NIMAC PPT Template</Template>
  <TotalTime>11014</TotalTime>
  <Words>1214</Words>
  <Application>Microsoft Office PowerPoint</Application>
  <PresentationFormat>Widescreen</PresentationFormat>
  <Paragraphs>134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Aptos Display</vt:lpstr>
      <vt:lpstr>Arial</vt:lpstr>
      <vt:lpstr>Segoe UI</vt:lpstr>
      <vt:lpstr>NIMAC PPT Template</vt:lpstr>
      <vt:lpstr>Duxbury/NimPro: NIMAS Textbook Transcription from Start to Finish  Session 4: Rear Matter</vt:lpstr>
      <vt:lpstr>Duxbury/NimPro Webinar Series</vt:lpstr>
      <vt:lpstr>Recap</vt:lpstr>
      <vt:lpstr>Outline of today’s session</vt:lpstr>
      <vt:lpstr>Learning Objectives</vt:lpstr>
      <vt:lpstr>Resources</vt:lpstr>
      <vt:lpstr>Rear Matter</vt:lpstr>
      <vt:lpstr>Rear Matter Examples</vt:lpstr>
      <vt:lpstr>Export Rear Matter Sections Individually</vt:lpstr>
      <vt:lpstr>NimPro Glossary and Index Wizards</vt:lpstr>
      <vt:lpstr>English/Foreign Language Glossaries with separate entries </vt:lpstr>
      <vt:lpstr>Glossary/Glosario Example</vt:lpstr>
      <vt:lpstr>DBT</vt:lpstr>
      <vt:lpstr>Using Find and Replace in Word</vt:lpstr>
      <vt:lpstr>NimPro after Wizard</vt:lpstr>
      <vt:lpstr>Opened in Word</vt:lpstr>
      <vt:lpstr>Use Find and Replace to change the style Glossary to Glossary1</vt:lpstr>
      <vt:lpstr>Selecting Styles</vt:lpstr>
      <vt:lpstr>Use Find and Replace to change the Spanish entries to Glossary2</vt:lpstr>
      <vt:lpstr>Use Find and Replace to apply the Spanish style to entries with the Glossary2 style</vt:lpstr>
      <vt:lpstr>Open the Word file in DBT</vt:lpstr>
      <vt:lpstr>Indices</vt:lpstr>
      <vt:lpstr>Index Wizard</vt:lpstr>
      <vt:lpstr>Transposed Material</vt:lpstr>
      <vt:lpstr>Braille Formats §2.10.12</vt:lpstr>
      <vt:lpstr>Benefits of working on Transposed Material Sections Separately </vt:lpstr>
      <vt:lpstr>Example: Extra Practice section </vt:lpstr>
      <vt:lpstr>Example: Extra Practice section continued</vt:lpstr>
      <vt:lpstr>Demo time!</vt:lpstr>
      <vt:lpstr>Contact Us</vt:lpstr>
      <vt:lpstr>Exit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Schaller</dc:creator>
  <cp:lastModifiedBy>Stacy Fontenot</cp:lastModifiedBy>
  <cp:revision>48</cp:revision>
  <dcterms:created xsi:type="dcterms:W3CDTF">2025-11-12T20:17:25Z</dcterms:created>
  <dcterms:modified xsi:type="dcterms:W3CDTF">2026-06-18T17:06:54Z</dcterms:modified>
</cp:coreProperties>
</file>