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823" r:id="rId2"/>
    <p:sldId id="825" r:id="rId3"/>
    <p:sldId id="832" r:id="rId4"/>
    <p:sldId id="824" r:id="rId5"/>
    <p:sldId id="820" r:id="rId6"/>
    <p:sldId id="826" r:id="rId7"/>
    <p:sldId id="816" r:id="rId8"/>
    <p:sldId id="814" r:id="rId9"/>
    <p:sldId id="833" r:id="rId10"/>
    <p:sldId id="818" r:id="rId11"/>
    <p:sldId id="819" r:id="rId12"/>
    <p:sldId id="834" r:id="rId13"/>
    <p:sldId id="817" r:id="rId14"/>
    <p:sldId id="837" r:id="rId15"/>
    <p:sldId id="822" r:id="rId16"/>
    <p:sldId id="827" r:id="rId17"/>
    <p:sldId id="821" r:id="rId18"/>
    <p:sldId id="835" r:id="rId19"/>
    <p:sldId id="828" r:id="rId20"/>
    <p:sldId id="771" r:id="rId21"/>
    <p:sldId id="836" r:id="rId22"/>
    <p:sldId id="838" r:id="rId23"/>
    <p:sldId id="839" r:id="rId24"/>
    <p:sldId id="840" r:id="rId25"/>
    <p:sldId id="829" r:id="rId26"/>
    <p:sldId id="831" r:id="rId27"/>
    <p:sldId id="830" r:id="rId28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655377E8-C47C-4916-90D4-C4BDD5A8F8D5}">
          <p14:sldIdLst>
            <p14:sldId id="823"/>
            <p14:sldId id="825"/>
            <p14:sldId id="832"/>
            <p14:sldId id="824"/>
            <p14:sldId id="820"/>
            <p14:sldId id="826"/>
          </p14:sldIdLst>
        </p14:section>
        <p14:section name="NOTES doc" id="{20C45198-9416-43BF-9545-54EB8F395441}">
          <p14:sldIdLst>
            <p14:sldId id="816"/>
            <p14:sldId id="814"/>
            <p14:sldId id="833"/>
            <p14:sldId id="818"/>
            <p14:sldId id="819"/>
            <p14:sldId id="834"/>
            <p14:sldId id="817"/>
            <p14:sldId id="837"/>
            <p14:sldId id="822"/>
            <p14:sldId id="827"/>
          </p14:sldIdLst>
        </p14:section>
        <p14:section name="NimPro: get front matter" id="{19D4E7A7-CF29-4145-9E98-37DE6410D12B}">
          <p14:sldIdLst>
            <p14:sldId id="821"/>
            <p14:sldId id="835"/>
            <p14:sldId id="828"/>
            <p14:sldId id="771"/>
            <p14:sldId id="836"/>
          </p14:sldIdLst>
        </p14:section>
        <p14:section name="sample file" id="{7F794322-AB07-431D-A117-93954DE5C9B1}">
          <p14:sldIdLst>
            <p14:sldId id="838"/>
            <p14:sldId id="839"/>
            <p14:sldId id="840"/>
            <p14:sldId id="829"/>
            <p14:sldId id="831"/>
            <p14:sldId id="83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ED4BB57-ABFA-D9B9-2191-245B76C458B4}" name="Liz Schaller" initials="LS" userId="S::eschaller@aph.org::30b29885-92e7-4225-8e13-87a497eb2d25" providerId="AD"/>
  <p188:author id="{F72ADF71-FE86-883E-D296-AF1A38F5FBBF}" name="Stacy Fontenot" initials="SF" userId="41cc620c691f2369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18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6A8D24-D029-485A-B728-3D622EE1C2A6}" v="15" dt="2026-06-04T17:55:10.5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6246" autoAdjust="0"/>
  </p:normalViewPr>
  <p:slideViewPr>
    <p:cSldViewPr snapToGrid="0">
      <p:cViewPr varScale="1">
        <p:scale>
          <a:sx n="71" d="100"/>
          <a:sy n="71" d="100"/>
        </p:scale>
        <p:origin x="10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8/10/relationships/authors" Target="author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7"/>
          </a:xfrm>
          <a:prstGeom prst="rect">
            <a:avLst/>
          </a:prstGeom>
        </p:spPr>
        <p:txBody>
          <a:bodyPr vert="horz" lIns="96650" tIns="48325" rIns="96650" bIns="4832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8" y="1"/>
            <a:ext cx="3169920" cy="481727"/>
          </a:xfrm>
          <a:prstGeom prst="rect">
            <a:avLst/>
          </a:prstGeom>
        </p:spPr>
        <p:txBody>
          <a:bodyPr vert="horz" lIns="96650" tIns="48325" rIns="96650" bIns="48325" rtlCol="0"/>
          <a:lstStyle>
            <a:lvl1pPr algn="r">
              <a:defRPr sz="1200"/>
            </a:lvl1pPr>
          </a:lstStyle>
          <a:p>
            <a:fld id="{38714227-DF14-48D4-BE97-DDE2541ACD18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0" tIns="48325" rIns="96650" bIns="4832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8"/>
            <a:ext cx="5852160" cy="3780473"/>
          </a:xfrm>
          <a:prstGeom prst="rect">
            <a:avLst/>
          </a:prstGeom>
        </p:spPr>
        <p:txBody>
          <a:bodyPr vert="horz" lIns="96650" tIns="48325" rIns="96650" bIns="4832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50" tIns="48325" rIns="96650" bIns="4832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8" y="9119475"/>
            <a:ext cx="3169920" cy="481726"/>
          </a:xfrm>
          <a:prstGeom prst="rect">
            <a:avLst/>
          </a:prstGeom>
        </p:spPr>
        <p:txBody>
          <a:bodyPr vert="horz" lIns="96650" tIns="48325" rIns="96650" bIns="48325" rtlCol="0" anchor="b"/>
          <a:lstStyle>
            <a:lvl1pPr algn="r">
              <a:defRPr sz="1200"/>
            </a:lvl1pPr>
          </a:lstStyle>
          <a:p>
            <a:fld id="{7AEFA508-48E3-4975-A619-7E2125EB5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259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1921F-5EC0-C706-B45A-C2A228394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1D4543-1E01-865E-E9CC-DCD1502882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5974BF-AEC4-DCA3-90C9-CB5C2BEDA0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A36C5C-3CBF-2F59-68F7-F748061C87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EFA508-48E3-4975-A619-7E2125EB535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4466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83993-72DC-2D04-D25F-F1B99111F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7C0B3A-7E01-9511-1FB5-C7EE0FA08B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DAA84B-67EB-301A-6F14-A8B5AD83F2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D20E47-4BCA-9E6C-C1D1-4F027D06C4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EFA508-48E3-4975-A619-7E2125EB535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210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mailto:eschaller@aph.org" TargetMode="External"/><Relationship Id="rId2" Type="http://schemas.openxmlformats.org/officeDocument/2006/relationships/hyperlink" Target="mailto:ngaines@aph.org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FBBBC-B247-CBD1-6A56-A913449832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16189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E33209-4BD9-3B4A-A94A-8E0F6C411B1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1800" u="none">
                <a:solidFill>
                  <a:srgbClr val="E50C2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algn="l" rtl="0" fontAlgn="base"/>
            <a:r>
              <a:rPr lang="en-US" sz="1800" b="0" i="0" u="none" strike="noStrike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Nicole Gaines</a:t>
            </a:r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sng" strike="noStrike" dirty="0">
                <a:solidFill>
                  <a:srgbClr val="0099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ngaines@aph.org</a:t>
            </a:r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none" strike="noStrike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Liz Schaller</a:t>
            </a:r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sng" strike="noStrike" dirty="0">
                <a:solidFill>
                  <a:srgbClr val="0099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  <a:hlinkClick r:id="rId3"/>
              </a:rPr>
              <a:t>eschaller@aph.org</a:t>
            </a:r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</a:p>
          <a:p>
            <a:pPr algn="l" rtl="0" fontAlgn="base"/>
            <a:endParaRPr lang="en-US" sz="1800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Arial" panose="020B0604020202020204" pitchFamily="34" charset="0"/>
            </a:endParaRPr>
          </a:p>
          <a:p>
            <a:pPr algn="l" rtl="0" fontAlgn="base"/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Alexa Miller</a:t>
            </a:r>
          </a:p>
          <a:p>
            <a:pPr algn="l" rtl="0" fontAlgn="base"/>
            <a:r>
              <a:rPr lang="en-US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Segoe UI" panose="020B0502040204020203" pitchFamily="34" charset="0"/>
              </a:rPr>
              <a:t>amiller@aph.org</a:t>
            </a:r>
          </a:p>
          <a:p>
            <a:pPr algn="l" rtl="0" fontAlgn="base"/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none" strike="noStrike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Month Year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FCEE0F-6741-BB2E-7A05-0529D43B9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55B04-5FB8-34BE-E90E-C23ABA602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52FDA8-D2DE-9AA4-F721-8C53D35CE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  <p:pic>
        <p:nvPicPr>
          <p:cNvPr id="2052" name="Picture 4" descr="A red and blue rectangular sign&#10;&#10;Description automatically generated">
            <a:extLst>
              <a:ext uri="{FF2B5EF4-FFF2-40B4-BE49-F238E27FC236}">
                <a16:creationId xmlns:a16="http://schemas.microsoft.com/office/drawing/2014/main" id="{FF599613-35A1-7945-2F56-A16D9806F7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38525" y="360363"/>
            <a:ext cx="531495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5230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2898D-5EC0-455E-3521-317AC32CE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8720C-4F5C-8A12-5153-42D062173B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EFC17F-080D-7ED6-ED30-F8FE07326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EADBE-149C-3257-F24D-38014155A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96114-B0BC-ABC2-55F4-F113D09AC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43547F-F4D9-440D-D98D-F65B6EAE2FD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5491" y="6298891"/>
            <a:ext cx="1789868" cy="51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520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93617-5A7C-FEE1-1743-7F98BD98A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3E4AFC-A782-B9FD-C192-A41DB47177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E020BA-BF95-591F-C58A-9CD47D4C7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C541E1-BAD6-2082-C169-6A01DBAEA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BBB9E-3CA2-73FE-27D4-2EBD4C846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46F19F-6532-EA77-6F66-B7EB0CDD95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4582" y="6205562"/>
            <a:ext cx="2004291" cy="57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673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17EF1-1095-F694-883F-E264B9FA0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AE81C-BD24-B8A4-479A-32A61B8268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3D0D43-2C6C-2B49-DA13-4483093C35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185E10-B417-6A50-00A7-8385D8D47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9F97B3-6FAE-4A4C-E466-01723AABE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596240-B771-881F-7D21-8DC0BB20E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4060574-2CA0-CA00-3C27-EC0ED9BAC9E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4582" y="6205562"/>
            <a:ext cx="2004291" cy="57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60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3AB00-6B4D-40A4-C9F7-9BE388EE7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B50BB0-1787-4856-0B09-CC61F2D9F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6189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DBCA5D-922C-0CDD-FEC8-B1595A6A7B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EB25F3-B761-0FB6-3062-FA89A5DAAC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6189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5290B4-05CA-D260-41D3-9928D9D3A2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33A626-CF2E-AC72-A1D7-3C7D3CFFD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96E047-6722-8533-A9E6-2BE8C2DB9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92FF92-74B8-A04A-0FA4-2A3F99B48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186FEDD-9431-BC03-88C6-CFA89F3236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9623" y="6217083"/>
            <a:ext cx="1965359" cy="56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665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48102-E6F7-90A1-936E-DD9EC073F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924E31-DDA3-12F8-EAC8-CD613B960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EA2E5C-88BA-A40F-429F-46457A01C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98D6C4-AD24-FEA9-D6C5-65C68AB89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848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380225-4267-B2D0-95F9-A45F42C74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3FC25C-D079-C039-B247-B30F48E7E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91473-99D4-6731-7384-8FE805659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577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54B3B-E8AA-5B68-57DB-5F30541DE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7D98A-A7EC-7A94-BAE7-314237AD4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rgbClr val="161893"/>
                </a:solidFill>
              </a:defRPr>
            </a:lvl1pPr>
            <a:lvl2pPr>
              <a:defRPr sz="2800">
                <a:solidFill>
                  <a:srgbClr val="161893"/>
                </a:solidFill>
              </a:defRPr>
            </a:lvl2pPr>
            <a:lvl3pPr>
              <a:defRPr sz="2400">
                <a:solidFill>
                  <a:srgbClr val="161893"/>
                </a:solidFill>
              </a:defRPr>
            </a:lvl3pPr>
            <a:lvl4pPr>
              <a:defRPr sz="2000">
                <a:solidFill>
                  <a:srgbClr val="161893"/>
                </a:solidFill>
              </a:defRPr>
            </a:lvl4pPr>
            <a:lvl5pPr>
              <a:defRPr sz="2000">
                <a:solidFill>
                  <a:srgbClr val="161893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244DF0-6C9F-373A-B990-3B8EBCA26C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16189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57C95D-2271-6368-9A51-34A338EF6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27430C-5277-1D00-1252-555E5F12A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67CEAD-38BD-CC23-B2C2-B530FC7BF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154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58123-2379-66F8-9C68-86A41C233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5961F4-749F-5B08-26FC-1CE080016B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8DA412-BEB6-16D4-F5D2-5F0B598BD5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16189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F4D5DE-C62E-16C3-461D-274EA6F5D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2CE9E3-6B2E-3523-7F61-629E0828D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2C8F13-A60F-4627-2FBC-1BE566D72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583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A577DA-15B6-44DF-D084-8A5A85E03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583601-7621-F18F-5B83-9101C5FB2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7F89FA-FC1C-D6B9-ACCF-CCDAD84EE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9A8A52-79D5-4A03-8B8D-893168307460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A4CEF-0F8F-DA7F-4CD0-E24B5982ED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B47DE6-ED6B-9CC9-54CA-3D168C5C59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980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9E00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61893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61893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61893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6189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6189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railleauthority.org/" TargetMode="External"/><Relationship Id="rId3" Type="http://schemas.openxmlformats.org/officeDocument/2006/relationships/hyperlink" Target="https://www.duxburysystems.com/nimpro.asp" TargetMode="External"/><Relationship Id="rId7" Type="http://schemas.openxmlformats.org/officeDocument/2006/relationships/hyperlink" Target="https://nfb.org/programs-services/braille-certification" TargetMode="External"/><Relationship Id="rId2" Type="http://schemas.openxmlformats.org/officeDocument/2006/relationships/hyperlink" Target="https://www.duxburysystems.com/documentation/dbt14.1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ceb.org/publications/ueb/" TargetMode="External"/><Relationship Id="rId5" Type="http://schemas.openxmlformats.org/officeDocument/2006/relationships/hyperlink" Target="https://www.brailleauthority.org/braille-formats-principles-print-braille-transcription-2016" TargetMode="External"/><Relationship Id="rId4" Type="http://schemas.openxmlformats.org/officeDocument/2006/relationships/hyperlink" Target="https://www.duxburysystems.com/swift.asp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nfb.org/programs-services/braille-certification/literary-braille-transcribin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91F10C-6F60-50E5-9CA6-4198347FF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C0BCEF6-2F66-ECDC-672F-6257AFAD4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751115"/>
            <a:ext cx="10515600" cy="2890156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Duxbury/NimPro: NIMAS Textbook Transcription from Start to Finish</a:t>
            </a:r>
            <a:br>
              <a:rPr lang="en-US" b="1" dirty="0"/>
            </a:br>
            <a:br>
              <a:rPr lang="en-US" sz="4000" b="1" dirty="0"/>
            </a:br>
            <a:r>
              <a:rPr lang="en-US" b="1" dirty="0"/>
              <a:t>Session 2: Setting up for Success!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8A9834A-5B52-880C-4612-313D67523C1E}"/>
              </a:ext>
            </a:extLst>
          </p:cNvPr>
          <p:cNvSpPr txBox="1">
            <a:spLocks/>
          </p:cNvSpPr>
          <p:nvPr/>
        </p:nvSpPr>
        <p:spPr>
          <a:xfrm>
            <a:off x="838200" y="3984171"/>
            <a:ext cx="10515600" cy="25573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161893"/>
                </a:solidFill>
              </a:rPr>
              <a:t>Documentation about the project</a:t>
            </a:r>
          </a:p>
          <a:p>
            <a:r>
              <a:rPr lang="en-US" dirty="0">
                <a:solidFill>
                  <a:srgbClr val="161893"/>
                </a:solidFill>
              </a:rPr>
              <a:t>Using NimPro, make changes and export front matter</a:t>
            </a:r>
          </a:p>
          <a:p>
            <a:r>
              <a:rPr lang="en-US" dirty="0">
                <a:solidFill>
                  <a:srgbClr val="161893"/>
                </a:solidFill>
              </a:rPr>
              <a:t>Using Word and SWIFT; designate pagination and set up</a:t>
            </a:r>
          </a:p>
        </p:txBody>
      </p:sp>
    </p:spTree>
    <p:extLst>
      <p:ext uri="{BB962C8B-B14F-4D97-AF65-F5344CB8AC3E}">
        <p14:creationId xmlns:p14="http://schemas.microsoft.com/office/powerpoint/2010/main" val="1041853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57D9B-8398-02F2-3D51-DB46E0226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Duxbury/</a:t>
            </a:r>
            <a:r>
              <a:rPr lang="en-US" dirty="0" err="1"/>
              <a:t>NimPro</a:t>
            </a:r>
            <a:r>
              <a:rPr lang="en-US" dirty="0"/>
              <a:t> Webinar Series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F96DF-C6EC-C99E-65F4-9D2E65271C84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/>
          <a:lstStyle/>
          <a:p>
            <a:r>
              <a:rPr lang="en-US" dirty="0"/>
              <a:t>Session 3: Body Matter (Thursday, June 11</a:t>
            </a:r>
            <a:r>
              <a:rPr lang="en-US" baseline="30000" dirty="0"/>
              <a:t>th</a:t>
            </a:r>
            <a:r>
              <a:rPr lang="en-US" dirty="0"/>
              <a:t>)</a:t>
            </a:r>
          </a:p>
          <a:p>
            <a:r>
              <a:rPr lang="en-US" dirty="0"/>
              <a:t>Session 4: Rear Matter(Thursday, June 18</a:t>
            </a:r>
            <a:r>
              <a:rPr lang="en-US" baseline="30000" dirty="0"/>
              <a:t>th</a:t>
            </a:r>
            <a:r>
              <a:rPr lang="en-US" dirty="0"/>
              <a:t>)</a:t>
            </a:r>
          </a:p>
          <a:p>
            <a:r>
              <a:rPr lang="en-US" dirty="0"/>
              <a:t>Session 5: Math (Thursday, June 25</a:t>
            </a:r>
            <a:r>
              <a:rPr lang="en-US" baseline="30000" dirty="0"/>
              <a:t>th</a:t>
            </a:r>
            <a:r>
              <a:rPr lang="en-US" dirty="0"/>
              <a:t>)</a:t>
            </a:r>
          </a:p>
          <a:p>
            <a:r>
              <a:rPr lang="en-US" dirty="0"/>
              <a:t>Session 6: </a:t>
            </a:r>
            <a:r>
              <a:rPr lang="en-US" dirty="0" err="1"/>
              <a:t>eBraille</a:t>
            </a:r>
            <a:r>
              <a:rPr lang="en-US" dirty="0"/>
              <a:t> Overview and Series Q&amp;A (Wednesday, July 1</a:t>
            </a:r>
            <a:r>
              <a:rPr lang="en-US" baseline="30000" dirty="0"/>
              <a:t>st</a:t>
            </a:r>
            <a:r>
              <a:rPr lang="en-US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293151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B896A-D18B-081F-1C3A-D667E4A53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of today’s session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035332-4E65-8450-D11F-4D5F0ABA8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Documenting your transcription project</a:t>
            </a:r>
          </a:p>
          <a:p>
            <a:r>
              <a:rPr lang="en-US" dirty="0"/>
              <a:t>Front matter formatting with NimPro</a:t>
            </a:r>
          </a:p>
          <a:p>
            <a:r>
              <a:rPr lang="en-US" dirty="0"/>
              <a:t>Setting up in Word using SWIFT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934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41C74-7872-3EC3-074C-8507BF144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10AFE0-651F-53A2-1A40-44BA9F644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Learn a new strategy for documenting your transcription project.</a:t>
            </a:r>
          </a:p>
          <a:p>
            <a:r>
              <a:rPr lang="en-US" dirty="0"/>
              <a:t>Learn how to format and export your textbook front matter using NimPro.</a:t>
            </a:r>
          </a:p>
          <a:p>
            <a:r>
              <a:rPr lang="en-US" dirty="0"/>
              <a:t>Understand how to set up your transcription project and format pagination in Word using SWIFT.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249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25739-CFDB-607D-DA69-3FEACB554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FC8421-CF62-EAAE-37A3-3DCF85341A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DBT 14.1 documentation </a:t>
            </a:r>
            <a:r>
              <a:rPr lang="en-US" dirty="0">
                <a:hlinkClick r:id="rId2"/>
              </a:rPr>
              <a:t>https://www.duxburysystems.com/documentation/dbt14.1/</a:t>
            </a:r>
            <a:r>
              <a:rPr lang="en-US" dirty="0"/>
              <a:t> </a:t>
            </a:r>
          </a:p>
          <a:p>
            <a:r>
              <a:rPr lang="en-US" dirty="0"/>
              <a:t>NimPro 3.0 </a:t>
            </a:r>
            <a:r>
              <a:rPr lang="en-US" dirty="0">
                <a:hlinkClick r:id="rId3"/>
              </a:rPr>
              <a:t>https://www.duxburysystems.com/nimpro.asp</a:t>
            </a:r>
            <a:r>
              <a:rPr lang="en-US" dirty="0"/>
              <a:t> </a:t>
            </a:r>
          </a:p>
          <a:p>
            <a:r>
              <a:rPr lang="en-US" dirty="0"/>
              <a:t>SWIFT </a:t>
            </a:r>
            <a:r>
              <a:rPr lang="en-US" dirty="0">
                <a:hlinkClick r:id="rId4"/>
              </a:rPr>
              <a:t>https://www.duxburysystems.com/swift.asp</a:t>
            </a:r>
            <a:r>
              <a:rPr lang="en-US" dirty="0"/>
              <a:t> </a:t>
            </a:r>
          </a:p>
          <a:p>
            <a:r>
              <a:rPr lang="en-US" i="1" dirty="0"/>
              <a:t>Braille Formats</a:t>
            </a:r>
            <a:r>
              <a:rPr lang="en-US" dirty="0"/>
              <a:t> </a:t>
            </a:r>
            <a:r>
              <a:rPr lang="en-US" dirty="0">
                <a:hlinkClick r:id="rId5"/>
              </a:rPr>
              <a:t>https://www.brailleauthority.org/braille-formats-principles-print-braille-transcription-2016</a:t>
            </a:r>
            <a:endParaRPr lang="en-US" dirty="0"/>
          </a:p>
          <a:p>
            <a:r>
              <a:rPr lang="en-US" i="1" dirty="0"/>
              <a:t>Rules of UEB</a:t>
            </a:r>
            <a:r>
              <a:rPr lang="en-US" dirty="0"/>
              <a:t> </a:t>
            </a:r>
            <a:r>
              <a:rPr lang="en-US" dirty="0">
                <a:hlinkClick r:id="rId6"/>
              </a:rPr>
              <a:t>https://iceb.org/publications/ueb/</a:t>
            </a:r>
            <a:r>
              <a:rPr lang="en-US" dirty="0"/>
              <a:t> </a:t>
            </a:r>
          </a:p>
          <a:p>
            <a:r>
              <a:rPr lang="en-US" dirty="0"/>
              <a:t>Braille Certifications and Instruction Manuals </a:t>
            </a:r>
            <a:r>
              <a:rPr lang="en-US" dirty="0">
                <a:hlinkClick r:id="rId7"/>
              </a:rPr>
              <a:t>https://nfb.org/programs-services/braille-certification</a:t>
            </a:r>
            <a:endParaRPr lang="en-US" dirty="0"/>
          </a:p>
          <a:p>
            <a:r>
              <a:rPr lang="en-US" dirty="0"/>
              <a:t>Additional codebooks and guidelines </a:t>
            </a:r>
            <a:r>
              <a:rPr lang="en-US" dirty="0">
                <a:hlinkClick r:id="rId8"/>
              </a:rPr>
              <a:t>https://www.brailleauthority.org/</a:t>
            </a:r>
            <a:r>
              <a:rPr lang="en-US" dirty="0"/>
              <a:t>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Stay up to date! Consistently check for errata and updates.</a:t>
            </a:r>
          </a:p>
        </p:txBody>
      </p:sp>
    </p:spTree>
    <p:extLst>
      <p:ext uri="{BB962C8B-B14F-4D97-AF65-F5344CB8AC3E}">
        <p14:creationId xmlns:p14="http://schemas.microsoft.com/office/powerpoint/2010/main" val="677047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91C2E-318B-043C-171F-58DEE3B80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30500"/>
            <a:ext cx="10515600" cy="2852737"/>
          </a:xfrm>
        </p:spPr>
        <p:txBody>
          <a:bodyPr/>
          <a:lstStyle/>
          <a:p>
            <a:r>
              <a:rPr lang="en-US" dirty="0"/>
              <a:t>Documenting Your Project</a:t>
            </a:r>
          </a:p>
        </p:txBody>
      </p:sp>
    </p:spTree>
    <p:extLst>
      <p:ext uri="{BB962C8B-B14F-4D97-AF65-F5344CB8AC3E}">
        <p14:creationId xmlns:p14="http://schemas.microsoft.com/office/powerpoint/2010/main" val="1011194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1BE73-B354-67A1-4E23-D0E25ED21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690C253-C814-5CD4-9E75-460BD68D6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Create a NOTES template and a Project NOTES document based on the template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472E7A-2103-E64F-AA0D-0A97771BD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183289"/>
          </a:xfrm>
        </p:spPr>
        <p:txBody>
          <a:bodyPr>
            <a:normAutofit/>
          </a:bodyPr>
          <a:lstStyle/>
          <a:p>
            <a:r>
              <a:rPr lang="en-US" dirty="0"/>
              <a:t>Initial creation of a NOTES template document with:</a:t>
            </a:r>
          </a:p>
          <a:p>
            <a:pPr lvl="1"/>
            <a:r>
              <a:rPr lang="en-US" dirty="0"/>
              <a:t>Title page outline</a:t>
            </a:r>
          </a:p>
          <a:p>
            <a:pPr lvl="1"/>
            <a:r>
              <a:rPr lang="en-US" dirty="0"/>
              <a:t>Special symbols listing</a:t>
            </a:r>
          </a:p>
          <a:p>
            <a:pPr lvl="1"/>
            <a:r>
              <a:rPr lang="en-US" dirty="0"/>
              <a:t>Transcriber’s Note page entries</a:t>
            </a:r>
          </a:p>
          <a:p>
            <a:r>
              <a:rPr lang="en-US" dirty="0"/>
              <a:t>Project specific document with additional considerations to include:</a:t>
            </a:r>
          </a:p>
          <a:p>
            <a:pPr lvl="1"/>
            <a:r>
              <a:rPr lang="en-US" dirty="0"/>
              <a:t>Decisions made about project, e.g., running head, headings, typeforms, icons, etc.</a:t>
            </a:r>
          </a:p>
          <a:p>
            <a:pPr lvl="1"/>
            <a:r>
              <a:rPr lang="en-US" dirty="0"/>
              <a:t>Who the transcript is for and how that informs the setup, e.g., Single-sided v. interpoint, contracted/uncontracted, spacing, paper size, etc.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889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54B73-20A4-5C37-E71B-EB6227451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4FC9F-9BCF-2E24-BB5E-6BB691570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Title page in 5 sections, </a:t>
            </a:r>
            <a:r>
              <a:rPr lang="en-US" i="1" dirty="0"/>
              <a:t>Braille Formats</a:t>
            </a:r>
            <a:r>
              <a:rPr lang="en-US" dirty="0"/>
              <a:t> §2.3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C00116B-C96D-C068-6B7C-367D6D08A807}"/>
              </a:ext>
            </a:extLst>
          </p:cNvPr>
          <p:cNvSpPr txBox="1">
            <a:spLocks/>
          </p:cNvSpPr>
          <p:nvPr/>
        </p:nvSpPr>
        <p:spPr>
          <a:xfrm>
            <a:off x="854529" y="1515649"/>
            <a:ext cx="5032704" cy="4661314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dirty="0"/>
              <a:t>book title (on line 1)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dirty="0"/>
              <a:t>subtitle (if any)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dirty="0"/>
              <a:t>series name (if any)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dirty="0"/>
              <a:t>author(s)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dirty="0"/>
              <a:t>publisher's name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dirty="0"/>
              <a:t>publisher's first or principal address (city and state only)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dirty="0"/>
              <a:t>publisher's website (if listed in print)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dirty="0"/>
              <a:t>copyright year and holder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dirty="0"/>
              <a:t>reproduction notice</a:t>
            </a:r>
            <a:endParaRPr lang="en-US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dirty="0"/>
              <a:t>ISBN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dirty="0"/>
              <a:t>printing history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dirty="0"/>
              <a:t>year and base code of braille transcription and name of transcriber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dirty="0"/>
              <a:t>Organization affiliation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dirty="0"/>
              <a:t>Address of organization or transcriber (city and state only)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dirty="0"/>
              <a:t>total number of braille volumes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dirty="0"/>
              <a:t>number of the particular volume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dirty="0"/>
              <a:t>inclusive braille pages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dirty="0"/>
              <a:t>inclusive print pages (on line 25)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9991E-8676-2776-9126-2BEE0FCBA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9967" y="1515649"/>
            <a:ext cx="5799551" cy="4661314"/>
          </a:xfrm>
        </p:spPr>
        <p:txBody>
          <a:bodyPr>
            <a:normAutofit fontScale="85000" lnSpcReduction="10000"/>
          </a:bodyPr>
          <a:lstStyle/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Title segment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Author segment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Publisher and Copyright segment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Transcriber/Transcription segment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Volume Information segment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Source of text: </a:t>
            </a:r>
            <a:r>
              <a:rPr lang="en-US" i="1" dirty="0"/>
              <a:t>Instruction Manual for Braille Transcribing,</a:t>
            </a:r>
            <a:r>
              <a:rPr lang="en-US" dirty="0"/>
              <a:t> Lesson 19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hlinkClick r:id="rId2"/>
              </a:rPr>
              <a:t>https://nfb.org/programs-services/braille-certification/literary-braille-transcribing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6839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5C39E-2943-1A88-1D7E-20F683340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Page</a:t>
            </a:r>
          </a:p>
        </p:txBody>
      </p:sp>
      <p:pic>
        <p:nvPicPr>
          <p:cNvPr id="5" name="Picture 4" descr="Screenshot from DBT of Title &#10;page in SimBraille">
            <a:extLst>
              <a:ext uri="{FF2B5EF4-FFF2-40B4-BE49-F238E27FC236}">
                <a16:creationId xmlns:a16="http://schemas.microsoft.com/office/drawing/2014/main" id="{A7B9B4B3-622A-E34F-5C07-3C0B831D18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477" r="54607" b="10902"/>
          <a:stretch>
            <a:fillRect/>
          </a:stretch>
        </p:blipFill>
        <p:spPr>
          <a:xfrm>
            <a:off x="3785784" y="688312"/>
            <a:ext cx="5803541" cy="580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864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F8E3D-7ED4-71AD-C579-2678C4578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85D9D-E12C-479D-8F1C-477555E13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Title page Reproduction Notice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52B20D-EEA1-A0A5-B7B9-8539317A2B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Addendum to Braille Formats 2016 (posted June 2024). Changes what is in BF§2.3.6e</a:t>
            </a:r>
          </a:p>
          <a:p>
            <a:r>
              <a:rPr lang="en-US" dirty="0"/>
              <a:t>Required reproduction notice:</a:t>
            </a:r>
          </a:p>
          <a:p>
            <a:endParaRPr lang="en-US" dirty="0"/>
          </a:p>
          <a:p>
            <a:pPr marL="457200" lvl="1" indent="0">
              <a:buNone/>
            </a:pPr>
            <a:r>
              <a:rPr lang="en-US" dirty="0"/>
              <a:t>Any further reproduction or distribution other than in an accessible format is an infringement.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453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66C44-71F6-DC37-46A0-1078B55968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10FA4-1DE7-DC61-B15D-8483221C9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Special symbols, </a:t>
            </a:r>
            <a:r>
              <a:rPr lang="en-US" i="1" dirty="0"/>
              <a:t>Braille Formats </a:t>
            </a:r>
            <a:r>
              <a:rPr lang="en-US" dirty="0"/>
              <a:t>§2.5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8A9515-A49B-B8BF-EB29-6B86F5E804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At this time, </a:t>
            </a:r>
            <a:r>
              <a:rPr lang="en-US" dirty="0" err="1"/>
              <a:t>DBT</a:t>
            </a:r>
            <a:r>
              <a:rPr lang="en-US" dirty="0"/>
              <a:t> does not have a way to automatically create a Special Symbols page listing</a:t>
            </a:r>
          </a:p>
          <a:p>
            <a:r>
              <a:rPr lang="en-US" dirty="0"/>
              <a:t>Track symbols used in your project</a:t>
            </a:r>
          </a:p>
          <a:p>
            <a:pPr lvl="1"/>
            <a:r>
              <a:rPr lang="en-US" dirty="0"/>
              <a:t>In your NOTES documents, consider subheadings for each volume in the project</a:t>
            </a:r>
          </a:p>
          <a:p>
            <a:r>
              <a:rPr lang="en-US" dirty="0"/>
              <a:t>References</a:t>
            </a:r>
          </a:p>
          <a:p>
            <a:pPr lvl="1"/>
            <a:r>
              <a:rPr lang="en-US" i="1" dirty="0"/>
              <a:t>Braille Formats</a:t>
            </a:r>
            <a:r>
              <a:rPr lang="en-US" dirty="0"/>
              <a:t> §2.5 and Appendix G</a:t>
            </a:r>
          </a:p>
          <a:p>
            <a:pPr lvl="1"/>
            <a:r>
              <a:rPr lang="en-US" i="1" dirty="0"/>
              <a:t>Rules of UEB </a:t>
            </a:r>
            <a:r>
              <a:rPr lang="en-US" dirty="0"/>
              <a:t>Appendix 3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3497122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shot from DBT of Special Symbols &#10;page in SimBraille">
            <a:extLst>
              <a:ext uri="{FF2B5EF4-FFF2-40B4-BE49-F238E27FC236}">
                <a16:creationId xmlns:a16="http://schemas.microsoft.com/office/drawing/2014/main" id="{E1E8E3F3-19B9-9501-38B7-DF99E7F6B7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333" r="3118" b="7084"/>
          <a:stretch>
            <a:fillRect/>
          </a:stretch>
        </p:blipFill>
        <p:spPr>
          <a:xfrm>
            <a:off x="4892199" y="528637"/>
            <a:ext cx="6180618" cy="58007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093359-834D-E72C-C1AB-9E61AB13D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Special Symbols </a:t>
            </a:r>
            <a:br>
              <a:rPr lang="en-US" dirty="0"/>
            </a:br>
            <a:r>
              <a:rPr lang="en-US" dirty="0"/>
              <a:t>Page</a:t>
            </a:r>
          </a:p>
        </p:txBody>
      </p:sp>
    </p:spTree>
    <p:extLst>
      <p:ext uri="{BB962C8B-B14F-4D97-AF65-F5344CB8AC3E}">
        <p14:creationId xmlns:p14="http://schemas.microsoft.com/office/powerpoint/2010/main" val="30034543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E389E-E572-1671-B9EB-539FA1549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35F34-C4D6-0287-2330-6CCD7264C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Transcriber’s Note page, </a:t>
            </a:r>
            <a:r>
              <a:rPr lang="en-US" i="1" dirty="0"/>
              <a:t>Braille Formats </a:t>
            </a:r>
            <a:r>
              <a:rPr lang="en-US" dirty="0"/>
              <a:t>§2.6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BD5FE-3760-8813-E3C6-EEF423DE3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Refer to any project provisions provided by the agency requesting the transcription</a:t>
            </a:r>
          </a:p>
          <a:p>
            <a:r>
              <a:rPr lang="en-US" dirty="0"/>
              <a:t>Technical codes, </a:t>
            </a:r>
            <a:r>
              <a:rPr lang="en-US"/>
              <a:t>for example:</a:t>
            </a:r>
            <a:endParaRPr lang="en-US" dirty="0"/>
          </a:p>
          <a:p>
            <a:pPr lvl="1"/>
            <a:r>
              <a:rPr lang="en-US" dirty="0"/>
              <a:t>Mathematical content is transcribed according to </a:t>
            </a:r>
            <a:r>
              <a:rPr lang="en-US" i="1" dirty="0"/>
              <a:t>The Nemeth Braille Code for Mathematics and Science Notation, 2022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Chemical content is transcribed according to </a:t>
            </a:r>
            <a:r>
              <a:rPr lang="en-US" i="1" dirty="0"/>
              <a:t>Chemical Notation Using the Nemeth Braille Code, 2023.</a:t>
            </a:r>
          </a:p>
          <a:p>
            <a:pPr lvl="1"/>
            <a:r>
              <a:rPr lang="en-US" dirty="0"/>
              <a:t>Tactile graphics are produced according to the </a:t>
            </a:r>
            <a:r>
              <a:rPr lang="en-US" i="1" dirty="0"/>
              <a:t>Guidelines and Standards for Tactile Graphics, 2022</a:t>
            </a:r>
            <a:r>
              <a:rPr lang="en-US" dirty="0"/>
              <a:t>.</a:t>
            </a:r>
          </a:p>
          <a:p>
            <a:pPr lvl="1"/>
            <a:endParaRPr lang="en-US" i="1" dirty="0"/>
          </a:p>
          <a:p>
            <a:pPr marL="0" indent="0">
              <a:buNone/>
            </a:pPr>
            <a:r>
              <a:rPr lang="en-US" dirty="0"/>
              <a:t>At this stage, save as a template for future projects. </a:t>
            </a:r>
          </a:p>
          <a:p>
            <a:pPr marL="0" indent="0">
              <a:buNone/>
            </a:pPr>
            <a:r>
              <a:rPr lang="en-US" dirty="0"/>
              <a:t>Create and save based on this document for the current project.</a:t>
            </a:r>
          </a:p>
        </p:txBody>
      </p:sp>
    </p:spTree>
    <p:extLst>
      <p:ext uri="{BB962C8B-B14F-4D97-AF65-F5344CB8AC3E}">
        <p14:creationId xmlns:p14="http://schemas.microsoft.com/office/powerpoint/2010/main" val="21420925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shot from DBT of Transcriber's Notes page in SimBraille">
            <a:extLst>
              <a:ext uri="{FF2B5EF4-FFF2-40B4-BE49-F238E27FC236}">
                <a16:creationId xmlns:a16="http://schemas.microsoft.com/office/drawing/2014/main" id="{A33874A8-AB41-915A-7EFF-9641431A458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55470" y="365124"/>
            <a:ext cx="6316843" cy="5943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1B7EC77-014B-61BF-E522-A414355B5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Transcriber’s Notes</a:t>
            </a:r>
            <a:br>
              <a:rPr lang="en-US" dirty="0"/>
            </a:br>
            <a:r>
              <a:rPr lang="en-US" dirty="0"/>
              <a:t>Page</a:t>
            </a:r>
          </a:p>
        </p:txBody>
      </p:sp>
    </p:spTree>
    <p:extLst>
      <p:ext uri="{BB962C8B-B14F-4D97-AF65-F5344CB8AC3E}">
        <p14:creationId xmlns:p14="http://schemas.microsoft.com/office/powerpoint/2010/main" val="5064529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96C18D-33E8-2D63-D7C0-FD6AB5343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C4AC9-226F-8711-6F5F-94E4CA179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Document ANY and ALL decisions made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87494C-A9AD-FCB9-AB10-19AB1E6F9D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Running head</a:t>
            </a:r>
          </a:p>
          <a:p>
            <a:r>
              <a:rPr lang="en-US" dirty="0"/>
              <a:t>Headings changes</a:t>
            </a:r>
          </a:p>
          <a:p>
            <a:r>
              <a:rPr lang="en-US" dirty="0"/>
              <a:t>Typeforms, use of any transcriber-defined typeform indicators, </a:t>
            </a:r>
            <a:r>
              <a:rPr lang="en-US" i="1" dirty="0"/>
              <a:t>Braille Formats </a:t>
            </a:r>
            <a:r>
              <a:rPr lang="en-US" dirty="0"/>
              <a:t>Section 5 and </a:t>
            </a:r>
            <a:r>
              <a:rPr lang="en-US" i="1" dirty="0"/>
              <a:t>Rules of </a:t>
            </a:r>
            <a:r>
              <a:rPr lang="en-US" i="1" dirty="0" err="1"/>
              <a:t>UEB</a:t>
            </a:r>
            <a:r>
              <a:rPr lang="en-US" dirty="0"/>
              <a:t> §9.5</a:t>
            </a:r>
          </a:p>
          <a:p>
            <a:r>
              <a:rPr lang="en-US" dirty="0"/>
              <a:t>Icons</a:t>
            </a:r>
          </a:p>
          <a:p>
            <a:r>
              <a:rPr lang="en-US" dirty="0"/>
              <a:t>Single-sided or interpoint</a:t>
            </a:r>
          </a:p>
          <a:p>
            <a:r>
              <a:rPr lang="en-US" dirty="0"/>
              <a:t>Contracted, uncontracted, or a specialized learning table (</a:t>
            </a:r>
            <a:r>
              <a:rPr lang="en-US" dirty="0" err="1"/>
              <a:t>DBT</a:t>
            </a:r>
            <a:r>
              <a:rPr lang="en-US" dirty="0"/>
              <a:t>: Document &gt; Learning Tables)</a:t>
            </a:r>
          </a:p>
          <a:p>
            <a:r>
              <a:rPr lang="en-US" dirty="0"/>
              <a:t>Line spacing (</a:t>
            </a:r>
            <a:r>
              <a:rPr lang="en-US" dirty="0" err="1"/>
              <a:t>DBT</a:t>
            </a:r>
            <a:r>
              <a:rPr lang="en-US" dirty="0"/>
              <a:t>: Layout &gt; Line codes)</a:t>
            </a:r>
          </a:p>
          <a:p>
            <a:r>
              <a:rPr lang="en-US" dirty="0"/>
              <a:t>Paper size (</a:t>
            </a:r>
            <a:r>
              <a:rPr lang="en-US" dirty="0" err="1"/>
              <a:t>DBT</a:t>
            </a:r>
            <a:r>
              <a:rPr lang="en-US" dirty="0"/>
              <a:t>: Document &gt; Embosser setup)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7491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96A6F-E84A-0ED4-38B7-CEA29774D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485" y="2871563"/>
            <a:ext cx="10515600" cy="2852737"/>
          </a:xfrm>
        </p:spPr>
        <p:txBody>
          <a:bodyPr/>
          <a:lstStyle/>
          <a:p>
            <a:r>
              <a:rPr lang="en-US" dirty="0"/>
              <a:t>NimPro and Front Matter</a:t>
            </a:r>
          </a:p>
        </p:txBody>
      </p:sp>
    </p:spTree>
    <p:extLst>
      <p:ext uri="{BB962C8B-B14F-4D97-AF65-F5344CB8AC3E}">
        <p14:creationId xmlns:p14="http://schemas.microsoft.com/office/powerpoint/2010/main" val="15555972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E22A4E-A5FA-6484-9427-1CE1ABEA1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B1068-81D8-B435-07E6-83EED70AC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 NimPro, export front matter with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9EE2B-B0B7-11F4-3CA1-585819D8E5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Run Wizards</a:t>
            </a:r>
          </a:p>
          <a:p>
            <a:r>
              <a:rPr lang="en-US" dirty="0"/>
              <a:t>Make style changes</a:t>
            </a:r>
          </a:p>
          <a:p>
            <a:r>
              <a:rPr lang="en-US" dirty="0"/>
              <a:t>Export front matter</a:t>
            </a:r>
          </a:p>
        </p:txBody>
      </p:sp>
    </p:spTree>
    <p:extLst>
      <p:ext uri="{BB962C8B-B14F-4D97-AF65-F5344CB8AC3E}">
        <p14:creationId xmlns:p14="http://schemas.microsoft.com/office/powerpoint/2010/main" val="3317384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shot from NimPro of Front Matter Table of Contents">
            <a:extLst>
              <a:ext uri="{FF2B5EF4-FFF2-40B4-BE49-F238E27FC236}">
                <a16:creationId xmlns:a16="http://schemas.microsoft.com/office/drawing/2014/main" id="{348F05A9-4298-EC1A-21C1-CAC2C63620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65" y="0"/>
            <a:ext cx="637953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FAA3C05-5A90-57F8-9DAF-2CD5A4FA5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195195"/>
          </a:xfrm>
        </p:spPr>
        <p:txBody>
          <a:bodyPr>
            <a:normAutofit/>
          </a:bodyPr>
          <a:lstStyle/>
          <a:p>
            <a:r>
              <a:rPr lang="en-US" dirty="0"/>
              <a:t>NimPro </a:t>
            </a:r>
            <a:br>
              <a:rPr lang="en-US" dirty="0"/>
            </a:br>
            <a:r>
              <a:rPr lang="en-US" dirty="0"/>
              <a:t>Front Matter </a:t>
            </a:r>
            <a:br>
              <a:rPr lang="en-US" dirty="0"/>
            </a:br>
            <a:r>
              <a:rPr lang="en-US" dirty="0"/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6530972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C0E3D-208A-02FE-DCB3-090DB597E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42472"/>
            <a:ext cx="10515600" cy="2852737"/>
          </a:xfrm>
        </p:spPr>
        <p:txBody>
          <a:bodyPr/>
          <a:lstStyle/>
          <a:p>
            <a:r>
              <a:rPr lang="en-US" dirty="0"/>
              <a:t>Setting up in Word using SWIFT</a:t>
            </a:r>
          </a:p>
        </p:txBody>
      </p:sp>
    </p:spTree>
    <p:extLst>
      <p:ext uri="{BB962C8B-B14F-4D97-AF65-F5344CB8AC3E}">
        <p14:creationId xmlns:p14="http://schemas.microsoft.com/office/powerpoint/2010/main" val="12768409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6AA71-8E57-CAEA-CB7F-88D1EFB6E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 Word, designate t- and p-pages using SWIFT and the BANA template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587126-AF62-7C83-29B1-068815E6C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Open the exported file in Word</a:t>
            </a:r>
          </a:p>
          <a:p>
            <a:r>
              <a:rPr lang="en-US" dirty="0"/>
              <a:t>Use SWIFT:</a:t>
            </a:r>
          </a:p>
          <a:p>
            <a:pPr lvl="1"/>
            <a:r>
              <a:rPr lang="en-US" dirty="0"/>
              <a:t>Designate the t- and p-pages</a:t>
            </a:r>
          </a:p>
          <a:p>
            <a:pPr lvl="1"/>
            <a:r>
              <a:rPr lang="en-US" dirty="0"/>
              <a:t>Add running head</a:t>
            </a:r>
          </a:p>
          <a:p>
            <a:pPr lvl="1"/>
            <a:r>
              <a:rPr lang="en-US" dirty="0"/>
              <a:t>Start braille page numbering</a:t>
            </a:r>
          </a:p>
          <a:p>
            <a:pPr lvl="1"/>
            <a:r>
              <a:rPr lang="en-US" dirty="0"/>
              <a:t>Stop Running head</a:t>
            </a:r>
          </a:p>
          <a:p>
            <a:pPr lvl="1"/>
            <a:r>
              <a:rPr lang="en-US" dirty="0"/>
              <a:t>Restate title on page 1 as it appears on title page</a:t>
            </a:r>
          </a:p>
          <a:p>
            <a:pPr lvl="1"/>
            <a:r>
              <a:rPr lang="en-US" dirty="0"/>
              <a:t>Reinstate running head</a:t>
            </a:r>
          </a:p>
          <a:p>
            <a:r>
              <a:rPr lang="en-US" dirty="0"/>
              <a:t>From the project’s NOTES document, copy and paste:</a:t>
            </a:r>
          </a:p>
          <a:p>
            <a:pPr lvl="1"/>
            <a:r>
              <a:rPr lang="en-US" dirty="0"/>
              <a:t>Title page information</a:t>
            </a:r>
          </a:p>
          <a:p>
            <a:pPr lvl="1"/>
            <a:r>
              <a:rPr lang="en-US" dirty="0"/>
              <a:t>Special symbols</a:t>
            </a:r>
          </a:p>
          <a:p>
            <a:pPr lvl="1"/>
            <a:r>
              <a:rPr lang="en-US" dirty="0"/>
              <a:t>Transcriber’s Notes</a:t>
            </a:r>
          </a:p>
        </p:txBody>
      </p:sp>
    </p:spTree>
    <p:extLst>
      <p:ext uri="{BB962C8B-B14F-4D97-AF65-F5344CB8AC3E}">
        <p14:creationId xmlns:p14="http://schemas.microsoft.com/office/powerpoint/2010/main" val="35511357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5AE7B-F22D-C210-34A9-DD7DBE654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Word </a:t>
            </a:r>
            <a:br>
              <a:rPr lang="en-US" dirty="0"/>
            </a:br>
            <a:r>
              <a:rPr lang="en-US" dirty="0"/>
              <a:t>Front Matter </a:t>
            </a:r>
            <a:br>
              <a:rPr lang="en-US" dirty="0"/>
            </a:br>
            <a:r>
              <a:rPr lang="en-US" dirty="0"/>
              <a:t>Contents</a:t>
            </a:r>
          </a:p>
        </p:txBody>
      </p:sp>
      <p:pic>
        <p:nvPicPr>
          <p:cNvPr id="5" name="Picture 4" descr="Screenshot from Word of Front Matter Table of Contents">
            <a:extLst>
              <a:ext uri="{FF2B5EF4-FFF2-40B4-BE49-F238E27FC236}">
                <a16:creationId xmlns:a16="http://schemas.microsoft.com/office/drawing/2014/main" id="{DF2A31CE-473D-682B-4013-95B6A7B5478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28035" y="243840"/>
            <a:ext cx="6379535" cy="646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5943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96A6F-E84A-0ED4-38B7-CEA29774D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485" y="2871563"/>
            <a:ext cx="10515600" cy="2852737"/>
          </a:xfrm>
        </p:spPr>
        <p:txBody>
          <a:bodyPr/>
          <a:lstStyle/>
          <a:p>
            <a:r>
              <a:rPr lang="en-US" dirty="0"/>
              <a:t>Textbook Sample File</a:t>
            </a:r>
          </a:p>
        </p:txBody>
      </p:sp>
    </p:spTree>
    <p:extLst>
      <p:ext uri="{BB962C8B-B14F-4D97-AF65-F5344CB8AC3E}">
        <p14:creationId xmlns:p14="http://schemas.microsoft.com/office/powerpoint/2010/main" val="16920260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E22A4E-A5FA-6484-9427-1CE1ABEA1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B1068-81D8-B435-07E6-83EED70AC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Practice with the file –</a:t>
            </a:r>
            <a:br>
              <a:rPr lang="en-US" dirty="0"/>
            </a:br>
            <a:r>
              <a:rPr lang="en-US" dirty="0"/>
              <a:t>NIMAS 1.1 Textbook Exemplar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9EE2B-B0B7-11F4-3CA1-585819D8E5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file is provided to support the learning and use of braille transcription software</a:t>
            </a:r>
          </a:p>
          <a:p>
            <a:r>
              <a:rPr lang="en-US" dirty="0"/>
              <a:t>Images are not included in a folder</a:t>
            </a:r>
          </a:p>
          <a:p>
            <a:r>
              <a:rPr lang="en-US" dirty="0"/>
              <a:t>The sample file is in 2 parts:</a:t>
            </a:r>
          </a:p>
          <a:p>
            <a:pPr lvl="1"/>
            <a:r>
              <a:rPr lang="en-US" dirty="0"/>
              <a:t>XML file - 978xxxxxxxxxxNIMAS.xml</a:t>
            </a:r>
          </a:p>
          <a:p>
            <a:pPr lvl="1"/>
            <a:r>
              <a:rPr lang="en-US" dirty="0"/>
              <a:t>PDF - 978xxxxxxxxxxNIMAS.pdf</a:t>
            </a:r>
          </a:p>
        </p:txBody>
      </p:sp>
    </p:spTree>
    <p:extLst>
      <p:ext uri="{BB962C8B-B14F-4D97-AF65-F5344CB8AC3E}">
        <p14:creationId xmlns:p14="http://schemas.microsoft.com/office/powerpoint/2010/main" val="32670963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2F4674-8EB0-8640-4B2F-C5F0B1055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1957910"/>
          </a:xfrm>
        </p:spPr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FD3FCE-9597-5EE6-8FFA-582AE773FD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818375"/>
            <a:ext cx="10515600" cy="2271276"/>
          </a:xfrm>
        </p:spPr>
        <p:txBody>
          <a:bodyPr>
            <a:normAutofit/>
          </a:bodyPr>
          <a:lstStyle/>
          <a:p>
            <a:r>
              <a:rPr lang="en-US" dirty="0"/>
              <a:t>Create personal NOTES document</a:t>
            </a:r>
          </a:p>
          <a:p>
            <a:r>
              <a:rPr lang="en-US" dirty="0"/>
              <a:t>Create a NOTES document for current project</a:t>
            </a:r>
          </a:p>
          <a:p>
            <a:r>
              <a:rPr lang="en-US" dirty="0"/>
              <a:t>Export from NimPro front matter to .docx</a:t>
            </a:r>
          </a:p>
          <a:p>
            <a:r>
              <a:rPr lang="en-US" dirty="0"/>
              <a:t>In Word, use SWIFT to format preliminary pages</a:t>
            </a:r>
          </a:p>
          <a:p>
            <a:r>
              <a:rPr lang="en-US" dirty="0"/>
              <a:t>In DBT, refine front matter for braille volume</a:t>
            </a:r>
          </a:p>
        </p:txBody>
      </p:sp>
    </p:spTree>
    <p:extLst>
      <p:ext uri="{BB962C8B-B14F-4D97-AF65-F5344CB8AC3E}">
        <p14:creationId xmlns:p14="http://schemas.microsoft.com/office/powerpoint/2010/main" val="3159288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8584F-F8E4-66EF-648B-1AFBEEEEA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09001-F5AB-6D07-C113-8D90D54DC2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have any questions about working with the NIMAC or using NIMAS files, please reach out to us! </a:t>
            </a:r>
          </a:p>
          <a:p>
            <a:pPr marL="0" indent="0">
              <a:buNone/>
            </a:pPr>
            <a:endParaRPr lang="en-US" dirty="0"/>
          </a:p>
          <a:p>
            <a:pPr algn="ctr">
              <a:buFontTx/>
              <a:buNone/>
            </a:pPr>
            <a:r>
              <a:rPr lang="en-US" altLang="en-US" dirty="0">
                <a:solidFill>
                  <a:srgbClr val="9E0000"/>
                </a:solidFill>
                <a:hlinkClick r:id="rId2"/>
              </a:rPr>
              <a:t>nimac@aph.org</a:t>
            </a:r>
            <a:endParaRPr lang="en-US" altLang="en-US" dirty="0">
              <a:solidFill>
                <a:srgbClr val="9E0000"/>
              </a:solidFill>
            </a:endParaRPr>
          </a:p>
          <a:p>
            <a:pPr algn="ctr">
              <a:buFontTx/>
              <a:buNone/>
            </a:pPr>
            <a:r>
              <a:rPr lang="en-US" altLang="en-US" dirty="0"/>
              <a:t>877-526-4622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2616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7E0C5-985F-A713-735F-C4AAF3782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Coming Up!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624C8-CEB9-B129-978C-20C83EFD1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base">
              <a:buNone/>
            </a:pPr>
            <a:r>
              <a:rPr lang="en-US" b="1" dirty="0"/>
              <a:t>all sessions at 2pm Eastern</a:t>
            </a:r>
            <a:endParaRPr lang="en-US" dirty="0"/>
          </a:p>
          <a:p>
            <a:r>
              <a:rPr lang="en-US" dirty="0"/>
              <a:t>Session 3: Body Matter (Thursday, June 11</a:t>
            </a:r>
            <a:r>
              <a:rPr lang="en-US" baseline="30000" dirty="0"/>
              <a:t>th</a:t>
            </a:r>
            <a:r>
              <a:rPr lang="en-US" dirty="0"/>
              <a:t>)</a:t>
            </a:r>
          </a:p>
          <a:p>
            <a:r>
              <a:rPr lang="en-US" dirty="0"/>
              <a:t>Session 4: Rear Matter (Thursday, June 18</a:t>
            </a:r>
            <a:r>
              <a:rPr lang="en-US" baseline="30000" dirty="0"/>
              <a:t>th</a:t>
            </a:r>
            <a:r>
              <a:rPr lang="en-US" dirty="0"/>
              <a:t>)</a:t>
            </a:r>
          </a:p>
          <a:p>
            <a:r>
              <a:rPr lang="en-US" dirty="0"/>
              <a:t>Session 5: Math (Thursday, June 25</a:t>
            </a:r>
            <a:r>
              <a:rPr lang="en-US" baseline="30000" dirty="0"/>
              <a:t>th</a:t>
            </a:r>
            <a:r>
              <a:rPr lang="en-US" dirty="0"/>
              <a:t>)</a:t>
            </a:r>
          </a:p>
          <a:p>
            <a:r>
              <a:rPr lang="en-US" dirty="0"/>
              <a:t>Session 6: </a:t>
            </a:r>
            <a:r>
              <a:rPr lang="en-US" dirty="0" err="1"/>
              <a:t>eBraille</a:t>
            </a:r>
            <a:r>
              <a:rPr lang="en-US" dirty="0"/>
              <a:t> Overview and Series Q&amp;A (Wednesday, July 1</a:t>
            </a:r>
            <a:r>
              <a:rPr lang="en-US" baseline="30000" dirty="0"/>
              <a:t>st</a:t>
            </a:r>
            <a:r>
              <a:rPr lang="en-US" dirty="0"/>
              <a:t>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9371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3435C-8A17-974B-1782-565394EE9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Exit Survey</a:t>
            </a:r>
          </a:p>
        </p:txBody>
      </p:sp>
      <p:pic>
        <p:nvPicPr>
          <p:cNvPr id="5" name="Content Placeholder 4" descr="QR code for exit survey">
            <a:extLst>
              <a:ext uri="{FF2B5EF4-FFF2-40B4-BE49-F238E27FC236}">
                <a16:creationId xmlns:a16="http://schemas.microsoft.com/office/drawing/2014/main" id="{8855BC50-5EA0-0415-6BAF-0F0713DE41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324" y="1654324"/>
            <a:ext cx="3549351" cy="3549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044117"/>
      </p:ext>
    </p:extLst>
  </p:cSld>
  <p:clrMapOvr>
    <a:masterClrMapping/>
  </p:clrMapOvr>
</p:sld>
</file>

<file path=ppt/theme/theme1.xml><?xml version="1.0" encoding="utf-8"?>
<a:theme xmlns:a="http://schemas.openxmlformats.org/drawingml/2006/main" name="NIMAC PPT Template">
  <a:themeElements>
    <a:clrScheme name="Custom 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FF0000"/>
      </a:hlink>
      <a:folHlink>
        <a:srgbClr val="7030A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NIMAC PPT Template</Template>
  <TotalTime>16244</TotalTime>
  <Words>1064</Words>
  <Application>Microsoft Office PowerPoint</Application>
  <PresentationFormat>Widescreen</PresentationFormat>
  <Paragraphs>150</Paragraphs>
  <Slides>27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Aptos</vt:lpstr>
      <vt:lpstr>Aptos Display</vt:lpstr>
      <vt:lpstr>Arial</vt:lpstr>
      <vt:lpstr>Segoe UI</vt:lpstr>
      <vt:lpstr>NIMAC PPT Template</vt:lpstr>
      <vt:lpstr>Duxbury/NimPro: NIMAS Textbook Transcription from Start to Finish  Session 2: Setting up for Success!</vt:lpstr>
      <vt:lpstr>Duxbury/NimPro Webinar Series</vt:lpstr>
      <vt:lpstr>Outline of today’s session</vt:lpstr>
      <vt:lpstr>Learning Objectives</vt:lpstr>
      <vt:lpstr>Resources</vt:lpstr>
      <vt:lpstr>Documenting Your Project</vt:lpstr>
      <vt:lpstr>Create a NOTES template and a Project NOTES document based on the template</vt:lpstr>
      <vt:lpstr>Title page in 5 sections, Braille Formats §2.3</vt:lpstr>
      <vt:lpstr>Title Page</vt:lpstr>
      <vt:lpstr>Title page Reproduction Notice</vt:lpstr>
      <vt:lpstr>Special symbols, Braille Formats §2.5</vt:lpstr>
      <vt:lpstr>Special Symbols  Page</vt:lpstr>
      <vt:lpstr>Transcriber’s Note page, Braille Formats §2.6</vt:lpstr>
      <vt:lpstr>Transcriber’s Notes Page</vt:lpstr>
      <vt:lpstr>Document ANY and ALL decisions made</vt:lpstr>
      <vt:lpstr>NimPro and Front Matter</vt:lpstr>
      <vt:lpstr>In NimPro, export front matter with changes</vt:lpstr>
      <vt:lpstr>NimPro  Front Matter  Contents</vt:lpstr>
      <vt:lpstr>Setting up in Word using SWIFT</vt:lpstr>
      <vt:lpstr>In Word, designate t- and p-pages using SWIFT and the BANA template</vt:lpstr>
      <vt:lpstr>Word  Front Matter  Contents</vt:lpstr>
      <vt:lpstr>Textbook Sample File</vt:lpstr>
      <vt:lpstr>Practice with the file – NIMAS 1.1 Textbook Exemplar</vt:lpstr>
      <vt:lpstr>DEMO</vt:lpstr>
      <vt:lpstr>Contact Us</vt:lpstr>
      <vt:lpstr>Coming Up!</vt:lpstr>
      <vt:lpstr>Exit Survey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Liz Schaller</dc:creator>
  <cp:lastModifiedBy>Liz Schaller</cp:lastModifiedBy>
  <cp:revision>53</cp:revision>
  <cp:lastPrinted>2026-05-28T21:50:22Z</cp:lastPrinted>
  <dcterms:created xsi:type="dcterms:W3CDTF">2025-11-12T20:17:25Z</dcterms:created>
  <dcterms:modified xsi:type="dcterms:W3CDTF">2026-06-04T19:27:58Z</dcterms:modified>
</cp:coreProperties>
</file>