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6"/>
  </p:notesMasterIdLst>
  <p:sldIdLst>
    <p:sldId id="760" r:id="rId2"/>
    <p:sldId id="825" r:id="rId3"/>
    <p:sldId id="822" r:id="rId4"/>
    <p:sldId id="824" r:id="rId5"/>
    <p:sldId id="831" r:id="rId6"/>
    <p:sldId id="834" r:id="rId7"/>
    <p:sldId id="814" r:id="rId8"/>
    <p:sldId id="771" r:id="rId9"/>
    <p:sldId id="815" r:id="rId10"/>
    <p:sldId id="773" r:id="rId11"/>
    <p:sldId id="770" r:id="rId12"/>
    <p:sldId id="772" r:id="rId13"/>
    <p:sldId id="816" r:id="rId14"/>
    <p:sldId id="835" r:id="rId15"/>
    <p:sldId id="837" r:id="rId16"/>
    <p:sldId id="838" r:id="rId17"/>
    <p:sldId id="839" r:id="rId18"/>
    <p:sldId id="840" r:id="rId19"/>
    <p:sldId id="794" r:id="rId20"/>
    <p:sldId id="812" r:id="rId21"/>
    <p:sldId id="813" r:id="rId22"/>
    <p:sldId id="798" r:id="rId23"/>
    <p:sldId id="801" r:id="rId24"/>
    <p:sldId id="795" r:id="rId25"/>
    <p:sldId id="800" r:id="rId26"/>
    <p:sldId id="802" r:id="rId27"/>
    <p:sldId id="803" r:id="rId28"/>
    <p:sldId id="808" r:id="rId29"/>
    <p:sldId id="804" r:id="rId30"/>
    <p:sldId id="805" r:id="rId31"/>
    <p:sldId id="811" r:id="rId32"/>
    <p:sldId id="807" r:id="rId33"/>
    <p:sldId id="774" r:id="rId34"/>
    <p:sldId id="832" r:id="rId35"/>
    <p:sldId id="775" r:id="rId36"/>
    <p:sldId id="819" r:id="rId37"/>
    <p:sldId id="820" r:id="rId38"/>
    <p:sldId id="769" r:id="rId39"/>
    <p:sldId id="833" r:id="rId40"/>
    <p:sldId id="762" r:id="rId41"/>
    <p:sldId id="776" r:id="rId42"/>
    <p:sldId id="786" r:id="rId43"/>
    <p:sldId id="764" r:id="rId44"/>
    <p:sldId id="780" r:id="rId45"/>
    <p:sldId id="768" r:id="rId46"/>
    <p:sldId id="763" r:id="rId47"/>
    <p:sldId id="778" r:id="rId48"/>
    <p:sldId id="779" r:id="rId49"/>
    <p:sldId id="781" r:id="rId50"/>
    <p:sldId id="782" r:id="rId51"/>
    <p:sldId id="783" r:id="rId52"/>
    <p:sldId id="784" r:id="rId53"/>
    <p:sldId id="787" r:id="rId54"/>
    <p:sldId id="791" r:id="rId55"/>
    <p:sldId id="785" r:id="rId56"/>
    <p:sldId id="788" r:id="rId57"/>
    <p:sldId id="789" r:id="rId58"/>
    <p:sldId id="790" r:id="rId59"/>
    <p:sldId id="792" r:id="rId60"/>
    <p:sldId id="793" r:id="rId61"/>
    <p:sldId id="767" r:id="rId62"/>
    <p:sldId id="829" r:id="rId63"/>
    <p:sldId id="836" r:id="rId64"/>
    <p:sldId id="830" r:id="rId65"/>
  </p:sldIdLst>
  <p:sldSz cx="12192000" cy="6858000"/>
  <p:notesSz cx="7099300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uxbury products for braille transcription" id="{743DC451-BC3D-400F-A6F6-69B3B173E3CE}">
          <p14:sldIdLst>
            <p14:sldId id="760"/>
            <p14:sldId id="825"/>
            <p14:sldId id="822"/>
            <p14:sldId id="824"/>
            <p14:sldId id="831"/>
            <p14:sldId id="834"/>
            <p14:sldId id="814"/>
            <p14:sldId id="771"/>
            <p14:sldId id="815"/>
            <p14:sldId id="773"/>
            <p14:sldId id="770"/>
            <p14:sldId id="772"/>
            <p14:sldId id="816"/>
            <p14:sldId id="835"/>
            <p14:sldId id="837"/>
            <p14:sldId id="838"/>
            <p14:sldId id="839"/>
            <p14:sldId id="840"/>
          </p14:sldIdLst>
        </p14:section>
        <p14:section name="NIMAC download" id="{D9ED06F3-E079-4332-87D4-1392A56F2D7F}">
          <p14:sldIdLst>
            <p14:sldId id="794"/>
            <p14:sldId id="812"/>
            <p14:sldId id="813"/>
            <p14:sldId id="798"/>
            <p14:sldId id="801"/>
            <p14:sldId id="795"/>
            <p14:sldId id="800"/>
            <p14:sldId id="802"/>
            <p14:sldId id="803"/>
            <p14:sldId id="808"/>
            <p14:sldId id="804"/>
            <p14:sldId id="805"/>
            <p14:sldId id="811"/>
            <p14:sldId id="807"/>
          </p14:sldIdLst>
        </p14:section>
        <p14:section name="unZIP" id="{E65C6E58-5994-4212-A0DE-7499DAC2FA3D}">
          <p14:sldIdLst>
            <p14:sldId id="774"/>
            <p14:sldId id="832"/>
            <p14:sldId id="775"/>
            <p14:sldId id="819"/>
            <p14:sldId id="820"/>
          </p14:sldIdLst>
        </p14:section>
        <p14:section name="NimPro" id="{09F801BC-7D60-4964-90A5-C47854D1BAF9}">
          <p14:sldIdLst>
            <p14:sldId id="769"/>
            <p14:sldId id="833"/>
            <p14:sldId id="762"/>
            <p14:sldId id="776"/>
            <p14:sldId id="786"/>
            <p14:sldId id="764"/>
            <p14:sldId id="780"/>
            <p14:sldId id="768"/>
            <p14:sldId id="763"/>
            <p14:sldId id="778"/>
            <p14:sldId id="779"/>
            <p14:sldId id="781"/>
            <p14:sldId id="782"/>
            <p14:sldId id="783"/>
            <p14:sldId id="784"/>
            <p14:sldId id="787"/>
            <p14:sldId id="791"/>
            <p14:sldId id="785"/>
            <p14:sldId id="788"/>
            <p14:sldId id="789"/>
            <p14:sldId id="790"/>
            <p14:sldId id="792"/>
            <p14:sldId id="793"/>
            <p14:sldId id="767"/>
            <p14:sldId id="829"/>
            <p14:sldId id="836"/>
            <p14:sldId id="8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D4BB57-ABFA-D9B9-2191-245B76C458B4}" name="Liz Schaller" initials="LS" userId="S::eschaller@aph.org::30b29885-92e7-4225-8e13-87a497eb2d25" providerId="AD"/>
  <p188:author id="{F72ADF71-FE86-883E-D296-AF1A38F5FBBF}" name="Stacy Fontenot" initials="SF" userId="41cc620c691f2369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55" autoAdjust="0"/>
    <p:restoredTop sz="86246" autoAdjust="0"/>
  </p:normalViewPr>
  <p:slideViewPr>
    <p:cSldViewPr snapToGrid="0">
      <p:cViewPr varScale="1">
        <p:scale>
          <a:sx n="71" d="100"/>
          <a:sy n="71" d="100"/>
        </p:scale>
        <p:origin x="144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38714227-DF14-48D4-BE97-DDE2541ACD18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7AEFA508-48E3-4975-A619-7E2125EB5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59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04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C064C-84CF-0011-4EE4-C12802C2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49530A-0A90-F252-5C5A-11FED08A9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00AB8A-DB0F-FF5A-AB22-F693016A3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C9468-9469-2392-6EA9-07A09DA95D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8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90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478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880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2" Type="http://schemas.openxmlformats.org/officeDocument/2006/relationships/hyperlink" Target="mailto:ngaines@aph.or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FBBBC-B247-CBD1-6A56-A91344983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18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33209-4BD9-3B4A-A94A-8E0F6C411B1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 u="none">
                <a:solidFill>
                  <a:srgbClr val="E50C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Nicole Gaines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ngaines@aph.org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Liz Schaller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3"/>
              </a:rPr>
              <a:t>eschaller@aph.org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</a:p>
          <a:p>
            <a:pPr algn="l" rtl="0" fontAlgn="base"/>
            <a:endParaRPr lang="en-US" sz="1800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Arial" panose="020B0604020202020204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Alexa Miller</a:t>
            </a:r>
          </a:p>
          <a:p>
            <a:pPr algn="l" rtl="0" fontAlgn="base"/>
            <a:r>
              <a:rPr lang="en-US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Segoe UI" panose="020B0502040204020203" pitchFamily="34" charset="0"/>
              </a:rPr>
              <a:t>amiller@aph.org</a:t>
            </a: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Month Year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CEE0F-6741-BB2E-7A05-0529D43B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5B04-5FB8-34BE-E90E-C23ABA60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2FDA8-D2DE-9AA4-F721-8C53D35C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2052" name="Picture 4" descr="A red and blue rectangular sign&#10;&#10;Description automatically generated">
            <a:extLst>
              <a:ext uri="{FF2B5EF4-FFF2-40B4-BE49-F238E27FC236}">
                <a16:creationId xmlns:a16="http://schemas.microsoft.com/office/drawing/2014/main" id="{FF599613-35A1-7945-2F56-A16D9806F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8525" y="360363"/>
            <a:ext cx="53149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230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898D-5EC0-455E-3521-317AC32C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8720C-4F5C-8A12-5153-42D062173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FC17F-080D-7ED6-ED30-F8FE07326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EADBE-149C-3257-F24D-38014155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96114-B0BC-ABC2-55F4-F113D09A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43547F-F4D9-440D-D98D-F65B6EAE2F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5491" y="6298891"/>
            <a:ext cx="1789868" cy="5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2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93617-5A7C-FEE1-1743-7F98BD98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E4AFC-A782-B9FD-C192-A41DB4717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020BA-BF95-591F-C58A-9CD47D4C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541E1-BAD6-2082-C169-6A01DBAE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BBB9E-3CA2-73FE-27D4-2EBD4C84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F52AF2-CD52-AA25-0ECE-8046847CDA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7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17EF1-1095-F694-883F-E264B9FA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AE81C-BD24-B8A4-479A-32A61B826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D0D43-2C6C-2B49-DA13-4483093C3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85E10-B417-6A50-00A7-8385D8D4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F97B3-6FAE-4A4C-E466-01723AAB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96240-B771-881F-7D21-8DC0BB20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060574-2CA0-CA00-3C27-EC0ED9BAC9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AB00-6B4D-40A4-C9F7-9BE388EE7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50BB0-1787-4856-0B09-CC61F2D9F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BCA5D-922C-0CDD-FEC8-B1595A6A7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25F3-B761-0FB6-3062-FA89A5DAA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290B4-05CA-D260-41D3-9928D9D3A2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33A626-CF2E-AC72-A1D7-3C7D3CFF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96E047-6722-8533-A9E6-2BE8C2DB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92FF92-74B8-A04A-0FA4-2A3F99B48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86FEDD-9431-BC03-88C6-CFA89F3236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9623" y="6217083"/>
            <a:ext cx="1965359" cy="56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65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8102-E6F7-90A1-936E-DD9EC073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924E31-DDA3-12F8-EAC8-CD613B96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A2E5C-88BA-A40F-429F-46457A01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8D6C4-AD24-FEA9-D6C5-65C68AB8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48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380225-4267-B2D0-95F9-A45F42C7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FC25C-D079-C039-B247-B30F48E7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1473-99D4-6731-7384-8FE8056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7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4B3B-E8AA-5B68-57DB-5F30541D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7D98A-A7EC-7A94-BAE7-314237AD4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161893"/>
                </a:solidFill>
              </a:defRPr>
            </a:lvl1pPr>
            <a:lvl2pPr>
              <a:defRPr sz="2800">
                <a:solidFill>
                  <a:srgbClr val="161893"/>
                </a:solidFill>
              </a:defRPr>
            </a:lvl2pPr>
            <a:lvl3pPr>
              <a:defRPr sz="2400">
                <a:solidFill>
                  <a:srgbClr val="161893"/>
                </a:solidFill>
              </a:defRPr>
            </a:lvl3pPr>
            <a:lvl4pPr>
              <a:defRPr sz="2000">
                <a:solidFill>
                  <a:srgbClr val="161893"/>
                </a:solidFill>
              </a:defRPr>
            </a:lvl4pPr>
            <a:lvl5pPr>
              <a:defRPr sz="2000">
                <a:solidFill>
                  <a:srgbClr val="16189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44DF0-6C9F-373A-B990-3B8EBCA26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7C95D-2271-6368-9A51-34A338EF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7430C-5277-1D00-1252-555E5F12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7CEAD-38BD-CC23-B2C2-B530FC7B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5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8123-2379-66F8-9C68-86A41C233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961F4-749F-5B08-26FC-1CE080016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DA412-BEB6-16D4-F5D2-5F0B598BD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4D5DE-C62E-16C3-461D-274EA6F5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8A52-79D5-4A03-8B8D-89316830746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CE9E3-6B2E-3523-7F61-629E0828D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C8F13-A60F-4627-2FBC-1BE566D7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83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577DA-15B6-44DF-D084-8A5A85E0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83601-7621-F18F-5B83-9101C5FB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F89FA-FC1C-D6B9-ACCF-CCDAD84EE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9A8A52-79D5-4A03-8B8D-893168307460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A4CEF-0F8F-DA7F-4CD0-E24B5982E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47DE6-ED6B-9CC9-54CA-3D168C5C5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0A466F-9D5B-40AF-9BA5-71D5593DA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8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E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189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189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189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iceb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uxburysystems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uxburysystems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notepad-plus-plus.org/" TargetMode="External"/><Relationship Id="rId3" Type="http://schemas.openxmlformats.org/officeDocument/2006/relationships/hyperlink" Target="http://www.duxburysystems.com/discussion.asp" TargetMode="External"/><Relationship Id="rId7" Type="http://schemas.openxmlformats.org/officeDocument/2006/relationships/hyperlink" Target="https://nfb.org/programs-services/braille-certification" TargetMode="External"/><Relationship Id="rId2" Type="http://schemas.openxmlformats.org/officeDocument/2006/relationships/hyperlink" Target="http://www.duxburysystem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railleauthority.org/" TargetMode="External"/><Relationship Id="rId5" Type="http://schemas.openxmlformats.org/officeDocument/2006/relationships/hyperlink" Target="https://iceb.org/" TargetMode="External"/><Relationship Id="rId4" Type="http://schemas.openxmlformats.org/officeDocument/2006/relationships/hyperlink" Target="https://imagelibrary.aph.org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8aKAl84K8k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duxburysystems.com/documentation/NimPro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933CB-8886-98D2-E392-A72DB4098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EDEA79-B9DA-0B4B-C194-E47EC76DC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33" y="576262"/>
            <a:ext cx="11436263" cy="2054643"/>
          </a:xfrm>
        </p:spPr>
        <p:txBody>
          <a:bodyPr>
            <a:normAutofit/>
          </a:bodyPr>
          <a:lstStyle/>
          <a:p>
            <a:r>
              <a:rPr lang="en-US" b="1" dirty="0"/>
              <a:t>Duxbury/NimPro: NIMAS Textbook Transcription from Start to Finish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5FDD53-9C21-315D-71A9-76528E8A8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871537"/>
            <a:ext cx="10515600" cy="3218113"/>
          </a:xfrm>
        </p:spPr>
        <p:txBody>
          <a:bodyPr anchor="b">
            <a:normAutofit/>
          </a:bodyPr>
          <a:lstStyle/>
          <a:p>
            <a:pPr fontAlgn="base"/>
            <a:r>
              <a:rPr lang="en-US" b="1" dirty="0">
                <a:solidFill>
                  <a:srgbClr val="161893"/>
                </a:solidFill>
              </a:rPr>
              <a:t>all sessions at </a:t>
            </a:r>
            <a:r>
              <a:rPr lang="en-US" b="1" dirty="0" err="1">
                <a:solidFill>
                  <a:srgbClr val="161893"/>
                </a:solidFill>
              </a:rPr>
              <a:t>2pm</a:t>
            </a:r>
            <a:r>
              <a:rPr lang="en-US" b="1" dirty="0">
                <a:solidFill>
                  <a:srgbClr val="161893"/>
                </a:solidFill>
              </a:rPr>
              <a:t> Eastern</a:t>
            </a:r>
            <a:endParaRPr lang="en-US" dirty="0">
              <a:solidFill>
                <a:srgbClr val="161893"/>
              </a:solidFill>
            </a:endParaRPr>
          </a:p>
          <a:p>
            <a:r>
              <a:rPr lang="en-US" dirty="0">
                <a:solidFill>
                  <a:srgbClr val="161893"/>
                </a:solidFill>
              </a:rPr>
              <a:t>Session 2: Front Matter (Thursday, June 4</a:t>
            </a:r>
            <a:r>
              <a:rPr lang="en-US" baseline="30000" dirty="0">
                <a:solidFill>
                  <a:srgbClr val="161893"/>
                </a:solidFill>
              </a:rPr>
              <a:t>th</a:t>
            </a:r>
            <a:r>
              <a:rPr lang="en-US" dirty="0">
                <a:solidFill>
                  <a:srgbClr val="161893"/>
                </a:solidFill>
              </a:rPr>
              <a:t>)</a:t>
            </a:r>
            <a:r>
              <a:rPr lang="en-US" baseline="30000" dirty="0">
                <a:solidFill>
                  <a:srgbClr val="161893"/>
                </a:solidFill>
              </a:rPr>
              <a:t> </a:t>
            </a:r>
            <a:endParaRPr lang="en-US" dirty="0">
              <a:solidFill>
                <a:srgbClr val="161893"/>
              </a:solidFill>
            </a:endParaRPr>
          </a:p>
          <a:p>
            <a:r>
              <a:rPr lang="en-US" dirty="0">
                <a:solidFill>
                  <a:srgbClr val="161893"/>
                </a:solidFill>
              </a:rPr>
              <a:t>Session 3: Body Matter (Thursday, June 11</a:t>
            </a:r>
            <a:r>
              <a:rPr lang="en-US" baseline="30000" dirty="0">
                <a:solidFill>
                  <a:srgbClr val="161893"/>
                </a:solidFill>
              </a:rPr>
              <a:t>th</a:t>
            </a:r>
            <a:r>
              <a:rPr lang="en-US" dirty="0">
                <a:solidFill>
                  <a:srgbClr val="161893"/>
                </a:solidFill>
              </a:rPr>
              <a:t>)</a:t>
            </a:r>
          </a:p>
          <a:p>
            <a:r>
              <a:rPr lang="en-US" dirty="0">
                <a:solidFill>
                  <a:srgbClr val="161893"/>
                </a:solidFill>
              </a:rPr>
              <a:t>Session 4: Rear Matter (Thursday, June 18</a:t>
            </a:r>
            <a:r>
              <a:rPr lang="en-US" baseline="30000" dirty="0">
                <a:solidFill>
                  <a:srgbClr val="161893"/>
                </a:solidFill>
              </a:rPr>
              <a:t>th</a:t>
            </a:r>
            <a:r>
              <a:rPr lang="en-US" dirty="0">
                <a:solidFill>
                  <a:srgbClr val="161893"/>
                </a:solidFill>
              </a:rPr>
              <a:t>)</a:t>
            </a:r>
          </a:p>
          <a:p>
            <a:r>
              <a:rPr lang="en-US" dirty="0">
                <a:solidFill>
                  <a:srgbClr val="161893"/>
                </a:solidFill>
              </a:rPr>
              <a:t>Session 5: Math (Thursday, June 25</a:t>
            </a:r>
            <a:r>
              <a:rPr lang="en-US" baseline="30000" dirty="0">
                <a:solidFill>
                  <a:srgbClr val="161893"/>
                </a:solidFill>
              </a:rPr>
              <a:t>th</a:t>
            </a:r>
            <a:r>
              <a:rPr lang="en-US" dirty="0">
                <a:solidFill>
                  <a:srgbClr val="161893"/>
                </a:solidFill>
              </a:rPr>
              <a:t>)</a:t>
            </a:r>
          </a:p>
          <a:p>
            <a:r>
              <a:rPr lang="en-US" dirty="0">
                <a:solidFill>
                  <a:srgbClr val="161893"/>
                </a:solidFill>
              </a:rPr>
              <a:t>Session 6: </a:t>
            </a:r>
            <a:r>
              <a:rPr lang="en-US" dirty="0" err="1">
                <a:solidFill>
                  <a:srgbClr val="161893"/>
                </a:solidFill>
              </a:rPr>
              <a:t>eBraille</a:t>
            </a:r>
            <a:r>
              <a:rPr lang="en-US" dirty="0">
                <a:solidFill>
                  <a:srgbClr val="161893"/>
                </a:solidFill>
              </a:rPr>
              <a:t> Overview and Series Q&amp;A (Wednesday, July 1</a:t>
            </a:r>
            <a:r>
              <a:rPr lang="en-US" baseline="30000" dirty="0">
                <a:solidFill>
                  <a:srgbClr val="161893"/>
                </a:solidFill>
              </a:rPr>
              <a:t>st</a:t>
            </a:r>
            <a:r>
              <a:rPr lang="en-US" dirty="0">
                <a:solidFill>
                  <a:srgbClr val="161893"/>
                </a:solidFill>
              </a:rPr>
              <a:t>) </a:t>
            </a:r>
          </a:p>
          <a:p>
            <a:pPr fontAlgn="base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35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19BF1-ABF8-2395-CDBB-12C0A4A87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E9625-6974-D240-995C-26318A7C6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Upcoming </a:t>
            </a:r>
            <a:r>
              <a:rPr lang="en-US" dirty="0" err="1"/>
              <a:t>ICEB</a:t>
            </a:r>
            <a:r>
              <a:rPr lang="en-US" dirty="0"/>
              <a:t> Town Hall Event: Updates to choice and placement of grade 1 indicators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F302B6A-C149-F4AD-D4EB-8A53315F44BC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Recently approved a significant update to the choice and placement of grade 1 indicators, section 1.7 of the Guidelines for Technical Material (</a:t>
            </a:r>
            <a:r>
              <a:rPr lang="en-US" dirty="0" err="1"/>
              <a:t>GTM</a:t>
            </a:r>
            <a:r>
              <a:rPr lang="en-US" dirty="0"/>
              <a:t>). </a:t>
            </a:r>
          </a:p>
          <a:p>
            <a:r>
              <a:rPr lang="en-US" dirty="0"/>
              <a:t>Thursday June 4</a:t>
            </a:r>
            <a:r>
              <a:rPr lang="en-US" baseline="30000" dirty="0"/>
              <a:t>th</a:t>
            </a:r>
            <a:r>
              <a:rPr lang="en-US" dirty="0"/>
              <a:t> @20:00 UTC (4 pm Eastern)</a:t>
            </a:r>
          </a:p>
          <a:p>
            <a:r>
              <a:rPr lang="en-US" dirty="0"/>
              <a:t>Register at </a:t>
            </a:r>
            <a:r>
              <a:rPr lang="en-US" dirty="0">
                <a:hlinkClick r:id="rId2"/>
              </a:rPr>
              <a:t>https://iceb.org/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46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0C4BC-D023-0717-125D-58858D396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729B1F-91AB-73B6-98A7-2395CED4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1791156"/>
          </a:xfrm>
        </p:spPr>
        <p:txBody>
          <a:bodyPr>
            <a:normAutofit/>
          </a:bodyPr>
          <a:lstStyle/>
          <a:p>
            <a:r>
              <a:rPr lang="en-US" b="1" dirty="0"/>
              <a:t>Session 1: NIMAS files &amp; NimPro Basics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77FB97-79DF-F0FB-5219-2708DE130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348614"/>
            <a:ext cx="10515600" cy="741036"/>
          </a:xfrm>
        </p:spPr>
        <p:txBody>
          <a:bodyPr anchor="b">
            <a:normAutofit/>
          </a:bodyPr>
          <a:lstStyle/>
          <a:p>
            <a:r>
              <a:rPr lang="en-US" dirty="0">
                <a:hlinkClick r:id="rId3"/>
              </a:rPr>
              <a:t>duxburysystems.com</a:t>
            </a:r>
            <a:r>
              <a:rPr lang="en-US" dirty="0"/>
              <a:t>	</a:t>
            </a:r>
            <a:r>
              <a:rPr lang="en-US" dirty="0">
                <a:solidFill>
                  <a:srgbClr val="161893"/>
                </a:solidFill>
              </a:rPr>
              <a:t>978-692-3000	info@duxsys.com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C0584E8-68ED-0055-4BD0-92CEB3D9D95C}"/>
              </a:ext>
            </a:extLst>
          </p:cNvPr>
          <p:cNvSpPr txBox="1">
            <a:spLocks/>
          </p:cNvSpPr>
          <p:nvPr/>
        </p:nvSpPr>
        <p:spPr>
          <a:xfrm>
            <a:off x="838200" y="2743200"/>
            <a:ext cx="10515600" cy="2805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61893"/>
                </a:solidFill>
              </a:rPr>
              <a:t>Duxbury Systems Products for Braille Transcription </a:t>
            </a:r>
          </a:p>
          <a:p>
            <a:r>
              <a:rPr lang="en-US" dirty="0">
                <a:solidFill>
                  <a:srgbClr val="161893"/>
                </a:solidFill>
              </a:rPr>
              <a:t>NimPro</a:t>
            </a:r>
          </a:p>
          <a:p>
            <a:pPr lvl="1"/>
            <a:r>
              <a:rPr lang="en-US" dirty="0">
                <a:solidFill>
                  <a:srgbClr val="161893"/>
                </a:solidFill>
              </a:rPr>
              <a:t>NimPro 3.0 (Windows) or NimPro 2.0 (Mac) </a:t>
            </a:r>
          </a:p>
          <a:p>
            <a:r>
              <a:rPr lang="en-US" dirty="0">
                <a:solidFill>
                  <a:srgbClr val="161893"/>
                </a:solidFill>
              </a:rPr>
              <a:t>Duxbury Braille Translator (DBT) </a:t>
            </a:r>
          </a:p>
          <a:p>
            <a:r>
              <a:rPr lang="en-US" dirty="0">
                <a:solidFill>
                  <a:srgbClr val="161893"/>
                </a:solidFill>
              </a:rPr>
              <a:t>SWIFT and the BANA Template for Word</a:t>
            </a:r>
          </a:p>
        </p:txBody>
      </p:sp>
    </p:spTree>
    <p:extLst>
      <p:ext uri="{BB962C8B-B14F-4D97-AF65-F5344CB8AC3E}">
        <p14:creationId xmlns:p14="http://schemas.microsoft.com/office/powerpoint/2010/main" val="3365062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1C74-7872-3EC3-074C-8507BF144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0AFE0-651F-53A2-1A40-44BA9F644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Identify components in NIMAS file set (PDF, XML, OPF, images) and how they are used for transcription</a:t>
            </a:r>
          </a:p>
          <a:p>
            <a:r>
              <a:rPr lang="en-US" dirty="0"/>
              <a:t>Access NIMAS file as an Accessible Media Producer (AMP)</a:t>
            </a:r>
          </a:p>
          <a:p>
            <a:r>
              <a:rPr lang="en-US" dirty="0"/>
              <a:t>Download, Save, &amp; Convert NIMAS to braille file with appropriate braille styles using NimPro.</a:t>
            </a:r>
          </a:p>
          <a:p>
            <a:r>
              <a:rPr lang="en-US" dirty="0"/>
              <a:t>Explore NimPro features that help with initial formatting–e.g., headings, Table of Contents.</a:t>
            </a:r>
          </a:p>
        </p:txBody>
      </p:sp>
    </p:spTree>
    <p:extLst>
      <p:ext uri="{BB962C8B-B14F-4D97-AF65-F5344CB8AC3E}">
        <p14:creationId xmlns:p14="http://schemas.microsoft.com/office/powerpoint/2010/main" val="3298249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FD4EF-4821-18A4-E6B8-AE17D6FE5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95F46-F1AF-F869-5A36-855AA197C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today’s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8FE40-4C78-2265-FFFF-93F19C6C0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Review Duxbury products and the environment they provide for braille transcription.</a:t>
            </a:r>
          </a:p>
          <a:p>
            <a:pPr fontAlgn="base"/>
            <a:r>
              <a:rPr lang="en-US" dirty="0"/>
              <a:t>Access the NIMAC to obtain a NIMAS file.</a:t>
            </a:r>
          </a:p>
          <a:p>
            <a:pPr fontAlgn="base"/>
            <a:r>
              <a:rPr lang="en-US" dirty="0"/>
              <a:t>Unzip and review the contents of a NIMAS file.</a:t>
            </a:r>
          </a:p>
          <a:p>
            <a:pPr fontAlgn="base"/>
            <a:r>
              <a:rPr lang="en-US" dirty="0"/>
              <a:t>Tour the interface of NimPro.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027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42EC-8DAD-0BF1-AD78-C1ACEA641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2975"/>
            <a:ext cx="10515600" cy="1152049"/>
          </a:xfrm>
        </p:spPr>
        <p:txBody>
          <a:bodyPr/>
          <a:lstStyle/>
          <a:p>
            <a:r>
              <a:rPr lang="en-US" dirty="0"/>
              <a:t>Software and Workflow Overview</a:t>
            </a:r>
          </a:p>
        </p:txBody>
      </p:sp>
    </p:spTree>
    <p:extLst>
      <p:ext uri="{BB962C8B-B14F-4D97-AF65-F5344CB8AC3E}">
        <p14:creationId xmlns:p14="http://schemas.microsoft.com/office/powerpoint/2010/main" val="2738212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54B73-20A4-5C37-E71B-EB6227451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4FC9F-9BCF-2E24-BB5E-6BB691570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NimPro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9991E-8676-2776-9126-2BEE0FCBA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6071"/>
            <a:ext cx="10515600" cy="4670892"/>
          </a:xfrm>
        </p:spPr>
        <p:txBody>
          <a:bodyPr>
            <a:normAutofit/>
          </a:bodyPr>
          <a:lstStyle/>
          <a:p>
            <a:r>
              <a:rPr lang="en-US" dirty="0" err="1"/>
              <a:t>NimPro</a:t>
            </a:r>
            <a:r>
              <a:rPr lang="en-US" dirty="0"/>
              <a:t> converts NIMAS XML files to working transcription files with structure, formatting, and math. </a:t>
            </a:r>
          </a:p>
          <a:p>
            <a:r>
              <a:rPr lang="en-US" dirty="0"/>
              <a:t>NimPro improves efficiency for transcribing braille materials, allows for changes to structure, assists with estimation of braille pages, and offers another level in a transcription project team environment.</a:t>
            </a:r>
          </a:p>
          <a:p>
            <a:r>
              <a:rPr lang="en-US" dirty="0"/>
              <a:t>Export from NimPro by sections, pages, or user selections. File options are RTF (Rich text file), Microsoft Word (*.doc/*.docx), and Duxbury print file (*.</a:t>
            </a:r>
            <a:r>
              <a:rPr lang="en-US" dirty="0" err="1"/>
              <a:t>dxp</a:t>
            </a:r>
            <a:r>
              <a:rPr lang="en-US" dirty="0"/>
              <a:t>). </a:t>
            </a:r>
          </a:p>
          <a:p>
            <a:r>
              <a:rPr lang="en-US" dirty="0"/>
              <a:t>To run NimPro an activated DBT license is required.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683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6AA71-8E57-CAEA-CB7F-88D1EFB6E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Duxbury Braille Translator (DBT)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87126-AF62-7C83-29B1-068815E6C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DBT is for translating print to braille. </a:t>
            </a:r>
          </a:p>
          <a:p>
            <a:pPr lvl="1"/>
            <a:r>
              <a:rPr lang="en-US" sz="2800" dirty="0"/>
              <a:t>Native format types are DXP (print file) and DXB (braille file)</a:t>
            </a:r>
          </a:p>
          <a:p>
            <a:pPr lvl="1"/>
            <a:r>
              <a:rPr lang="en-US" sz="2800" dirty="0"/>
              <a:t>Save as BRF (braille ready file) or LBF (refreshable braille)</a:t>
            </a:r>
          </a:p>
          <a:p>
            <a:r>
              <a:rPr lang="en-US" sz="3200" dirty="0"/>
              <a:t>While DBT will open an XML file, it will not retain the formatting that exists in the NIMAS XML file. </a:t>
            </a:r>
          </a:p>
          <a:p>
            <a:r>
              <a:rPr lang="en-US" sz="3200" dirty="0"/>
              <a:t>DBT will open Word documents. It will not open RTF files.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135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11733-5489-F537-2BEE-29E725684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0AC46-E8DF-71B5-DDC3-B56B575D0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Microsoft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BB4C2-0A9D-26E6-542B-582C40BD2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Using Word is not necessary, but it is incredibly helpful.</a:t>
            </a:r>
          </a:p>
          <a:p>
            <a:r>
              <a:rPr lang="en-US" sz="3200" dirty="0"/>
              <a:t>Capitalize on the additional features of Microsoft Word to prepare text:</a:t>
            </a:r>
          </a:p>
          <a:p>
            <a:pPr lvl="1"/>
            <a:r>
              <a:rPr lang="en-US" sz="2800" dirty="0"/>
              <a:t>BANA template, available during installation of DBT</a:t>
            </a:r>
          </a:p>
          <a:p>
            <a:pPr lvl="1"/>
            <a:r>
              <a:rPr lang="en-US" sz="2800" dirty="0"/>
              <a:t>SWIFT, a free Duxbury product available during installation of DBT or available for free at </a:t>
            </a:r>
            <a:r>
              <a:rPr lang="en-US" sz="2800" dirty="0">
                <a:hlinkClick r:id="rId2"/>
              </a:rPr>
              <a:t>www.duxburysystems.com</a:t>
            </a:r>
            <a:r>
              <a:rPr lang="en-US" sz="2800" dirty="0"/>
              <a:t> </a:t>
            </a:r>
          </a:p>
          <a:p>
            <a:pPr lvl="1"/>
            <a:r>
              <a:rPr lang="en-US" sz="2800" dirty="0"/>
              <a:t>Advanced Find &amp; Replace with wildcards</a:t>
            </a:r>
          </a:p>
          <a:p>
            <a:pPr lvl="1"/>
            <a:r>
              <a:rPr lang="en-US" sz="2800" dirty="0"/>
              <a:t>Macro capabilities in Word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697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DBDAC-00FE-EB74-0B3F-D28631C78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happening between these programs?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B653291-FC8D-6AE5-0CC4-3C42A7514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806"/>
            <a:ext cx="10515600" cy="4691157"/>
          </a:xfrm>
        </p:spPr>
        <p:txBody>
          <a:bodyPr/>
          <a:lstStyle/>
          <a:p>
            <a:r>
              <a:rPr lang="en-US" dirty="0"/>
              <a:t>Between the programs, the structure and styles of the text are evaluated and remapped. </a:t>
            </a:r>
          </a:p>
          <a:p>
            <a:r>
              <a:rPr lang="en-US" dirty="0"/>
              <a:t>NimPro takes the tags in the NIMAS XML file and remaps them appropriately for the export option. </a:t>
            </a:r>
          </a:p>
          <a:p>
            <a:r>
              <a:rPr lang="en-US" dirty="0"/>
              <a:t>The Word BANA template has styles that align with styles in DBT. When DBT opens the Word document, the styles are remapped.</a:t>
            </a:r>
          </a:p>
        </p:txBody>
      </p:sp>
      <p:grpSp>
        <p:nvGrpSpPr>
          <p:cNvPr id="25" name="Group 24" descr="Flow of remapping from NIMAS to NimPro to DBT or Word. From NimPro, remap occurs to DBT and to Word. Another remap occurs from Word to DBT.">
            <a:extLst>
              <a:ext uri="{FF2B5EF4-FFF2-40B4-BE49-F238E27FC236}">
                <a16:creationId xmlns:a16="http://schemas.microsoft.com/office/drawing/2014/main" id="{945600F4-2BD0-695B-3120-CBB2293FF0EF}"/>
              </a:ext>
            </a:extLst>
          </p:cNvPr>
          <p:cNvGrpSpPr/>
          <p:nvPr/>
        </p:nvGrpSpPr>
        <p:grpSpPr>
          <a:xfrm>
            <a:off x="1013958" y="4591914"/>
            <a:ext cx="9238394" cy="2044458"/>
            <a:chOff x="1077753" y="2381034"/>
            <a:chExt cx="9238394" cy="204445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5B9A2A5-CAA3-5E34-0FC4-F6ADCD7487C5}"/>
                </a:ext>
              </a:extLst>
            </p:cNvPr>
            <p:cNvSpPr txBox="1"/>
            <p:nvPr/>
          </p:nvSpPr>
          <p:spPr>
            <a:xfrm>
              <a:off x="1163897" y="2576539"/>
              <a:ext cx="14256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NIMAS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E7ABB54-C422-8BCA-E114-6FA572E7AE6B}"/>
                </a:ext>
              </a:extLst>
            </p:cNvPr>
            <p:cNvCxnSpPr/>
            <p:nvPr/>
          </p:nvCxnSpPr>
          <p:spPr>
            <a:xfrm>
              <a:off x="2871019" y="2793942"/>
              <a:ext cx="219259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F508A2-E847-402E-0743-8B28C4D7F3C2}"/>
                </a:ext>
              </a:extLst>
            </p:cNvPr>
            <p:cNvSpPr txBox="1"/>
            <p:nvPr/>
          </p:nvSpPr>
          <p:spPr>
            <a:xfrm>
              <a:off x="5164911" y="2612895"/>
              <a:ext cx="931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NimPro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4FFECEB-0D0F-1740-AEC0-E078C23D273D}"/>
                </a:ext>
              </a:extLst>
            </p:cNvPr>
            <p:cNvCxnSpPr>
              <a:cxnSpLocks/>
            </p:cNvCxnSpPr>
            <p:nvPr/>
          </p:nvCxnSpPr>
          <p:spPr>
            <a:xfrm>
              <a:off x="5660600" y="3059303"/>
              <a:ext cx="0" cy="90678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343AF42-69ED-39D4-E400-39CCFA2923EE}"/>
                </a:ext>
              </a:extLst>
            </p:cNvPr>
            <p:cNvSpPr txBox="1"/>
            <p:nvPr/>
          </p:nvSpPr>
          <p:spPr>
            <a:xfrm>
              <a:off x="5368404" y="4056160"/>
              <a:ext cx="584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DBT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CFDD1B4-B094-15B7-3445-6BB5264C51FB}"/>
                </a:ext>
              </a:extLst>
            </p:cNvPr>
            <p:cNvCxnSpPr>
              <a:cxnSpLocks/>
            </p:cNvCxnSpPr>
            <p:nvPr/>
          </p:nvCxnSpPr>
          <p:spPr>
            <a:xfrm>
              <a:off x="6206532" y="2946290"/>
              <a:ext cx="1249345" cy="322805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111442-BE04-7160-0E37-F72B2C5D2E38}"/>
                </a:ext>
              </a:extLst>
            </p:cNvPr>
            <p:cNvSpPr txBox="1"/>
            <p:nvPr/>
          </p:nvSpPr>
          <p:spPr>
            <a:xfrm>
              <a:off x="7455877" y="3161314"/>
              <a:ext cx="28602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Word using </a:t>
              </a:r>
              <a:r>
                <a:rPr lang="en-US"/>
                <a:t>BANA template</a:t>
              </a:r>
              <a:endParaRPr lang="en-US" dirty="0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35EDA10-B226-1891-8CDD-8D882E3CA4FC}"/>
                </a:ext>
              </a:extLst>
            </p:cNvPr>
            <p:cNvCxnSpPr>
              <a:cxnSpLocks/>
              <a:endCxn id="13" idx="3"/>
            </p:cNvCxnSpPr>
            <p:nvPr/>
          </p:nvCxnSpPr>
          <p:spPr>
            <a:xfrm flipH="1">
              <a:off x="5952795" y="3512693"/>
              <a:ext cx="1486126" cy="728133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4E70F8-9A2A-2710-3A2C-2CCADBC8E375}"/>
                </a:ext>
              </a:extLst>
            </p:cNvPr>
            <p:cNvSpPr txBox="1"/>
            <p:nvPr/>
          </p:nvSpPr>
          <p:spPr>
            <a:xfrm>
              <a:off x="3503240" y="2381034"/>
              <a:ext cx="830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remap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30AFAF-B0D6-AFA1-0C57-77BF1FE5EDDF}"/>
                </a:ext>
              </a:extLst>
            </p:cNvPr>
            <p:cNvSpPr txBox="1"/>
            <p:nvPr/>
          </p:nvSpPr>
          <p:spPr>
            <a:xfrm>
              <a:off x="4749541" y="3198965"/>
              <a:ext cx="830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remap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5300314-FB8E-2E1B-E103-7769604EED98}"/>
                </a:ext>
              </a:extLst>
            </p:cNvPr>
            <p:cNvSpPr txBox="1"/>
            <p:nvPr/>
          </p:nvSpPr>
          <p:spPr>
            <a:xfrm>
              <a:off x="6608181" y="2630024"/>
              <a:ext cx="830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remap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2B5D2A-EDD4-41EE-A2B5-293F0B2CACB9}"/>
                </a:ext>
              </a:extLst>
            </p:cNvPr>
            <p:cNvSpPr txBox="1"/>
            <p:nvPr/>
          </p:nvSpPr>
          <p:spPr>
            <a:xfrm>
              <a:off x="6695858" y="3871494"/>
              <a:ext cx="830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remap</a:t>
              </a:r>
            </a:p>
          </p:txBody>
        </p:sp>
        <p:sp>
          <p:nvSpPr>
            <p:cNvPr id="24" name="Content Placeholder 4" descr="NIMAS Folder">
              <a:extLst>
                <a:ext uri="{FF2B5EF4-FFF2-40B4-BE49-F238E27FC236}">
                  <a16:creationId xmlns:a16="http://schemas.microsoft.com/office/drawing/2014/main" id="{0D74CD26-D3AD-D022-C242-ADE154BF1490}"/>
                </a:ext>
              </a:extLst>
            </p:cNvPr>
            <p:cNvSpPr/>
            <p:nvPr/>
          </p:nvSpPr>
          <p:spPr>
            <a:xfrm>
              <a:off x="1077753" y="2381034"/>
              <a:ext cx="1551754" cy="1005442"/>
            </a:xfrm>
            <a:custGeom>
              <a:avLst/>
              <a:gdLst>
                <a:gd name="csX0" fmla="*/ 90805 w 1679892"/>
                <a:gd name="csY0" fmla="*/ 1271597 h 1271596"/>
                <a:gd name="csX1" fmla="*/ 1589088 w 1679892"/>
                <a:gd name="csY1" fmla="*/ 1271597 h 1271596"/>
                <a:gd name="csX2" fmla="*/ 1679893 w 1679892"/>
                <a:gd name="csY2" fmla="*/ 1180792 h 1271596"/>
                <a:gd name="csX3" fmla="*/ 1679893 w 1679892"/>
                <a:gd name="csY3" fmla="*/ 272469 h 1271596"/>
                <a:gd name="csX4" fmla="*/ 1589088 w 1679892"/>
                <a:gd name="csY4" fmla="*/ 181664 h 1271596"/>
                <a:gd name="csX5" fmla="*/ 817245 w 1679892"/>
                <a:gd name="csY5" fmla="*/ 181664 h 1271596"/>
                <a:gd name="csX6" fmla="*/ 567531 w 1679892"/>
                <a:gd name="csY6" fmla="*/ 15945 h 1271596"/>
                <a:gd name="csX7" fmla="*/ 517588 w 1679892"/>
                <a:gd name="csY7" fmla="*/ 54 h 1271596"/>
                <a:gd name="csX8" fmla="*/ 90805 w 1679892"/>
                <a:gd name="csY8" fmla="*/ 54 h 1271596"/>
                <a:gd name="csX9" fmla="*/ 0 w 1679892"/>
                <a:gd name="csY9" fmla="*/ 90859 h 1271596"/>
                <a:gd name="csX10" fmla="*/ 0 w 1679892"/>
                <a:gd name="csY10" fmla="*/ 1180769 h 1271596"/>
                <a:gd name="csX11" fmla="*/ 90805 w 1679892"/>
                <a:gd name="csY11" fmla="*/ 1271597 h 1271596"/>
                <a:gd name="csX12" fmla="*/ 45403 w 1679892"/>
                <a:gd name="csY12" fmla="*/ 90814 h 1271596"/>
                <a:gd name="csX13" fmla="*/ 90805 w 1679892"/>
                <a:gd name="csY13" fmla="*/ 45411 h 1271596"/>
                <a:gd name="csX14" fmla="*/ 517588 w 1679892"/>
                <a:gd name="csY14" fmla="*/ 45411 h 1271596"/>
                <a:gd name="csX15" fmla="*/ 538451 w 1679892"/>
                <a:gd name="csY15" fmla="*/ 50769 h 1271596"/>
                <a:gd name="csX16" fmla="*/ 540358 w 1679892"/>
                <a:gd name="csY16" fmla="*/ 52358 h 1271596"/>
                <a:gd name="csX17" fmla="*/ 542424 w 1679892"/>
                <a:gd name="csY17" fmla="*/ 53720 h 1271596"/>
                <a:gd name="csX18" fmla="*/ 792137 w 1679892"/>
                <a:gd name="csY18" fmla="*/ 219439 h 1271596"/>
                <a:gd name="csX19" fmla="*/ 803488 w 1679892"/>
                <a:gd name="csY19" fmla="*/ 227021 h 1271596"/>
                <a:gd name="csX20" fmla="*/ 1589088 w 1679892"/>
                <a:gd name="csY20" fmla="*/ 227021 h 1271596"/>
                <a:gd name="csX21" fmla="*/ 1634490 w 1679892"/>
                <a:gd name="csY21" fmla="*/ 272424 h 1271596"/>
                <a:gd name="csX22" fmla="*/ 1634490 w 1679892"/>
                <a:gd name="csY22" fmla="*/ 1180769 h 1271596"/>
                <a:gd name="csX23" fmla="*/ 1589088 w 1679892"/>
                <a:gd name="csY23" fmla="*/ 1226172 h 1271596"/>
                <a:gd name="csX24" fmla="*/ 90805 w 1679892"/>
                <a:gd name="csY24" fmla="*/ 1226172 h 1271596"/>
                <a:gd name="csX25" fmla="*/ 45403 w 1679892"/>
                <a:gd name="csY25" fmla="*/ 1180769 h 12715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679892" h="1271596">
                  <a:moveTo>
                    <a:pt x="90805" y="1271597"/>
                  </a:moveTo>
                  <a:lnTo>
                    <a:pt x="1589088" y="1271597"/>
                  </a:lnTo>
                  <a:cubicBezTo>
                    <a:pt x="1639171" y="1271436"/>
                    <a:pt x="1679731" y="1230875"/>
                    <a:pt x="1679893" y="1180792"/>
                  </a:cubicBezTo>
                  <a:lnTo>
                    <a:pt x="1679893" y="272469"/>
                  </a:lnTo>
                  <a:cubicBezTo>
                    <a:pt x="1679731" y="222386"/>
                    <a:pt x="1639171" y="181825"/>
                    <a:pt x="1589088" y="181664"/>
                  </a:cubicBezTo>
                  <a:lnTo>
                    <a:pt x="817245" y="181664"/>
                  </a:lnTo>
                  <a:lnTo>
                    <a:pt x="567531" y="15945"/>
                  </a:lnTo>
                  <a:cubicBezTo>
                    <a:pt x="553239" y="4999"/>
                    <a:pt x="535577" y="-620"/>
                    <a:pt x="517588" y="54"/>
                  </a:cubicBezTo>
                  <a:lnTo>
                    <a:pt x="90805" y="54"/>
                  </a:lnTo>
                  <a:cubicBezTo>
                    <a:pt x="40717" y="204"/>
                    <a:pt x="150" y="40771"/>
                    <a:pt x="0" y="90859"/>
                  </a:cubicBezTo>
                  <a:lnTo>
                    <a:pt x="0" y="1180769"/>
                  </a:lnTo>
                  <a:cubicBezTo>
                    <a:pt x="136" y="1230866"/>
                    <a:pt x="40708" y="1271447"/>
                    <a:pt x="90805" y="1271597"/>
                  </a:cubicBezTo>
                  <a:close/>
                  <a:moveTo>
                    <a:pt x="45403" y="90814"/>
                  </a:moveTo>
                  <a:cubicBezTo>
                    <a:pt x="45403" y="65738"/>
                    <a:pt x="65729" y="45411"/>
                    <a:pt x="90805" y="45411"/>
                  </a:cubicBezTo>
                  <a:lnTo>
                    <a:pt x="517588" y="45411"/>
                  </a:lnTo>
                  <a:cubicBezTo>
                    <a:pt x="524939" y="44894"/>
                    <a:pt x="532260" y="46773"/>
                    <a:pt x="538451" y="50769"/>
                  </a:cubicBezTo>
                  <a:lnTo>
                    <a:pt x="540358" y="52358"/>
                  </a:lnTo>
                  <a:lnTo>
                    <a:pt x="542424" y="53720"/>
                  </a:lnTo>
                  <a:lnTo>
                    <a:pt x="792137" y="219439"/>
                  </a:lnTo>
                  <a:lnTo>
                    <a:pt x="803488" y="227021"/>
                  </a:lnTo>
                  <a:lnTo>
                    <a:pt x="1589088" y="227021"/>
                  </a:lnTo>
                  <a:cubicBezTo>
                    <a:pt x="1614163" y="227021"/>
                    <a:pt x="1634490" y="247348"/>
                    <a:pt x="1634490" y="272424"/>
                  </a:cubicBezTo>
                  <a:lnTo>
                    <a:pt x="1634490" y="1180769"/>
                  </a:lnTo>
                  <a:cubicBezTo>
                    <a:pt x="1634490" y="1205845"/>
                    <a:pt x="1614163" y="1226172"/>
                    <a:pt x="1589088" y="1226172"/>
                  </a:cubicBezTo>
                  <a:lnTo>
                    <a:pt x="90805" y="1226172"/>
                  </a:lnTo>
                  <a:cubicBezTo>
                    <a:pt x="65729" y="1226172"/>
                    <a:pt x="45403" y="1205845"/>
                    <a:pt x="45403" y="1180769"/>
                  </a:cubicBezTo>
                  <a:close/>
                </a:path>
              </a:pathLst>
            </a:custGeom>
            <a:solidFill>
              <a:srgbClr val="000000"/>
            </a:solidFill>
            <a:ln w="2262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1210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A5BAB-B532-6C25-B9BD-E506E25AA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Transcription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60653-16F1-08E0-82E6-31A66C1BB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612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Use NimPro to make heavy lifting changes and export selections. Revisit and use NimPro as needed throughout the project.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Choose between 2 choices in workflow:</a:t>
            </a:r>
          </a:p>
          <a:p>
            <a:pPr lvl="1"/>
            <a:r>
              <a:rPr lang="en-US" sz="2800" dirty="0"/>
              <a:t>NimPro directly to DBT,</a:t>
            </a:r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r>
              <a:rPr lang="en-US" sz="2800" dirty="0"/>
              <a:t>-OR-</a:t>
            </a:r>
          </a:p>
          <a:p>
            <a:pPr marL="45720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NimPro, intermediary word processing, then to DBT.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Rinse and repeat as needed. </a:t>
            </a:r>
          </a:p>
        </p:txBody>
      </p:sp>
    </p:spTree>
    <p:extLst>
      <p:ext uri="{BB962C8B-B14F-4D97-AF65-F5344CB8AC3E}">
        <p14:creationId xmlns:p14="http://schemas.microsoft.com/office/powerpoint/2010/main" val="1529466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1543E-5082-D0D2-38CF-BDF5DA6E5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 Readers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C526F-8E87-5910-AF35-A7060EBD6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DBT works with NVDA, Narrator with BRLTTY installed, and JAWS.</a:t>
            </a:r>
          </a:p>
          <a:p>
            <a:r>
              <a:rPr lang="en-US" dirty="0"/>
              <a:t>When using DBT with JAWS, most users prefer to uncheck the check box Support for UI Automation. This is found from the menu bar in Global &gt; Internationalization. Insert + h or insert + q for help while in DBT.</a:t>
            </a:r>
          </a:p>
          <a:p>
            <a:r>
              <a:rPr lang="en-US" dirty="0"/>
              <a:t>NimPro help recommends using the hot-key for </a:t>
            </a:r>
            <a:r>
              <a:rPr lang="en-US" b="1" dirty="0"/>
              <a:t>Speak-all</a:t>
            </a:r>
            <a:r>
              <a:rPr lang="en-US" dirty="0"/>
              <a:t> or </a:t>
            </a:r>
            <a:r>
              <a:rPr lang="en-US" b="1" dirty="0"/>
              <a:t>Read Active Window.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281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48A46-D990-F20A-FB6F-E99922A66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EA399-A357-5C35-BAA6-ABD348B42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70870" cy="4351338"/>
          </a:xfrm>
        </p:spPr>
        <p:txBody>
          <a:bodyPr>
            <a:normAutofit/>
          </a:bodyPr>
          <a:lstStyle/>
          <a:p>
            <a:r>
              <a:rPr lang="en-US" dirty="0"/>
              <a:t>Duxbury Systems </a:t>
            </a:r>
            <a:r>
              <a:rPr lang="en-US" dirty="0">
                <a:hlinkClick r:id="rId2"/>
              </a:rPr>
              <a:t>www.duxburysystems.com</a:t>
            </a:r>
            <a:r>
              <a:rPr lang="en-US" dirty="0"/>
              <a:t> </a:t>
            </a:r>
          </a:p>
          <a:p>
            <a:r>
              <a:rPr lang="en-US" dirty="0" err="1"/>
              <a:t>duxuser</a:t>
            </a:r>
            <a:r>
              <a:rPr lang="en-US" dirty="0"/>
              <a:t> User Group </a:t>
            </a:r>
            <a:r>
              <a:rPr lang="en-US" dirty="0">
                <a:hlinkClick r:id="rId3"/>
              </a:rPr>
              <a:t>www.duxburysystems.com/discussion.asp</a:t>
            </a:r>
            <a:r>
              <a:rPr lang="en-US" dirty="0"/>
              <a:t> </a:t>
            </a:r>
          </a:p>
          <a:p>
            <a:r>
              <a:rPr lang="en-US" dirty="0"/>
              <a:t>TGIL </a:t>
            </a:r>
            <a:r>
              <a:rPr lang="en-US" dirty="0">
                <a:hlinkClick r:id="rId4"/>
              </a:rPr>
              <a:t>imagelibrary.aph.org</a:t>
            </a:r>
            <a:r>
              <a:rPr lang="en-US" dirty="0"/>
              <a:t> </a:t>
            </a:r>
          </a:p>
          <a:p>
            <a:r>
              <a:rPr lang="en-US" i="1" dirty="0"/>
              <a:t>Rules of UEB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www.iceb.org</a:t>
            </a:r>
            <a:endParaRPr lang="en-US" dirty="0"/>
          </a:p>
          <a:p>
            <a:r>
              <a:rPr lang="en-US" dirty="0"/>
              <a:t>BANA guidelines </a:t>
            </a:r>
            <a:r>
              <a:rPr lang="en-US" dirty="0">
                <a:hlinkClick r:id="rId6"/>
              </a:rPr>
              <a:t>www.brailleauthority.org</a:t>
            </a:r>
            <a:r>
              <a:rPr lang="en-US" dirty="0"/>
              <a:t> </a:t>
            </a:r>
          </a:p>
          <a:p>
            <a:r>
              <a:rPr lang="en-US" dirty="0"/>
              <a:t>Braille certifications </a:t>
            </a:r>
            <a:r>
              <a:rPr lang="en-US" dirty="0">
                <a:hlinkClick r:id="rId7"/>
              </a:rPr>
              <a:t>nfb.org/programs-services/braille-certification</a:t>
            </a:r>
            <a:r>
              <a:rPr lang="en-US" dirty="0"/>
              <a:t> </a:t>
            </a:r>
          </a:p>
          <a:p>
            <a:r>
              <a:rPr lang="en-US" dirty="0" err="1"/>
              <a:t>NotePad</a:t>
            </a:r>
            <a:r>
              <a:rPr lang="en-US" dirty="0"/>
              <a:t>++ </a:t>
            </a:r>
            <a:r>
              <a:rPr lang="en-US" dirty="0">
                <a:hlinkClick r:id="rId8"/>
              </a:rPr>
              <a:t>notepad-plus-plus.org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291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7CC53-6C10-16C3-1A2D-216DA5E2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5268"/>
            <a:ext cx="10515600" cy="1007464"/>
          </a:xfrm>
        </p:spPr>
        <p:txBody>
          <a:bodyPr/>
          <a:lstStyle/>
          <a:p>
            <a:pPr algn="ctr"/>
            <a:r>
              <a:rPr lang="en-US" dirty="0"/>
              <a:t>NIMAC AMP Accounts</a:t>
            </a:r>
          </a:p>
        </p:txBody>
      </p:sp>
    </p:spTree>
    <p:extLst>
      <p:ext uri="{BB962C8B-B14F-4D97-AF65-F5344CB8AC3E}">
        <p14:creationId xmlns:p14="http://schemas.microsoft.com/office/powerpoint/2010/main" val="1149697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37F25-3253-5073-9501-1B2F0596B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NIMAC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9A65E-343A-5507-9326-5DC480C39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592132"/>
            <a:ext cx="10439400" cy="4584831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Char char="•"/>
            </a:pPr>
            <a:r>
              <a:rPr lang="en-US" altLang="en-US" sz="3200" dirty="0"/>
              <a:t>Created by IDEA 2004, the NIMAC is the national source file repository for K-12 textbooks and instructional materials. </a:t>
            </a:r>
          </a:p>
          <a:p>
            <a:pPr>
              <a:buFont typeface="Arial" charset="0"/>
              <a:buChar char="•"/>
            </a:pPr>
            <a:r>
              <a:rPr lang="en-US" altLang="en-US" sz="3200" dirty="0"/>
              <a:t>We make NIMAS files available for use in producing accessible formats for K-12 instructional materials.</a:t>
            </a:r>
          </a:p>
          <a:p>
            <a:pPr>
              <a:buFont typeface="Arial" charset="0"/>
              <a:buChar char="•"/>
            </a:pPr>
            <a:r>
              <a:rPr lang="en-US" altLang="en-US" sz="3200" dirty="0"/>
              <a:t>We have received over 90,000 file sets from over 200 publishers. </a:t>
            </a:r>
          </a:p>
          <a:p>
            <a:pPr>
              <a:buFont typeface="Arial" charset="0"/>
              <a:buChar char="•"/>
            </a:pPr>
            <a:r>
              <a:rPr lang="en-US" altLang="en-US" sz="3200" dirty="0"/>
              <a:t>All 50 States, the eligible territories, and the DoDEA work with the NIMAC.</a:t>
            </a:r>
          </a:p>
          <a:p>
            <a:pPr>
              <a:buFont typeface="Arial" charset="0"/>
              <a:buChar char="•"/>
            </a:pPr>
            <a:r>
              <a:rPr lang="en-US" altLang="en-US" sz="3200" dirty="0"/>
              <a:t>Each State that works with the NIMAC designates Authorized Users who have full access to the repository.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352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8954-D8FC-A290-83DF-6380E5ED4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AMP Accounts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73B79-7E0A-EE01-CBEC-24E8B9525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individual or organization that produces accessible formats on behalf of eligible K-12 students can sign up for a free NIMAC AMP account.</a:t>
            </a:r>
          </a:p>
          <a:p>
            <a:r>
              <a:rPr lang="en-US" dirty="0"/>
              <a:t>AMP accounts can have multiple </a:t>
            </a:r>
            <a:r>
              <a:rPr lang="en-US" dirty="0" err="1"/>
              <a:t>subusers</a:t>
            </a:r>
            <a:r>
              <a:rPr lang="en-US" dirty="0"/>
              <a:t>, so you can have one account for an organization or district with multiple </a:t>
            </a:r>
            <a:r>
              <a:rPr lang="en-US" dirty="0" err="1"/>
              <a:t>subusers</a:t>
            </a:r>
            <a:r>
              <a:rPr lang="en-US" dirty="0"/>
              <a:t>, or you can opt for individual accounts for each person.</a:t>
            </a:r>
          </a:p>
          <a:p>
            <a:r>
              <a:rPr lang="en-US" dirty="0"/>
              <a:t>AMPs can only download NIMAS files that are assigned to them by an Authorized User.</a:t>
            </a:r>
          </a:p>
        </p:txBody>
      </p:sp>
    </p:spTree>
    <p:extLst>
      <p:ext uri="{BB962C8B-B14F-4D97-AF65-F5344CB8AC3E}">
        <p14:creationId xmlns:p14="http://schemas.microsoft.com/office/powerpoint/2010/main" val="909804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DA1A4-2B1D-2BFD-C110-ED095F786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Obtain NIMAS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47DD3-48F9-CC18-839C-D82A31F7D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Authorized Users can either provide you with NIMAS files directly, or they can assign them to you in your NIMAC AMP account.</a:t>
            </a:r>
          </a:p>
          <a:p>
            <a:r>
              <a:rPr lang="en-US" dirty="0"/>
              <a:t>Authorized Users work under a State Education Agency. If you need a NIMAS file assigned to you, it would be assigned by an Authorized User in the state in which the accessible format is needed.</a:t>
            </a:r>
          </a:p>
          <a:p>
            <a:r>
              <a:rPr lang="en-US" dirty="0"/>
              <a:t>If you need help getting connected with an Authorized User, please reach out to the NIMAC and we can help!</a:t>
            </a:r>
          </a:p>
        </p:txBody>
      </p:sp>
    </p:spTree>
    <p:extLst>
      <p:ext uri="{BB962C8B-B14F-4D97-AF65-F5344CB8AC3E}">
        <p14:creationId xmlns:p14="http://schemas.microsoft.com/office/powerpoint/2010/main" val="1563233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00E75-191D-29DE-D3CF-5347306F1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Register as a NIMAC AMP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69E46-E7BA-858E-3BF4-884117D12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order to get registered for a free AMP account, send an email to </a:t>
            </a:r>
            <a:r>
              <a:rPr lang="en-US" dirty="0">
                <a:hlinkClick r:id="rId2"/>
              </a:rPr>
              <a:t>nimac@aph.org</a:t>
            </a:r>
            <a:r>
              <a:rPr lang="en-US" dirty="0"/>
              <a:t> </a:t>
            </a:r>
          </a:p>
          <a:p>
            <a:r>
              <a:rPr lang="en-US" dirty="0"/>
              <a:t>We will add you in the system, and you will receive an email with a link to complete the online registration.</a:t>
            </a:r>
          </a:p>
          <a:p>
            <a:r>
              <a:rPr lang="en-US" dirty="0"/>
              <a:t>You will also receive a Limitation of Use Agreement (LUA). Please initial each page of the agreement, and fill out/sign section 14.0.</a:t>
            </a:r>
          </a:p>
          <a:p>
            <a:r>
              <a:rPr lang="en-US" dirty="0"/>
              <a:t>Once you complete the registration and send us your LUA, we will activate your account.</a:t>
            </a:r>
          </a:p>
        </p:txBody>
      </p:sp>
    </p:spTree>
    <p:extLst>
      <p:ext uri="{BB962C8B-B14F-4D97-AF65-F5344CB8AC3E}">
        <p14:creationId xmlns:p14="http://schemas.microsoft.com/office/powerpoint/2010/main" val="3628750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76B36-C56C-DDFA-19CF-1DA92D007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71468"/>
            <a:ext cx="10515600" cy="2532990"/>
          </a:xfrm>
        </p:spPr>
        <p:txBody>
          <a:bodyPr/>
          <a:lstStyle/>
          <a:p>
            <a:r>
              <a:rPr lang="en-US" dirty="0"/>
              <a:t>Get NIMAS files from the NIMAC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9EF1D26-B1BD-28FE-8F7B-7E588ECB1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36915"/>
            <a:ext cx="10515600" cy="2852736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1893"/>
                </a:solidFill>
              </a:rPr>
              <a:t>Login at nimac.us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1893"/>
                </a:solidFill>
              </a:rPr>
              <a:t>Choose title in Title Assignments and click Add To My Downloads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1893"/>
                </a:solidFill>
              </a:rPr>
              <a:t>Select the type of content and agree to the agreement to submit the request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1893"/>
                </a:solidFill>
              </a:rPr>
              <a:t>Visit My Downloads to complete the download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161893"/>
              </a:solidFill>
            </a:endParaRPr>
          </a:p>
          <a:p>
            <a:r>
              <a:rPr lang="en-US" b="1" dirty="0">
                <a:solidFill>
                  <a:srgbClr val="161893"/>
                </a:solidFill>
              </a:rPr>
              <a:t>Downloading NIMAS Files for AMPs on YouTube </a:t>
            </a:r>
            <a:r>
              <a:rPr lang="en-US" dirty="0">
                <a:hlinkClick r:id="rId2"/>
              </a:rPr>
              <a:t>https://www.youtube.com/watch?v=v8aKAl84K8k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4781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3D623-CD81-F105-2A53-E7627E580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7637D-6C0C-6F49-FF30-DBCA243DD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the Login </a:t>
            </a:r>
            <a:br>
              <a:rPr lang="en-US" dirty="0"/>
            </a:br>
            <a:r>
              <a:rPr lang="en-US" dirty="0"/>
              <a:t>button</a:t>
            </a:r>
          </a:p>
        </p:txBody>
      </p:sp>
      <p:pic>
        <p:nvPicPr>
          <p:cNvPr id="5" name="Picture 4" descr="Screenshot from nimac.us">
            <a:extLst>
              <a:ext uri="{FF2B5EF4-FFF2-40B4-BE49-F238E27FC236}">
                <a16:creationId xmlns:a16="http://schemas.microsoft.com/office/drawing/2014/main" id="{4B7CC3C8-7DAD-AA00-EB99-B7F4A897D1E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9196" y="365125"/>
            <a:ext cx="7772400" cy="589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1701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37A1A-76B3-9492-AB7D-5E46ED68D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shot from nimac.overdrive.com/Account/Login">
            <a:extLst>
              <a:ext uri="{FF2B5EF4-FFF2-40B4-BE49-F238E27FC236}">
                <a16:creationId xmlns:a16="http://schemas.microsoft.com/office/drawing/2014/main" id="{E46AD2B1-9007-BEAD-DB82-4FBDFACDCC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2"/>
          <a:stretch>
            <a:fillRect/>
          </a:stretch>
        </p:blipFill>
        <p:spPr>
          <a:xfrm>
            <a:off x="4314825" y="253169"/>
            <a:ext cx="7653338" cy="59518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D6CAC8-011D-710E-1EB7-89EAA502B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Login Screen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85614-1CE4-3FB8-4730-E37C70B60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Enter your</a:t>
            </a:r>
            <a:br>
              <a:rPr lang="en-US" dirty="0"/>
            </a:br>
            <a:r>
              <a:rPr lang="en-US" dirty="0"/>
              <a:t>Username and</a:t>
            </a:r>
            <a:br>
              <a:rPr lang="en-US" dirty="0"/>
            </a:br>
            <a:r>
              <a:rPr lang="en-US" dirty="0"/>
              <a:t>Password</a:t>
            </a:r>
          </a:p>
          <a:p>
            <a:r>
              <a:rPr lang="en-US" dirty="0"/>
              <a:t>Username is not </a:t>
            </a:r>
            <a:br>
              <a:rPr lang="en-US" dirty="0"/>
            </a:br>
            <a:r>
              <a:rPr lang="en-US" dirty="0"/>
              <a:t>an email address</a:t>
            </a:r>
          </a:p>
          <a:p>
            <a:r>
              <a:rPr lang="en-US" dirty="0"/>
              <a:t>The designated NIMAC </a:t>
            </a:r>
            <a:br>
              <a:rPr lang="en-US" dirty="0"/>
            </a:br>
            <a:r>
              <a:rPr lang="en-US" dirty="0"/>
              <a:t>username format is </a:t>
            </a:r>
            <a:r>
              <a:rPr lang="en-US" dirty="0" err="1"/>
              <a:t>username.amp.admin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187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56265-F3E6-93CE-0790-0C98F8C57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creenshot from nimac.overdrive.com/AssignmentQueue/Active. A red arrows points to the link Title Assignments.">
            <a:extLst>
              <a:ext uri="{FF2B5EF4-FFF2-40B4-BE49-F238E27FC236}">
                <a16:creationId xmlns:a16="http://schemas.microsoft.com/office/drawing/2014/main" id="{6E53B5A3-0D99-92E7-815E-83116AE69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983" y="0"/>
            <a:ext cx="780601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A8918-B915-0203-CAAB-E7EE281FF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Assignments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59C1179-7EEF-BA99-CFAB-7C1FC659E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184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If not already at</a:t>
            </a:r>
            <a:br>
              <a:rPr lang="en-US" dirty="0"/>
            </a:br>
            <a:r>
              <a:rPr lang="en-US" dirty="0"/>
              <a:t>Title Assignments,</a:t>
            </a:r>
            <a:br>
              <a:rPr lang="en-US" dirty="0"/>
            </a:br>
            <a:r>
              <a:rPr lang="en-US" dirty="0"/>
              <a:t>click the “Title </a:t>
            </a:r>
            <a:br>
              <a:rPr lang="en-US" dirty="0"/>
            </a:br>
            <a:r>
              <a:rPr lang="en-US" dirty="0"/>
              <a:t>Assignments” link to</a:t>
            </a:r>
            <a:br>
              <a:rPr lang="en-US" dirty="0"/>
            </a:br>
            <a:r>
              <a:rPr lang="en-US" dirty="0"/>
              <a:t>view all currently </a:t>
            </a:r>
            <a:br>
              <a:rPr lang="en-US" dirty="0"/>
            </a:br>
            <a:r>
              <a:rPr lang="en-US" dirty="0"/>
              <a:t>assigned titles.</a:t>
            </a:r>
          </a:p>
          <a:p>
            <a:r>
              <a:rPr lang="en-US" dirty="0"/>
              <a:t>As a reminder, you </a:t>
            </a:r>
            <a:br>
              <a:rPr lang="en-US" dirty="0"/>
            </a:br>
            <a:r>
              <a:rPr lang="en-US" dirty="0"/>
              <a:t>will only have access </a:t>
            </a:r>
            <a:br>
              <a:rPr lang="en-US" dirty="0"/>
            </a:br>
            <a:r>
              <a:rPr lang="en-US" dirty="0"/>
              <a:t>to files assigned to </a:t>
            </a:r>
            <a:br>
              <a:rPr lang="en-US" dirty="0"/>
            </a:br>
            <a:r>
              <a:rPr lang="en-US" dirty="0"/>
              <a:t>you by an Authorized </a:t>
            </a:r>
            <a:br>
              <a:rPr lang="en-US" dirty="0"/>
            </a:br>
            <a:r>
              <a:rPr lang="en-US" dirty="0"/>
              <a:t>User.</a:t>
            </a:r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F9188183-56B8-756B-452C-2BF60E935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2967" y="2055813"/>
            <a:ext cx="337458" cy="783771"/>
          </a:xfrm>
          <a:prstGeom prst="upArrow">
            <a:avLst>
              <a:gd name="adj1" fmla="val 14874"/>
              <a:gd name="adj2" fmla="val 4677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433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B65ED-BB05-F486-FB5A-D937229EA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Download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261BC-995E-70A7-F58C-E9BD6D04E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Check the box for </a:t>
            </a:r>
            <a:br>
              <a:rPr lang="en-US" dirty="0"/>
            </a:br>
            <a:r>
              <a:rPr lang="en-US" dirty="0"/>
              <a:t>the title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Click “Add To My </a:t>
            </a:r>
            <a:br>
              <a:rPr lang="en-US" dirty="0"/>
            </a:br>
            <a:r>
              <a:rPr lang="en-US" dirty="0"/>
              <a:t>Downloads (1)”</a:t>
            </a:r>
          </a:p>
          <a:p>
            <a:pPr lvl="1"/>
            <a:r>
              <a:rPr lang="en-US" dirty="0"/>
              <a:t>You can check more</a:t>
            </a:r>
            <a:br>
              <a:rPr lang="en-US" dirty="0"/>
            </a:br>
            <a:r>
              <a:rPr lang="en-US" dirty="0"/>
              <a:t>than 1 title at a time</a:t>
            </a:r>
          </a:p>
          <a:p>
            <a:pPr lvl="1"/>
            <a:r>
              <a:rPr lang="en-US" dirty="0"/>
              <a:t>The number will </a:t>
            </a:r>
            <a:br>
              <a:rPr lang="en-US" dirty="0"/>
            </a:br>
            <a:r>
              <a:rPr lang="en-US" dirty="0"/>
              <a:t>reflect in the “Add to</a:t>
            </a:r>
            <a:br>
              <a:rPr lang="en-US" dirty="0"/>
            </a:br>
            <a:r>
              <a:rPr lang="en-US" dirty="0"/>
              <a:t>My Downloads (#)” </a:t>
            </a:r>
          </a:p>
          <a:p>
            <a:endParaRPr lang="en-US" dirty="0"/>
          </a:p>
        </p:txBody>
      </p:sp>
      <p:pic>
        <p:nvPicPr>
          <p:cNvPr id="5" name="Picture 4" descr="Screenshot from nimac.overdrive.com/AssignmentQueue/Active. 1. the red arrow points to the checkbox next to the first assigned title. 2. the red arrow points to the button &quot;+Add To My Downloads (1)&quot;.">
            <a:extLst>
              <a:ext uri="{FF2B5EF4-FFF2-40B4-BE49-F238E27FC236}">
                <a16:creationId xmlns:a16="http://schemas.microsoft.com/office/drawing/2014/main" id="{8B89BA33-3514-4D5F-F9DA-F3337364B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983" y="0"/>
            <a:ext cx="7806017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D7352D-2789-95DF-9731-4D2B9A65D9CD}"/>
              </a:ext>
            </a:extLst>
          </p:cNvPr>
          <p:cNvSpPr txBox="1"/>
          <p:nvPr/>
        </p:nvSpPr>
        <p:spPr>
          <a:xfrm>
            <a:off x="3471583" y="560358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1.</a:t>
            </a:r>
            <a:endParaRPr lang="en-US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AEF277-184B-1E82-2D38-110CD359FB8E}"/>
              </a:ext>
            </a:extLst>
          </p:cNvPr>
          <p:cNvSpPr txBox="1"/>
          <p:nvPr/>
        </p:nvSpPr>
        <p:spPr>
          <a:xfrm>
            <a:off x="6476041" y="3525673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2.</a:t>
            </a:r>
            <a:endParaRPr lang="en-US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403A4399-C673-01B4-CB8E-F79D725D6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3081479">
            <a:off x="4053968" y="5158358"/>
            <a:ext cx="337458" cy="783771"/>
          </a:xfrm>
          <a:prstGeom prst="upArrow">
            <a:avLst>
              <a:gd name="adj1" fmla="val 14874"/>
              <a:gd name="adj2" fmla="val 4677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68A716C6-EE4B-CF56-60A1-29BEACFCB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2813442">
            <a:off x="6154909" y="3456954"/>
            <a:ext cx="337458" cy="783771"/>
          </a:xfrm>
          <a:prstGeom prst="upArrow">
            <a:avLst>
              <a:gd name="adj1" fmla="val 14874"/>
              <a:gd name="adj2" fmla="val 4677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53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C9965-4496-76DC-3AE5-B206663E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36514-E003-1223-8537-9DAAADB0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Choose type of content for download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1B0E01-7186-BE8C-3926-C125B297C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Choose the radio button for the</a:t>
            </a:r>
            <a:br>
              <a:rPr lang="en-US" dirty="0"/>
            </a:br>
            <a:r>
              <a:rPr lang="en-US" dirty="0"/>
              <a:t>type of content you want.</a:t>
            </a:r>
          </a:p>
          <a:p>
            <a:r>
              <a:rPr lang="en-US" dirty="0"/>
              <a:t>Some titles do not have MathML,</a:t>
            </a:r>
            <a:br>
              <a:rPr lang="en-US" dirty="0"/>
            </a:br>
            <a:r>
              <a:rPr lang="en-US" dirty="0"/>
              <a:t>and that option will not be</a:t>
            </a:r>
            <a:br>
              <a:rPr lang="en-US" dirty="0"/>
            </a:br>
            <a:r>
              <a:rPr lang="en-US" dirty="0"/>
              <a:t>available.</a:t>
            </a:r>
          </a:p>
          <a:p>
            <a:r>
              <a:rPr lang="en-US" dirty="0"/>
              <a:t>Click the button agreeing to </a:t>
            </a:r>
            <a:br>
              <a:rPr lang="en-US" dirty="0"/>
            </a:br>
            <a:r>
              <a:rPr lang="en-US" dirty="0"/>
              <a:t>abide by the agreement.</a:t>
            </a:r>
          </a:p>
        </p:txBody>
      </p:sp>
      <p:pic>
        <p:nvPicPr>
          <p:cNvPr id="7" name="Picture 6" descr="Screenshot of pop-up &quot;Submit Download Request&quot;. Radio buttons are next to 3 options: Full Download (includes images), Full Download - No MathML (includes images), and XML Download (excludes images).">
            <a:extLst>
              <a:ext uri="{FF2B5EF4-FFF2-40B4-BE49-F238E27FC236}">
                <a16:creationId xmlns:a16="http://schemas.microsoft.com/office/drawing/2014/main" id="{51315E6A-F1BD-7D27-5733-977E94D94B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37514" y="1350622"/>
            <a:ext cx="3995057" cy="530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992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A9588-8A69-BDFE-DF64-1141A412A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5" y="462755"/>
            <a:ext cx="10515600" cy="1325563"/>
          </a:xfrm>
        </p:spPr>
        <p:txBody>
          <a:bodyPr/>
          <a:lstStyle/>
          <a:p>
            <a:r>
              <a:rPr lang="en-US" dirty="0"/>
              <a:t>My Downloads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8EDBA-01D4-FA92-096A-1BB3668EF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5" y="1825625"/>
            <a:ext cx="10515600" cy="4351338"/>
          </a:xfrm>
        </p:spPr>
        <p:txBody>
          <a:bodyPr/>
          <a:lstStyle/>
          <a:p>
            <a:r>
              <a:rPr lang="en-US" dirty="0"/>
              <a:t>Click “My Downloads”</a:t>
            </a:r>
          </a:p>
          <a:p>
            <a:r>
              <a:rPr lang="en-US" dirty="0"/>
              <a:t>The title may show</a:t>
            </a:r>
            <a:br>
              <a:rPr lang="en-US" dirty="0"/>
            </a:br>
            <a:r>
              <a:rPr lang="en-US" dirty="0"/>
              <a:t>“Pending” as the </a:t>
            </a:r>
            <a:br>
              <a:rPr lang="en-US" dirty="0"/>
            </a:br>
            <a:r>
              <a:rPr lang="en-US" dirty="0"/>
              <a:t>download may</a:t>
            </a:r>
            <a:br>
              <a:rPr lang="en-US" dirty="0"/>
            </a:br>
            <a:r>
              <a:rPr lang="en-US" dirty="0"/>
              <a:t>take a few minutes to</a:t>
            </a:r>
            <a:br>
              <a:rPr lang="en-US" dirty="0"/>
            </a:br>
            <a:r>
              <a:rPr lang="en-US" dirty="0"/>
              <a:t>post to your downloads</a:t>
            </a:r>
          </a:p>
        </p:txBody>
      </p:sp>
      <p:pic>
        <p:nvPicPr>
          <p:cNvPr id="11" name="Picture 10" descr="Screenshot from nimac.overdrive.com/DownloadQueue. A red arrow points to the link &quot;My Downloads&quot;.">
            <a:extLst>
              <a:ext uri="{FF2B5EF4-FFF2-40B4-BE49-F238E27FC236}">
                <a16:creationId xmlns:a16="http://schemas.microsoft.com/office/drawing/2014/main" id="{8024D29D-F345-162D-E8CE-2037D1B78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983" y="0"/>
            <a:ext cx="7806017" cy="6858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C5C980E-DF59-2DAB-03C2-8544A72E8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526486" y="1144588"/>
            <a:ext cx="631371" cy="1066800"/>
            <a:chOff x="10570029" y="1197429"/>
            <a:chExt cx="631371" cy="10668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223D8BC-905F-81A6-B4D3-5D7566B7D973}"/>
                </a:ext>
              </a:extLst>
            </p:cNvPr>
            <p:cNvSpPr/>
            <p:nvPr/>
          </p:nvSpPr>
          <p:spPr>
            <a:xfrm>
              <a:off x="10570029" y="1197429"/>
              <a:ext cx="631371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Up 11">
              <a:extLst>
                <a:ext uri="{FF2B5EF4-FFF2-40B4-BE49-F238E27FC236}">
                  <a16:creationId xmlns:a16="http://schemas.microsoft.com/office/drawing/2014/main" id="{307D9F8E-7FA0-714B-80C3-5E9AF76A21CC}"/>
                </a:ext>
              </a:extLst>
            </p:cNvPr>
            <p:cNvSpPr/>
            <p:nvPr/>
          </p:nvSpPr>
          <p:spPr>
            <a:xfrm>
              <a:off x="10716985" y="1272042"/>
              <a:ext cx="337458" cy="783771"/>
            </a:xfrm>
            <a:prstGeom prst="upArrow">
              <a:avLst>
                <a:gd name="adj1" fmla="val 14874"/>
                <a:gd name="adj2" fmla="val 46774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034297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C09D9-AD60-4A2C-1C06-4202E99AD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09B58-EF5E-F5B5-BF2F-143693327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Notified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9838D-9971-16E3-DA66-92E222C6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1825625"/>
            <a:ext cx="10515600" cy="4351338"/>
          </a:xfrm>
        </p:spPr>
        <p:txBody>
          <a:bodyPr/>
          <a:lstStyle/>
          <a:p>
            <a:r>
              <a:rPr lang="en-US" dirty="0"/>
              <a:t>If you would like emails</a:t>
            </a:r>
            <a:br>
              <a:rPr lang="en-US" dirty="0"/>
            </a:br>
            <a:r>
              <a:rPr lang="en-US" dirty="0"/>
              <a:t>when downloads are</a:t>
            </a:r>
            <a:br>
              <a:rPr lang="en-US" dirty="0"/>
            </a:br>
            <a:r>
              <a:rPr lang="en-US" dirty="0"/>
              <a:t>ready, ensure the box </a:t>
            </a:r>
            <a:br>
              <a:rPr lang="en-US" dirty="0"/>
            </a:br>
            <a:r>
              <a:rPr lang="en-US" dirty="0"/>
              <a:t>“Send me an email </a:t>
            </a:r>
            <a:br>
              <a:rPr lang="en-US" dirty="0"/>
            </a:br>
            <a:r>
              <a:rPr lang="en-US" dirty="0"/>
              <a:t>when a requested file</a:t>
            </a:r>
            <a:br>
              <a:rPr lang="en-US" dirty="0"/>
            </a:br>
            <a:r>
              <a:rPr lang="en-US" dirty="0"/>
              <a:t>is ready for download </a:t>
            </a:r>
            <a:br>
              <a:rPr lang="en-US" dirty="0"/>
            </a:br>
            <a:r>
              <a:rPr lang="en-US" dirty="0"/>
              <a:t>in My Downloads” is </a:t>
            </a:r>
            <a:br>
              <a:rPr lang="en-US" dirty="0"/>
            </a:br>
            <a:r>
              <a:rPr lang="en-US" dirty="0"/>
              <a:t>checked. </a:t>
            </a:r>
          </a:p>
        </p:txBody>
      </p:sp>
      <p:pic>
        <p:nvPicPr>
          <p:cNvPr id="6" name="Picture 5" descr="Screenshot from nimac.overdrive.com/DownloadQueue. A red arrow points to &quot;Send me an email &#10;when a requested file&#10;is ready for download &#10;in My Downloads&quot;.">
            <a:extLst>
              <a:ext uri="{FF2B5EF4-FFF2-40B4-BE49-F238E27FC236}">
                <a16:creationId xmlns:a16="http://schemas.microsoft.com/office/drawing/2014/main" id="{E022D858-F91D-B805-A9E9-DB1CFF085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983" y="0"/>
            <a:ext cx="7806017" cy="6858000"/>
          </a:xfrm>
          <a:prstGeom prst="rect">
            <a:avLst/>
          </a:prstGeom>
        </p:spPr>
      </p:pic>
      <p:sp>
        <p:nvSpPr>
          <p:cNvPr id="7" name="Arrow: Up 6">
            <a:extLst>
              <a:ext uri="{FF2B5EF4-FFF2-40B4-BE49-F238E27FC236}">
                <a16:creationId xmlns:a16="http://schemas.microsoft.com/office/drawing/2014/main" id="{C0F62532-61BE-77F1-4370-0FD4526CA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9681885" y="2486440"/>
            <a:ext cx="337458" cy="783771"/>
          </a:xfrm>
          <a:prstGeom prst="upArrow">
            <a:avLst>
              <a:gd name="adj1" fmla="val 14874"/>
              <a:gd name="adj2" fmla="val 4677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104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31F7B-0BDF-450C-5EEA-5B49E2D41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shot from nimac.overdrive.com/DownloadQueue. A red arrow points to the button &quot;Download&quot; next to the first title.">
            <a:extLst>
              <a:ext uri="{FF2B5EF4-FFF2-40B4-BE49-F238E27FC236}">
                <a16:creationId xmlns:a16="http://schemas.microsoft.com/office/drawing/2014/main" id="{7E6841B8-F431-26BD-8EC6-F92075A27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983" y="0"/>
            <a:ext cx="780601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0C5746-BBAA-8018-7C39-50E6D6B0E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E2F7A-D0F3-163D-6B9B-68226A3AF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1825625"/>
            <a:ext cx="10515600" cy="4351338"/>
          </a:xfrm>
        </p:spPr>
        <p:txBody>
          <a:bodyPr/>
          <a:lstStyle/>
          <a:p>
            <a:r>
              <a:rPr lang="en-US" dirty="0"/>
              <a:t>Click the “Download” </a:t>
            </a:r>
            <a:br>
              <a:rPr lang="en-US" dirty="0"/>
            </a:br>
            <a:r>
              <a:rPr lang="en-US" dirty="0"/>
              <a:t>button next to the title</a:t>
            </a:r>
            <a:br>
              <a:rPr lang="en-US" dirty="0"/>
            </a:br>
            <a:r>
              <a:rPr lang="en-US" dirty="0"/>
              <a:t>you need</a:t>
            </a:r>
          </a:p>
          <a:p>
            <a:endParaRPr lang="en-US" dirty="0"/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BE17AD31-97E3-E584-01DD-3D7E6F015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3081479">
            <a:off x="8974312" y="4476713"/>
            <a:ext cx="337458" cy="783771"/>
          </a:xfrm>
          <a:prstGeom prst="upArrow">
            <a:avLst>
              <a:gd name="adj1" fmla="val 14874"/>
              <a:gd name="adj2" fmla="val 4677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328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19A31-EFE5-AFDE-C122-FBDEB6204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A15BA-7696-F829-DF7A-8CAD52AE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487" y="230981"/>
            <a:ext cx="4146496" cy="1325563"/>
          </a:xfrm>
        </p:spPr>
        <p:txBody>
          <a:bodyPr/>
          <a:lstStyle/>
          <a:p>
            <a:r>
              <a:rPr lang="en-US" dirty="0"/>
              <a:t>Download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61236-A76D-1AFA-FC23-91ED2C31F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1825625"/>
            <a:ext cx="10515600" cy="4351338"/>
          </a:xfrm>
        </p:spPr>
        <p:txBody>
          <a:bodyPr/>
          <a:lstStyle/>
          <a:p>
            <a:r>
              <a:rPr lang="en-US" dirty="0"/>
              <a:t>The download will</a:t>
            </a:r>
            <a:br>
              <a:rPr lang="en-US" dirty="0"/>
            </a:br>
            <a:r>
              <a:rPr lang="en-US" dirty="0"/>
              <a:t>begin.</a:t>
            </a:r>
          </a:p>
        </p:txBody>
      </p:sp>
      <p:pic>
        <p:nvPicPr>
          <p:cNvPr id="9" name="Picture 8" descr="Screenshot of download processing">
            <a:extLst>
              <a:ext uri="{FF2B5EF4-FFF2-40B4-BE49-F238E27FC236}">
                <a16:creationId xmlns:a16="http://schemas.microsoft.com/office/drawing/2014/main" id="{C82B0ADE-C956-6522-0E5D-0B4B580E81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4385983" y="0"/>
            <a:ext cx="780601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7C054F-D9ED-DF91-2BBE-06CB4AF97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72399" y="824139"/>
            <a:ext cx="4180114" cy="2002971"/>
          </a:xfrm>
          <a:prstGeom prst="rect">
            <a:avLst/>
          </a:prstGeom>
        </p:spPr>
      </p:pic>
      <p:sp>
        <p:nvSpPr>
          <p:cNvPr id="4" name="Arrow: Up 3">
            <a:extLst>
              <a:ext uri="{FF2B5EF4-FFF2-40B4-BE49-F238E27FC236}">
                <a16:creationId xmlns:a16="http://schemas.microsoft.com/office/drawing/2014/main" id="{FD266310-7B39-976C-73A2-27B53E4E3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3081479">
            <a:off x="8974312" y="4476713"/>
            <a:ext cx="337458" cy="783771"/>
          </a:xfrm>
          <a:prstGeom prst="upArrow">
            <a:avLst>
              <a:gd name="adj1" fmla="val 14874"/>
              <a:gd name="adj2" fmla="val 4677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366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C476D-59A5-DD7C-8C9F-3DEFCC71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shot from nimac.overdrive.com/DownloadQueue. A red arrow points to the button &quot;Delete&quot; for the first title. A red circle is around &quot;Full (Replace MathML) (52.67 MB)&quot;.">
            <a:extLst>
              <a:ext uri="{FF2B5EF4-FFF2-40B4-BE49-F238E27FC236}">
                <a16:creationId xmlns:a16="http://schemas.microsoft.com/office/drawing/2014/main" id="{FD23BE21-237E-A1D5-A5BC-EE60989EC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983" y="0"/>
            <a:ext cx="780601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99F3ED-F548-CD4B-22DD-55123D885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472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Do you need a </a:t>
            </a:r>
            <a:br>
              <a:rPr lang="en-US" dirty="0"/>
            </a:br>
            <a:r>
              <a:rPr lang="en-US" dirty="0"/>
              <a:t>different content </a:t>
            </a:r>
            <a:br>
              <a:rPr lang="en-US" dirty="0"/>
            </a:br>
            <a:r>
              <a:rPr lang="en-US" dirty="0"/>
              <a:t>type?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5A685-638F-2DAF-3A8C-14A94CC9B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2055813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While in “My </a:t>
            </a:r>
            <a:br>
              <a:rPr lang="en-US" dirty="0"/>
            </a:br>
            <a:r>
              <a:rPr lang="en-US" dirty="0"/>
              <a:t>Downloads,” click</a:t>
            </a:r>
            <a:br>
              <a:rPr lang="en-US" dirty="0"/>
            </a:br>
            <a:r>
              <a:rPr lang="en-US" dirty="0"/>
              <a:t>“Delete” next to the</a:t>
            </a:r>
            <a:br>
              <a:rPr lang="en-US" dirty="0"/>
            </a:br>
            <a:r>
              <a:rPr lang="en-US" dirty="0"/>
              <a:t>title.</a:t>
            </a:r>
          </a:p>
          <a:p>
            <a:r>
              <a:rPr lang="en-US" dirty="0"/>
              <a:t>Return to your “Title</a:t>
            </a:r>
            <a:br>
              <a:rPr lang="en-US" dirty="0"/>
            </a:br>
            <a:r>
              <a:rPr lang="en-US" dirty="0"/>
              <a:t>Assignments” and </a:t>
            </a:r>
            <a:br>
              <a:rPr lang="en-US" dirty="0"/>
            </a:br>
            <a:r>
              <a:rPr lang="en-US" dirty="0"/>
              <a:t>choose the title </a:t>
            </a:r>
            <a:br>
              <a:rPr lang="en-US" dirty="0"/>
            </a:br>
            <a:r>
              <a:rPr lang="en-US" dirty="0"/>
              <a:t>again to “Add To My </a:t>
            </a:r>
            <a:br>
              <a:rPr lang="en-US" dirty="0"/>
            </a:br>
            <a:r>
              <a:rPr lang="en-US" dirty="0"/>
              <a:t>Downloads (#)”</a:t>
            </a: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C8515601-ECF4-2A6C-471F-A21B92701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0847614" y="3576750"/>
            <a:ext cx="337458" cy="783771"/>
          </a:xfrm>
          <a:prstGeom prst="upArrow">
            <a:avLst>
              <a:gd name="adj1" fmla="val 14874"/>
              <a:gd name="adj2" fmla="val 4677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398C215-D4A4-34DE-8490-259686FBF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47114" y="4093029"/>
            <a:ext cx="1077686" cy="979714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716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74EE6-AB5E-C4C5-347A-C49DB77CF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1980A-0ED5-509D-E472-ADC7C2797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 </a:t>
            </a:r>
            <a:br>
              <a:rPr lang="en-US" dirty="0"/>
            </a:br>
            <a:r>
              <a:rPr lang="en-US" dirty="0"/>
              <a:t>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E368C-1F11-0642-7754-6AADA9834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Please provide</a:t>
            </a:r>
            <a:br>
              <a:rPr lang="en-US" dirty="0"/>
            </a:br>
            <a:r>
              <a:rPr lang="en-US" dirty="0"/>
              <a:t>feedback using the </a:t>
            </a:r>
            <a:br>
              <a:rPr lang="en-US" dirty="0"/>
            </a:br>
            <a:r>
              <a:rPr lang="en-US" dirty="0"/>
              <a:t>“File Quality </a:t>
            </a:r>
            <a:br>
              <a:rPr lang="en-US" dirty="0"/>
            </a:br>
            <a:r>
              <a:rPr lang="en-US" dirty="0"/>
              <a:t>Feedback” button </a:t>
            </a:r>
            <a:br>
              <a:rPr lang="en-US" dirty="0"/>
            </a:br>
            <a:r>
              <a:rPr lang="en-US" dirty="0"/>
              <a:t>should you find any </a:t>
            </a:r>
            <a:br>
              <a:rPr lang="en-US" dirty="0"/>
            </a:br>
            <a:r>
              <a:rPr lang="en-US" dirty="0"/>
              <a:t>issues with the </a:t>
            </a:r>
            <a:br>
              <a:rPr lang="en-US" dirty="0"/>
            </a:br>
            <a:r>
              <a:rPr lang="en-US" dirty="0"/>
              <a:t>NIMAS file.</a:t>
            </a:r>
          </a:p>
        </p:txBody>
      </p:sp>
      <p:pic>
        <p:nvPicPr>
          <p:cNvPr id="6" name="Picture 5" descr="Screenshot from nimac.overdrive.com/DownloadQueue. A red arrow points to the button &quot;File Quality Feedback&quot; for the first title.">
            <a:extLst>
              <a:ext uri="{FF2B5EF4-FFF2-40B4-BE49-F238E27FC236}">
                <a16:creationId xmlns:a16="http://schemas.microsoft.com/office/drawing/2014/main" id="{82ACB425-DB72-948D-3620-9A7465810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983" y="0"/>
            <a:ext cx="7806017" cy="6858000"/>
          </a:xfrm>
          <a:prstGeom prst="rect">
            <a:avLst/>
          </a:prstGeom>
        </p:spPr>
      </p:pic>
      <p:sp>
        <p:nvSpPr>
          <p:cNvPr id="7" name="Arrow: Up 6">
            <a:extLst>
              <a:ext uri="{FF2B5EF4-FFF2-40B4-BE49-F238E27FC236}">
                <a16:creationId xmlns:a16="http://schemas.microsoft.com/office/drawing/2014/main" id="{F35CC3A0-4E59-5FD9-9089-33780FE9F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888186" y="4850380"/>
            <a:ext cx="337458" cy="783771"/>
          </a:xfrm>
          <a:prstGeom prst="upArrow">
            <a:avLst>
              <a:gd name="adj1" fmla="val 14874"/>
              <a:gd name="adj2" fmla="val 4677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25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FD549-5DDC-006E-EB4F-65F843FD8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7A853-BC06-CCD4-B647-746F50ED6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Quality</a:t>
            </a:r>
            <a:br>
              <a:rPr lang="en-US" dirty="0"/>
            </a:br>
            <a:r>
              <a:rPr lang="en-US" dirty="0"/>
              <a:t>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4F6A9-67D0-082A-C08C-84B3DF0CF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Using the “File Quality </a:t>
            </a:r>
            <a:br>
              <a:rPr lang="en-US" dirty="0"/>
            </a:br>
            <a:r>
              <a:rPr lang="en-US" dirty="0"/>
              <a:t>Feedback” button is </a:t>
            </a:r>
            <a:br>
              <a:rPr lang="en-US" dirty="0"/>
            </a:br>
            <a:r>
              <a:rPr lang="en-US" dirty="0"/>
              <a:t>the best way to notify </a:t>
            </a:r>
            <a:br>
              <a:rPr lang="en-US" dirty="0"/>
            </a:br>
            <a:r>
              <a:rPr lang="en-US" dirty="0"/>
              <a:t>the NIMAC of any </a:t>
            </a:r>
            <a:br>
              <a:rPr lang="en-US" dirty="0"/>
            </a:br>
            <a:r>
              <a:rPr lang="en-US" dirty="0"/>
              <a:t>issues with a NIMAS </a:t>
            </a:r>
            <a:br>
              <a:rPr lang="en-US" dirty="0"/>
            </a:br>
            <a:r>
              <a:rPr lang="en-US" dirty="0"/>
              <a:t>file. The notification </a:t>
            </a:r>
            <a:br>
              <a:rPr lang="en-US" dirty="0"/>
            </a:br>
            <a:r>
              <a:rPr lang="en-US" dirty="0"/>
              <a:t>the NIMAC receives </a:t>
            </a:r>
            <a:br>
              <a:rPr lang="en-US" dirty="0"/>
            </a:br>
            <a:r>
              <a:rPr lang="en-US" dirty="0"/>
              <a:t>has all the file </a:t>
            </a:r>
            <a:br>
              <a:rPr lang="en-US" dirty="0"/>
            </a:br>
            <a:r>
              <a:rPr lang="en-US" dirty="0"/>
              <a:t>information needed</a:t>
            </a:r>
            <a:br>
              <a:rPr lang="en-US" dirty="0"/>
            </a:br>
            <a:r>
              <a:rPr lang="en-US" dirty="0"/>
              <a:t>along with your </a:t>
            </a:r>
            <a:br>
              <a:rPr lang="en-US" dirty="0"/>
            </a:br>
            <a:r>
              <a:rPr lang="en-US" dirty="0"/>
              <a:t>feedback.</a:t>
            </a:r>
          </a:p>
        </p:txBody>
      </p:sp>
      <p:pic>
        <p:nvPicPr>
          <p:cNvPr id="5" name="Picture 4" descr="Screenshot of the Conversion feedback form for a title. ">
            <a:extLst>
              <a:ext uri="{FF2B5EF4-FFF2-40B4-BE49-F238E27FC236}">
                <a16:creationId xmlns:a16="http://schemas.microsoft.com/office/drawing/2014/main" id="{FC1B4599-8309-3F35-78A4-B18EE60B6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983" y="0"/>
            <a:ext cx="78060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894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DE8-C5EA-C18E-3FF0-F7FEAF130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69874-8783-91D2-C298-C9AF58606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off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41A9C-16CB-0816-C73A-EA384611E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When you have your </a:t>
            </a:r>
            <a:br>
              <a:rPr lang="en-US" dirty="0"/>
            </a:br>
            <a:r>
              <a:rPr lang="en-US" dirty="0"/>
              <a:t>download, Log off.</a:t>
            </a:r>
          </a:p>
        </p:txBody>
      </p:sp>
      <p:pic>
        <p:nvPicPr>
          <p:cNvPr id="6" name="Picture 5" descr="Screenshot from nimac.overdrive.com/DownloadQueue. A red arrow points to the link &quot;Log off&quot;.">
            <a:extLst>
              <a:ext uri="{FF2B5EF4-FFF2-40B4-BE49-F238E27FC236}">
                <a16:creationId xmlns:a16="http://schemas.microsoft.com/office/drawing/2014/main" id="{96148E7B-20CE-FA1F-C404-6E37795B1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983" y="0"/>
            <a:ext cx="7806017" cy="6858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ADF11CD-1F16-7210-220E-D0D1B667D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321144" y="1157288"/>
            <a:ext cx="631371" cy="1066800"/>
            <a:chOff x="10570029" y="1197429"/>
            <a:chExt cx="631371" cy="10668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F88DB3E-5B2E-B848-EE56-BDD78D913036}"/>
                </a:ext>
              </a:extLst>
            </p:cNvPr>
            <p:cNvSpPr/>
            <p:nvPr/>
          </p:nvSpPr>
          <p:spPr>
            <a:xfrm>
              <a:off x="10570029" y="1197429"/>
              <a:ext cx="631371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row: Up 7">
              <a:extLst>
                <a:ext uri="{FF2B5EF4-FFF2-40B4-BE49-F238E27FC236}">
                  <a16:creationId xmlns:a16="http://schemas.microsoft.com/office/drawing/2014/main" id="{CEEB69C6-F51B-CC12-6F98-0B10F1A5BD06}"/>
                </a:ext>
              </a:extLst>
            </p:cNvPr>
            <p:cNvSpPr/>
            <p:nvPr/>
          </p:nvSpPr>
          <p:spPr>
            <a:xfrm>
              <a:off x="10716985" y="1272042"/>
              <a:ext cx="337458" cy="783771"/>
            </a:xfrm>
            <a:prstGeom prst="upArrow">
              <a:avLst>
                <a:gd name="adj1" fmla="val 14874"/>
                <a:gd name="adj2" fmla="val 46774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730679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EE436-DCBD-4A89-185D-28CAEF5D6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0DB73-786A-5598-84C1-1142547BE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65609"/>
            <a:ext cx="10515600" cy="926782"/>
          </a:xfrm>
        </p:spPr>
        <p:txBody>
          <a:bodyPr/>
          <a:lstStyle/>
          <a:p>
            <a:pPr algn="ctr"/>
            <a:r>
              <a:rPr lang="en-US" dirty="0"/>
              <a:t>NIMAS File Set Components</a:t>
            </a:r>
          </a:p>
        </p:txBody>
      </p:sp>
    </p:spTree>
    <p:extLst>
      <p:ext uri="{BB962C8B-B14F-4D97-AF65-F5344CB8AC3E}">
        <p14:creationId xmlns:p14="http://schemas.microsoft.com/office/powerpoint/2010/main" val="354213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629FD-3120-3353-D43D-74E6B4F80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E9B08-198B-5C1D-EBE6-02E5761DC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Unzip the NIMAS package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669A4-AF1E-BE18-9D14-F32CFF99B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NimPro can open the zip folder without unzipping. </a:t>
            </a:r>
          </a:p>
          <a:p>
            <a:r>
              <a:rPr lang="en-US" dirty="0"/>
              <a:t>Recommendation is to unzip the folder for interaction with the images folder.</a:t>
            </a:r>
          </a:p>
          <a:p>
            <a:r>
              <a:rPr lang="en-US" dirty="0"/>
              <a:t>Keep the original zip so you always have a pristine copy—although you can download the NIMAS file from the NIMAC again if you need to.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4467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96D23-9000-11F7-DE9B-9ED8A2C62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Unzip the NIMAS Folder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B8F4F79-B3C4-CB1F-9445-BE9DC808D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2980" y="1825625"/>
            <a:ext cx="5080819" cy="4351338"/>
          </a:xfrm>
        </p:spPr>
        <p:txBody>
          <a:bodyPr/>
          <a:lstStyle/>
          <a:p>
            <a:r>
              <a:rPr lang="en-US" dirty="0"/>
              <a:t>Right-click the zip folder and select “Extract All”. Follow the prompts for your chosen destination.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7" name="Picture 16" descr="NIMAS file selected, context menu shown to the right, Extract All... selected.">
            <a:extLst>
              <a:ext uri="{FF2B5EF4-FFF2-40B4-BE49-F238E27FC236}">
                <a16:creationId xmlns:a16="http://schemas.microsoft.com/office/drawing/2014/main" id="{69239E58-C4FF-8205-49FD-BB04DA444A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200" y="1733901"/>
            <a:ext cx="5167424" cy="453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25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977F0-941F-F950-F4FF-14723AEC6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0EA9C-5A9D-91B6-DA95-C98EAD3E1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NIMAS package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A9BBE-91B1-F2FE-2C5F-3A76D6D78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Depending on the type of download, the zip may have a graphics folder and/or include MathML.</a:t>
            </a:r>
          </a:p>
          <a:p>
            <a:r>
              <a:rPr lang="en-US" dirty="0"/>
              <a:t>Zip folder contents: Images, OPF, PDF, and XML</a:t>
            </a:r>
          </a:p>
          <a:p>
            <a:pPr lvl="1"/>
            <a:r>
              <a:rPr lang="en-US" dirty="0"/>
              <a:t>Images: subdivided by book structure</a:t>
            </a:r>
          </a:p>
          <a:p>
            <a:pPr lvl="1"/>
            <a:r>
              <a:rPr lang="en-US" dirty="0"/>
              <a:t>OPF: metadata file</a:t>
            </a:r>
          </a:p>
          <a:p>
            <a:pPr lvl="1"/>
            <a:r>
              <a:rPr lang="en-US" dirty="0"/>
              <a:t>PDF: ONLY the print copyright pages,</a:t>
            </a:r>
          </a:p>
          <a:p>
            <a:pPr lvl="1"/>
            <a:r>
              <a:rPr lang="en-US" dirty="0"/>
              <a:t>XML: text contents of the book; this is the file to work with in </a:t>
            </a:r>
            <a:r>
              <a:rPr lang="en-US" dirty="0" err="1"/>
              <a:t>NimPro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344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F38CA-4EF5-C41D-86CC-C609F553F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 &gt; </a:t>
            </a:r>
            <a:r>
              <a:rPr lang="en-US" dirty="0" err="1"/>
              <a:t>thruout</a:t>
            </a:r>
            <a:r>
              <a:rPr lang="en-US" dirty="0"/>
              <a:t> folder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520DC-E6C3-72FB-EC9D-876CA5FE7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Great place for understanding</a:t>
            </a:r>
            <a:br>
              <a:rPr lang="en-US" dirty="0"/>
            </a:br>
            <a:r>
              <a:rPr lang="en-US" dirty="0"/>
              <a:t>images used throughout the</a:t>
            </a:r>
            <a:br>
              <a:rPr lang="en-US" dirty="0"/>
            </a:br>
            <a:r>
              <a:rPr lang="en-US" dirty="0"/>
              <a:t>textbook that may need a </a:t>
            </a:r>
            <a:br>
              <a:rPr lang="en-US" dirty="0"/>
            </a:br>
            <a:r>
              <a:rPr lang="en-US" dirty="0"/>
              <a:t>transcriber-defined symbol or</a:t>
            </a:r>
            <a:br>
              <a:rPr lang="en-US" dirty="0"/>
            </a:br>
            <a:r>
              <a:rPr lang="en-US" dirty="0"/>
              <a:t>have an icon devised.</a:t>
            </a:r>
          </a:p>
        </p:txBody>
      </p:sp>
      <p:pic>
        <p:nvPicPr>
          <p:cNvPr id="5" name="Picture 4" descr="Screenshot of images thruout folder with icons">
            <a:extLst>
              <a:ext uri="{FF2B5EF4-FFF2-40B4-BE49-F238E27FC236}">
                <a16:creationId xmlns:a16="http://schemas.microsoft.com/office/drawing/2014/main" id="{B7875CA0-B058-FC3A-0AF6-E141EA32D2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4376" y="1770886"/>
            <a:ext cx="4929424" cy="331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969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73616-6BD1-1730-7DC9-F54C2F4EE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9409"/>
            <a:ext cx="10515600" cy="1079182"/>
          </a:xfrm>
        </p:spPr>
        <p:txBody>
          <a:bodyPr/>
          <a:lstStyle/>
          <a:p>
            <a:pPr algn="ctr"/>
            <a:r>
              <a:rPr lang="en-US" dirty="0" err="1"/>
              <a:t>NimPro</a:t>
            </a:r>
            <a:r>
              <a:rPr lang="en-US" dirty="0"/>
              <a:t> Overview</a:t>
            </a:r>
          </a:p>
        </p:txBody>
      </p:sp>
    </p:spTree>
    <p:extLst>
      <p:ext uri="{BB962C8B-B14F-4D97-AF65-F5344CB8AC3E}">
        <p14:creationId xmlns:p14="http://schemas.microsoft.com/office/powerpoint/2010/main" val="25255020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7A1B2-3ED7-BBB4-3C63-3B7B435B0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D6DD8-F22C-3C54-DF38-23EF86473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NimPro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133C1-490D-249F-3253-E1FD59CAB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alterations you make in NimPro do not impact the original NIMAS file. Instead, they are saved in the NimPro Project File (*.</a:t>
            </a:r>
            <a:r>
              <a:rPr lang="en-US" dirty="0" err="1"/>
              <a:t>nimpro</a:t>
            </a:r>
            <a:r>
              <a:rPr lang="en-US" dirty="0"/>
              <a:t>).</a:t>
            </a:r>
          </a:p>
          <a:p>
            <a:r>
              <a:rPr lang="en-US" dirty="0"/>
              <a:t>There is no undo/redo feature in NimPro.</a:t>
            </a:r>
          </a:p>
          <a:p>
            <a:r>
              <a:rPr lang="en-US" dirty="0"/>
              <a:t>Save as you go.</a:t>
            </a:r>
          </a:p>
          <a:p>
            <a:pPr lvl="1"/>
            <a:r>
              <a:rPr lang="en-US" dirty="0"/>
              <a:t>Save multiple NimPro files names for the type of action being performed.</a:t>
            </a:r>
          </a:p>
          <a:p>
            <a:r>
              <a:rPr lang="en-US" dirty="0"/>
              <a:t>NimPro only has one project open at a time. </a:t>
            </a:r>
          </a:p>
          <a:p>
            <a:r>
              <a:rPr lang="en-US" dirty="0">
                <a:hlinkClick r:id="rId2"/>
              </a:rPr>
              <a:t>https://duxburysystems.com/documentation/NimPro/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3107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9988E-705D-8EF6-32EA-6D1F150E5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8192C-1B69-9CB1-4558-D7B6A1762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NimPro</a:t>
            </a:r>
            <a:r>
              <a:rPr lang="en-US" dirty="0"/>
              <a:t> Interface</a:t>
            </a:r>
          </a:p>
        </p:txBody>
      </p:sp>
      <p:pic>
        <p:nvPicPr>
          <p:cNvPr id="7" name="Picture 6" descr="NimPro interface showing the Right and Left panes. The left pane displays the tree structure of the book.&#10;The Right pane displays the book content. At the bottom of the Left pane is an Info panel with Word Count, Characters, and Page Estimate.&#10;">
            <a:extLst>
              <a:ext uri="{FF2B5EF4-FFF2-40B4-BE49-F238E27FC236}">
                <a16:creationId xmlns:a16="http://schemas.microsoft.com/office/drawing/2014/main" id="{01611FEC-DD24-B26F-9A31-BDF6B3F718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530394"/>
            <a:ext cx="9452344" cy="496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79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7D9D2-79AD-C354-5FDA-0C8E27C94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1919-974E-1DC2-3C03-A3EE6A202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 pane of NimPro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766CC-A220-3717-AA75-96B5AB463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0010"/>
            <a:ext cx="10515600" cy="492700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Displays the structure of the book.</a:t>
            </a:r>
          </a:p>
          <a:p>
            <a:pPr lvl="1"/>
            <a:r>
              <a:rPr lang="en-US" sz="2800" dirty="0"/>
              <a:t>From the View menu, choose By Page or By Section.</a:t>
            </a:r>
          </a:p>
          <a:p>
            <a:pPr lvl="2"/>
            <a:r>
              <a:rPr lang="en-US" sz="2400" dirty="0"/>
              <a:t>In section view, expand and collapse the view by clicking the +/-.</a:t>
            </a:r>
          </a:p>
          <a:p>
            <a:pPr lvl="1"/>
            <a:r>
              <a:rPr lang="en-US" sz="2800" dirty="0"/>
              <a:t>Use the Shift key for contiguous selections and the Control key for non-contiguous selections.</a:t>
            </a:r>
          </a:p>
          <a:p>
            <a:r>
              <a:rPr lang="en-US" dirty="0"/>
              <a:t>At the bottom of the Left pane is an Info panel with word and character counts along with a page estimation (based on literary context).</a:t>
            </a:r>
          </a:p>
          <a:p>
            <a:pPr lvl="1"/>
            <a:r>
              <a:rPr lang="en-US" sz="2800" dirty="0"/>
              <a:t>Estimate the number of braille volumes in a technical transcription with images: for example with a math book, multiply the Page Estimate from the Left pane by 3 and then divide that by 160 (interpoint volume page count).</a:t>
            </a:r>
          </a:p>
        </p:txBody>
      </p:sp>
    </p:spTree>
    <p:extLst>
      <p:ext uri="{BB962C8B-B14F-4D97-AF65-F5344CB8AC3E}">
        <p14:creationId xmlns:p14="http://schemas.microsoft.com/office/powerpoint/2010/main" val="34606016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24A63-4551-C8BA-4280-6478E705B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279B4-0F62-339B-C351-D3280866D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pane of NimPro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F0C92-09F2-0090-1E78-07297F8E3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Displays the book content of what is selected in the left pane. </a:t>
            </a:r>
          </a:p>
          <a:p>
            <a:r>
              <a:rPr lang="en-US" dirty="0"/>
              <a:t>This pane is divided vertically into 2.</a:t>
            </a:r>
          </a:p>
          <a:p>
            <a:r>
              <a:rPr lang="en-US" dirty="0"/>
              <a:t>The right side is the text content of the book.</a:t>
            </a:r>
          </a:p>
          <a:p>
            <a:r>
              <a:rPr lang="en-US" dirty="0"/>
              <a:t>The left side is a gray area indicating the styles applied to the text.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7104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DC82A-8150-98C0-4D1A-22B6914A9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74E34-C4D2-4375-6CCC-CD63D2B1F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Menu Bar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3BF29-41A3-85D7-44F4-11EB032D2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File                          • Edit                    • View                • Help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screenshot of the File menu: Open... Ctrl+O, Remap..., Save Project... Ctrl+S, Save Project As..., Export Selected Sections...., Export Selected Text... (greyed out), Preferences..., and Exit Alt+F4.">
            <a:extLst>
              <a:ext uri="{FF2B5EF4-FFF2-40B4-BE49-F238E27FC236}">
                <a16:creationId xmlns:a16="http://schemas.microsoft.com/office/drawing/2014/main" id="{065171B5-B72B-ED29-7D14-2322FD9B7C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342198"/>
            <a:ext cx="2533650" cy="1990725"/>
          </a:xfrm>
          <a:prstGeom prst="rect">
            <a:avLst/>
          </a:prstGeom>
        </p:spPr>
      </p:pic>
      <p:pic>
        <p:nvPicPr>
          <p:cNvPr id="5" name="Picture 4" descr="A screenshot of the Edit menu: Table of Contents Wizard..., Heading Wizard..., Exercise Wizard..., List Wizard..., Picture Wizard..., Glossary Wizard..., Index Wizard..., Edit Styles, Edit Text, Page Nr Reference...">
            <a:extLst>
              <a:ext uri="{FF2B5EF4-FFF2-40B4-BE49-F238E27FC236}">
                <a16:creationId xmlns:a16="http://schemas.microsoft.com/office/drawing/2014/main" id="{141D54DA-BAB8-A050-F9BF-91991DC669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29" b="-1104"/>
          <a:stretch>
            <a:fillRect/>
          </a:stretch>
        </p:blipFill>
        <p:spPr bwMode="auto">
          <a:xfrm>
            <a:off x="3653227" y="2453005"/>
            <a:ext cx="2232660" cy="26168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A screenshot of the View menu: By Page, By Section, XML Source..., Select Font..., Zoom..., Change Focus F6.">
            <a:extLst>
              <a:ext uri="{FF2B5EF4-FFF2-40B4-BE49-F238E27FC236}">
                <a16:creationId xmlns:a16="http://schemas.microsoft.com/office/drawing/2014/main" id="{D749BB9A-DC6D-841E-DE84-AE07CEAAD7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3634" y="2342198"/>
            <a:ext cx="1724025" cy="1752600"/>
          </a:xfrm>
          <a:prstGeom prst="rect">
            <a:avLst/>
          </a:prstGeom>
        </p:spPr>
      </p:pic>
      <p:pic>
        <p:nvPicPr>
          <p:cNvPr id="7" name="Picture 6" descr="A screenshot of the Help menu: Help Topics..., Activation Wizard..., Request Support..., Check for Updates..., and About NimPro...">
            <a:extLst>
              <a:ext uri="{FF2B5EF4-FFF2-40B4-BE49-F238E27FC236}">
                <a16:creationId xmlns:a16="http://schemas.microsoft.com/office/drawing/2014/main" id="{3E2FEDD6-89DF-C835-7978-050C5EDF83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3154" y="2342198"/>
            <a:ext cx="1552575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467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05AB5-E5F1-C874-F595-E46D9C01A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791D-88DC-7D81-0336-B6275BEA2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in the Menu Bar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50C15-BBCC-CF6C-6135-47F6A6DD9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File                     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Open and Save project. Exit NimPro.</a:t>
            </a:r>
          </a:p>
          <a:p>
            <a:r>
              <a:rPr lang="en-US" dirty="0"/>
              <a:t>Preferences are in the File menu.</a:t>
            </a:r>
          </a:p>
          <a:p>
            <a:r>
              <a:rPr lang="en-US" dirty="0"/>
              <a:t>There is no UNDO/REDO in NimPro. Save as you go.</a:t>
            </a:r>
          </a:p>
        </p:txBody>
      </p:sp>
      <p:pic>
        <p:nvPicPr>
          <p:cNvPr id="4" name="Picture 3" descr="A screenshot of the File menu: Open... Ctrl+O, Remap..., Save Project... Ctrl+S, Save Project As..., Export Selected Sections...., Export Selected Text... (greyed out), Preferences..., and Exit Alt+F4.">
            <a:extLst>
              <a:ext uri="{FF2B5EF4-FFF2-40B4-BE49-F238E27FC236}">
                <a16:creationId xmlns:a16="http://schemas.microsoft.com/office/drawing/2014/main" id="{826B805E-995A-E3BA-B42E-CF2B397C9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342198"/>
            <a:ext cx="253365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4904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1CA6C-92DD-3AC0-981C-FCE82B0B6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CDA5A-2AB5-D303-2192-D07D986CD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&gt; Export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4CEA1-B9AF-5F77-CB96-721BF8DAE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Export selection(s) chosen in the Left pane:</a:t>
            </a:r>
          </a:p>
          <a:p>
            <a:pPr lvl="1"/>
            <a:r>
              <a:rPr lang="en-US" sz="2800" dirty="0"/>
              <a:t>RTF (Rich text file), for general word processing programs.</a:t>
            </a:r>
          </a:p>
          <a:p>
            <a:pPr lvl="1"/>
            <a:r>
              <a:rPr lang="en-US" sz="2800" dirty="0"/>
              <a:t>Duxbury print file (*.</a:t>
            </a:r>
            <a:r>
              <a:rPr lang="en-US" sz="2800" dirty="0" err="1"/>
              <a:t>dxp</a:t>
            </a:r>
            <a:r>
              <a:rPr lang="en-US" sz="2800" dirty="0"/>
              <a:t>) for working directly in DBT</a:t>
            </a:r>
          </a:p>
          <a:p>
            <a:pPr lvl="1"/>
            <a:r>
              <a:rPr lang="en-US" sz="2800" dirty="0"/>
              <a:t>Microsoft Word (*.doc/*.docx)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2169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D974-C5DE-81B4-A834-8ADF3A95F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2AA8B-94C0-CAF2-6AEF-07E14E5DD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6492" y="365125"/>
            <a:ext cx="4857307" cy="1325563"/>
          </a:xfrm>
        </p:spPr>
        <p:txBody>
          <a:bodyPr/>
          <a:lstStyle/>
          <a:p>
            <a:r>
              <a:rPr lang="en-US" dirty="0"/>
              <a:t>File &gt; Preferences &gt; General</a:t>
            </a:r>
          </a:p>
        </p:txBody>
      </p:sp>
      <p:pic>
        <p:nvPicPr>
          <p:cNvPr id="4" name="Picture 3" descr="NimPro User Preferences General tab">
            <a:extLst>
              <a:ext uri="{FF2B5EF4-FFF2-40B4-BE49-F238E27FC236}">
                <a16:creationId xmlns:a16="http://schemas.microsoft.com/office/drawing/2014/main" id="{4048E97E-545D-2FAC-CAE2-E97B569FA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52107"/>
            <a:ext cx="5315585" cy="615378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7CEE1B-8E53-3794-EF51-062904D36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432" y="1602888"/>
            <a:ext cx="4942367" cy="490300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General</a:t>
            </a:r>
          </a:p>
          <a:p>
            <a:pPr lvl="1"/>
            <a:r>
              <a:rPr lang="en-US" sz="2600" dirty="0"/>
              <a:t>Image Loading options so your system doesn't get bogged down</a:t>
            </a:r>
            <a:r>
              <a:rPr lang="en-US" sz="2600" b="1" dirty="0"/>
              <a:t>.</a:t>
            </a:r>
          </a:p>
          <a:p>
            <a:pPr lvl="1"/>
            <a:r>
              <a:rPr lang="en-US" sz="2600" dirty="0"/>
              <a:t>Image Cache Management manages how your system saves images.</a:t>
            </a:r>
          </a:p>
          <a:p>
            <a:pPr lvl="1"/>
            <a:r>
              <a:rPr lang="en-US" sz="2600" dirty="0"/>
              <a:t>Checkbox Email Support so if you run into any problems, a scrambled text file can be created and sent to Duxbury Systems to troubleshoot and assist you.</a:t>
            </a:r>
          </a:p>
          <a:p>
            <a:pPr lvl="1"/>
            <a:r>
              <a:rPr lang="en-US" sz="2600" dirty="0"/>
              <a:t>Tactile Graphics identifies where </a:t>
            </a:r>
            <a:r>
              <a:rPr lang="en-US" sz="2600" dirty="0" err="1"/>
              <a:t>QuickTac</a:t>
            </a:r>
            <a:r>
              <a:rPr lang="en-US" sz="2600" dirty="0"/>
              <a:t> is located.</a:t>
            </a:r>
          </a:p>
        </p:txBody>
      </p:sp>
    </p:spTree>
    <p:extLst>
      <p:ext uri="{BB962C8B-B14F-4D97-AF65-F5344CB8AC3E}">
        <p14:creationId xmlns:p14="http://schemas.microsoft.com/office/powerpoint/2010/main" val="39870688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EA041-0760-EBF6-3BDD-AE743AD3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743F0-963B-DBE0-79C5-52FB186CA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6492" y="365125"/>
            <a:ext cx="4857307" cy="1325563"/>
          </a:xfrm>
        </p:spPr>
        <p:txBody>
          <a:bodyPr/>
          <a:lstStyle/>
          <a:p>
            <a:r>
              <a:rPr lang="en-US" dirty="0"/>
              <a:t>File &gt; Preferences &gt; File Export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61AF09-D235-503E-1E56-3DBDC7AF1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432" y="1825625"/>
            <a:ext cx="4942367" cy="435133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File Export </a:t>
            </a:r>
          </a:p>
          <a:p>
            <a:pPr lvl="1"/>
            <a:r>
              <a:rPr lang="en-US" dirty="0"/>
              <a:t>Leave as installed is best. </a:t>
            </a:r>
          </a:p>
        </p:txBody>
      </p:sp>
      <p:pic>
        <p:nvPicPr>
          <p:cNvPr id="10" name="Picture 9" descr="NimPro User Preferences File Export tab">
            <a:extLst>
              <a:ext uri="{FF2B5EF4-FFF2-40B4-BE49-F238E27FC236}">
                <a16:creationId xmlns:a16="http://schemas.microsoft.com/office/drawing/2014/main" id="{CB6A7C66-175A-E672-59F5-FA53A7392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51980"/>
            <a:ext cx="5309258" cy="615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040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1F055-7D58-9ABF-40A9-D6E3C3346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CBC5A-88AD-B342-58AB-34EC6AC90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6492" y="365125"/>
            <a:ext cx="4857307" cy="1325563"/>
          </a:xfrm>
        </p:spPr>
        <p:txBody>
          <a:bodyPr/>
          <a:lstStyle/>
          <a:p>
            <a:r>
              <a:rPr lang="en-US" dirty="0"/>
              <a:t>File &gt; Preferences &gt; MathML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D274C4-CB0F-1801-EB81-5A6FB6B6C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432" y="1825625"/>
            <a:ext cx="4942367" cy="435133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MathML</a:t>
            </a:r>
          </a:p>
          <a:p>
            <a:pPr lvl="1"/>
            <a:r>
              <a:rPr lang="en-US" sz="2800" dirty="0"/>
              <a:t>“Automatically per document” is best. </a:t>
            </a:r>
          </a:p>
        </p:txBody>
      </p:sp>
      <p:pic>
        <p:nvPicPr>
          <p:cNvPr id="4" name="Picture 3" descr="NimPro User Preferences MathML tab">
            <a:extLst>
              <a:ext uri="{FF2B5EF4-FFF2-40B4-BE49-F238E27FC236}">
                <a16:creationId xmlns:a16="http://schemas.microsoft.com/office/drawing/2014/main" id="{CAB2875D-C712-1A62-090A-32B9FDAFA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52107"/>
            <a:ext cx="5315585" cy="615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884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B7EC3-F642-4114-2627-885CECF9D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A642D-3663-F75E-83A5-EFBA6DDBB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 in the Menu Bar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90E6A-7D2C-6BA1-AED4-43BD2129A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4812" y="1825625"/>
            <a:ext cx="8118987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Wizards for Table of Contents, Heading, Exercise, List, Picture, Glossary, and Index</a:t>
            </a:r>
          </a:p>
          <a:p>
            <a:pPr lvl="1"/>
            <a:r>
              <a:rPr lang="en-US" dirty="0"/>
              <a:t>These Wizards make quick work and do the heavy lifting. Make choices for Styles, cleanup Auto-Numbering, and Emphasis in text.</a:t>
            </a:r>
          </a:p>
          <a:p>
            <a:r>
              <a:rPr lang="en-US" dirty="0"/>
              <a:t>Edit Styles or Edit Text is a choice for whether to adjust the styles or to alter/add text while working with content in the Right pane.</a:t>
            </a:r>
          </a:p>
          <a:p>
            <a:r>
              <a:rPr lang="en-US" dirty="0"/>
              <a:t>Page Nr Reference... Suppresses page numbering until the page you enter</a:t>
            </a:r>
          </a:p>
          <a:p>
            <a:r>
              <a:rPr lang="en-US" dirty="0"/>
              <a:t>Again, there is no UNDO/REDO in NimPro. Save as you go.</a:t>
            </a:r>
          </a:p>
          <a:p>
            <a:endParaRPr lang="en-US" dirty="0"/>
          </a:p>
        </p:txBody>
      </p:sp>
      <p:pic>
        <p:nvPicPr>
          <p:cNvPr id="5" name="Picture 4" descr="A screenshot of the Edit menu: Table of Contents Wizard..., Heading Wizard..., Exercise Wizard..., List Wizard..., Picture Wizard..., Glossary Wizard..., Index Wizard..., Edit Styles, Edit Text, Page Nr Reference...">
            <a:extLst>
              <a:ext uri="{FF2B5EF4-FFF2-40B4-BE49-F238E27FC236}">
                <a16:creationId xmlns:a16="http://schemas.microsoft.com/office/drawing/2014/main" id="{6381938B-A48D-F1E3-4AE7-72934EC3E0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29" b="-1104"/>
          <a:stretch>
            <a:fillRect/>
          </a:stretch>
        </p:blipFill>
        <p:spPr bwMode="auto">
          <a:xfrm>
            <a:off x="838200" y="1690688"/>
            <a:ext cx="2232660" cy="26168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364823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368E3-8A39-DFE1-95D2-57C2924D2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AE30E-91E6-7898-CD59-58A223260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 in the Menu Bar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F7261-4A87-6118-37CD-A5F977D58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1186" y="1825625"/>
            <a:ext cx="8492613" cy="4351338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By Page or By Section changes the Left pane view of the book contents. By Section is the tree view with +/-.</a:t>
            </a:r>
          </a:p>
          <a:p>
            <a:pPr lvl="1"/>
            <a:r>
              <a:rPr lang="en-US" sz="2800" dirty="0"/>
              <a:t>Zoom is most helpful for increasing the text size on screen.</a:t>
            </a:r>
          </a:p>
          <a:p>
            <a:pPr lvl="1"/>
            <a:r>
              <a:rPr lang="en-US" sz="2800" dirty="0"/>
              <a:t>Change Focus, keyboard shortcut F6, to go between the Left and Right panes.</a:t>
            </a:r>
          </a:p>
        </p:txBody>
      </p:sp>
      <p:pic>
        <p:nvPicPr>
          <p:cNvPr id="6" name="Picture 5" descr="A screenshot of the View menu: By Page, By Section, XML Source..., Select Font..., Zoom..., Change Focus F6.">
            <a:extLst>
              <a:ext uri="{FF2B5EF4-FFF2-40B4-BE49-F238E27FC236}">
                <a16:creationId xmlns:a16="http://schemas.microsoft.com/office/drawing/2014/main" id="{07F2D4C8-3B79-CB83-462B-DF44F6FA1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182" y="1825625"/>
            <a:ext cx="1724025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663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F95B8-346C-4EAF-CF85-36BCEEB65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523A9-8B35-EF26-28A6-032F53A0B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 in the Menu Bar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1CD10-2542-4B76-F3D1-0E7D24A2A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2026" y="1825625"/>
            <a:ext cx="8541774" cy="4351338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Read the Help text, activation of the software, request support, and check if there are updates.</a:t>
            </a:r>
          </a:p>
        </p:txBody>
      </p:sp>
      <p:pic>
        <p:nvPicPr>
          <p:cNvPr id="7" name="Picture 6" descr="A screenshot of the Help menu: Help Topics..., Activation Wizard..., Request Support..., Check for Updates..., and About NimPro...">
            <a:extLst>
              <a:ext uri="{FF2B5EF4-FFF2-40B4-BE49-F238E27FC236}">
                <a16:creationId xmlns:a16="http://schemas.microsoft.com/office/drawing/2014/main" id="{86631641-2B0B-A2DB-714E-E86290AB3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79" y="1825625"/>
            <a:ext cx="1552575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682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2465A-21F2-CBB6-4D81-594B76C6A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Wizards in the Edit Menu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267B0-F4F9-21A4-777F-3543B7A03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Based on the selection in the Left pane, choose a Wizard to make changes. The Wizard will make changes to EVERYTHING in the selection. Make a refined selection before applying the Wizard.</a:t>
            </a:r>
          </a:p>
          <a:p>
            <a:r>
              <a:rPr lang="en-US" dirty="0"/>
              <a:t>Use the style information in the gray area of the Right pane to help inform your choices.</a:t>
            </a:r>
          </a:p>
          <a:p>
            <a:r>
              <a:rPr lang="en-US" dirty="0"/>
              <a:t>The NIMAS XML has lists. It doesn’t designate exercise material, TOC, etc. NimPro Wizards do the heavy lifting of changing these to the appropriate style for the braille transcription.</a:t>
            </a:r>
          </a:p>
          <a:p>
            <a:r>
              <a:rPr lang="en-US" dirty="0"/>
              <a:t>In the Wizards, styles are changed to an appropriate braille style.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3525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9B3DB-8967-7B15-19D9-E2BFD2B28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1E123-8294-0513-0D4B-E70BC9A1F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Heading Wizard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E9673-D548-2102-9701-3657DE23A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6966" y="1825625"/>
            <a:ext cx="7406833" cy="4351338"/>
          </a:xfrm>
        </p:spPr>
        <p:txBody>
          <a:bodyPr/>
          <a:lstStyle/>
          <a:p>
            <a:r>
              <a:rPr lang="en-US" dirty="0"/>
              <a:t>This wizard will change all headings in the NIMAS file of one level to another level. </a:t>
            </a:r>
          </a:p>
          <a:p>
            <a:r>
              <a:rPr lang="en-US" dirty="0"/>
              <a:t>Braille only designates 3 heading levels.</a:t>
            </a:r>
          </a:p>
          <a:p>
            <a:r>
              <a:rPr lang="en-US" i="1" dirty="0"/>
              <a:t>Braille Formats §4.2.1</a:t>
            </a:r>
          </a:p>
          <a:p>
            <a:pPr lvl="1"/>
            <a:r>
              <a:rPr lang="en-US" sz="2800" dirty="0"/>
              <a:t>Cell-7 headings are applied only to the lowest hierarchy level</a:t>
            </a:r>
          </a:p>
          <a:p>
            <a:pPr lvl="1"/>
            <a:r>
              <a:rPr lang="en-US" sz="2800" dirty="0"/>
              <a:t>Centered headings are extended as necessary</a:t>
            </a:r>
          </a:p>
          <a:p>
            <a:endParaRPr lang="en-US" dirty="0"/>
          </a:p>
        </p:txBody>
      </p:sp>
      <p:pic>
        <p:nvPicPr>
          <p:cNvPr id="8" name="Picture 7" descr="Screenshot of the Heading Wizard. In the Heading Level Adjustments, there are: 38 Level 1, 272 Level 2, 245 Level 3, 73 Level 4, 0 Level 5, and 0 Level 6.">
            <a:extLst>
              <a:ext uri="{FF2B5EF4-FFF2-40B4-BE49-F238E27FC236}">
                <a16:creationId xmlns:a16="http://schemas.microsoft.com/office/drawing/2014/main" id="{4E4B0B19-E04C-CC5B-6F37-CBAF839176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1" y="1595896"/>
            <a:ext cx="3004448" cy="302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714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96FF3-148B-68F2-9052-272ADE8CF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863EC-224E-4E4A-EDE2-4F6401BA0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Wizard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B12AB-AC51-107D-75EE-3C621F93A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1609" y="1825625"/>
            <a:ext cx="7406833" cy="4351338"/>
          </a:xfrm>
        </p:spPr>
        <p:txBody>
          <a:bodyPr>
            <a:normAutofit/>
          </a:bodyPr>
          <a:lstStyle/>
          <a:p>
            <a:r>
              <a:rPr lang="en-US" dirty="0"/>
              <a:t>Check Hide All Pictures so they do not display in the Right pane. </a:t>
            </a:r>
          </a:p>
          <a:p>
            <a:r>
              <a:rPr lang="en-US" dirty="0"/>
              <a:t>To remove any associated captions or notes from the export, select the radio button.</a:t>
            </a:r>
          </a:p>
          <a:p>
            <a:r>
              <a:rPr lang="en-US" dirty="0"/>
              <a:t>Recommend leaving Captions and Notes As-Is. You can always delete them from the NIMAS file while transcribing. </a:t>
            </a:r>
          </a:p>
        </p:txBody>
      </p:sp>
      <p:pic>
        <p:nvPicPr>
          <p:cNvPr id="4" name="Picture 3" descr="Screenshot of the Picture Wizard.">
            <a:extLst>
              <a:ext uri="{FF2B5EF4-FFF2-40B4-BE49-F238E27FC236}">
                <a16:creationId xmlns:a16="http://schemas.microsoft.com/office/drawing/2014/main" id="{AE446628-C8A6-38AD-A418-A5C425AB7F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8200" y="1414096"/>
            <a:ext cx="2911997" cy="51743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703177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C443A-3A29-7E4F-7745-14BCBC92D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32089-BCD0-CF2B-97E3-8C703F43A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 Wizard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C5551-0026-283A-9272-9FFDFEC18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6966" y="1825625"/>
            <a:ext cx="7406833" cy="4351338"/>
          </a:xfrm>
        </p:spPr>
        <p:txBody>
          <a:bodyPr/>
          <a:lstStyle/>
          <a:p>
            <a:r>
              <a:rPr lang="en-US" dirty="0"/>
              <a:t>Check the box to change the list style to the TOC style.</a:t>
            </a:r>
          </a:p>
          <a:p>
            <a:r>
              <a:rPr lang="en-US" dirty="0"/>
              <a:t>Remove Auto-Numbering if it is not in print.</a:t>
            </a:r>
          </a:p>
          <a:p>
            <a:r>
              <a:rPr lang="en-US" dirty="0"/>
              <a:t>Remove bold or italic as needed.</a:t>
            </a:r>
          </a:p>
          <a:p>
            <a:pPr lvl="1"/>
            <a:r>
              <a:rPr lang="en-US" dirty="0"/>
              <a:t>For example, bold chapter numbers which are unneeded in braille. This is a great way to remove those with one selection. </a:t>
            </a:r>
          </a:p>
          <a:p>
            <a:endParaRPr lang="en-US" dirty="0"/>
          </a:p>
        </p:txBody>
      </p:sp>
      <p:pic>
        <p:nvPicPr>
          <p:cNvPr id="12" name="Picture 11" descr="Table of Contents Wizard screenshot">
            <a:extLst>
              <a:ext uri="{FF2B5EF4-FFF2-40B4-BE49-F238E27FC236}">
                <a16:creationId xmlns:a16="http://schemas.microsoft.com/office/drawing/2014/main" id="{806774B8-210E-4673-974C-5614E3F71B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8200" y="1541979"/>
            <a:ext cx="2865698" cy="46318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10992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C0728-CF9F-7BDB-FC2C-BB9468D29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5520D-CCD0-20DF-5175-F66365D21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Wizard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A956D-4705-88B2-4549-F9513DFDC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4392" y="1758156"/>
            <a:ext cx="7406833" cy="4581066"/>
          </a:xfrm>
        </p:spPr>
        <p:txBody>
          <a:bodyPr>
            <a:normAutofit/>
          </a:bodyPr>
          <a:lstStyle/>
          <a:p>
            <a:r>
              <a:rPr lang="en-US" dirty="0"/>
              <a:t>Check the boxes to change the Body text styles to Directions and List styles to Exercise styles. </a:t>
            </a:r>
          </a:p>
          <a:p>
            <a:pPr lvl="1"/>
            <a:r>
              <a:rPr lang="en-US" sz="2800" dirty="0"/>
              <a:t>Be aware of your selection because </a:t>
            </a:r>
            <a:r>
              <a:rPr lang="en-US" sz="2800" b="1" dirty="0"/>
              <a:t>all</a:t>
            </a:r>
            <a:r>
              <a:rPr lang="en-US" sz="2800" dirty="0"/>
              <a:t> Body Text styles will become Directions.</a:t>
            </a:r>
          </a:p>
          <a:p>
            <a:r>
              <a:rPr lang="en-US" dirty="0"/>
              <a:t>Remove Auto-Numbering if it is not in print.</a:t>
            </a:r>
          </a:p>
          <a:p>
            <a:r>
              <a:rPr lang="en-US" dirty="0"/>
              <a:t>Remove bold or italic as needed, such as item numbers.</a:t>
            </a:r>
          </a:p>
          <a:p>
            <a:pPr lvl="1"/>
            <a:r>
              <a:rPr lang="en-US" sz="2800" dirty="0"/>
              <a:t>Be aware of emphasis within the material as this will also remove them.</a:t>
            </a:r>
          </a:p>
          <a:p>
            <a:endParaRPr lang="en-US" b="1" dirty="0"/>
          </a:p>
        </p:txBody>
      </p:sp>
      <p:pic>
        <p:nvPicPr>
          <p:cNvPr id="5" name="Picture 4" descr="Screenshot of the Exercise Wizard.">
            <a:extLst>
              <a:ext uri="{FF2B5EF4-FFF2-40B4-BE49-F238E27FC236}">
                <a16:creationId xmlns:a16="http://schemas.microsoft.com/office/drawing/2014/main" id="{6A599F03-800A-4965-D5F4-C45B763559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8198" y="1595896"/>
            <a:ext cx="3192229" cy="45810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802762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89B8A-F8A3-A7D9-5D31-BFC296109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1AB1F-7799-D2F2-72A0-010387DAC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Wizard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C28E0-26DA-8C53-6732-194CD244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331" y="1825625"/>
            <a:ext cx="7406833" cy="4351338"/>
          </a:xfrm>
        </p:spPr>
        <p:txBody>
          <a:bodyPr>
            <a:normAutofit/>
          </a:bodyPr>
          <a:lstStyle/>
          <a:p>
            <a:r>
              <a:rPr lang="en-US" dirty="0"/>
              <a:t>Remove Auto-Numbering if numbers are not in print.</a:t>
            </a:r>
          </a:p>
          <a:p>
            <a:r>
              <a:rPr lang="en-US" dirty="0"/>
              <a:t>Remove bold or italic as needed, e.g., bullets, numbers, or letters. </a:t>
            </a:r>
          </a:p>
          <a:p>
            <a:pPr lvl="1"/>
            <a:r>
              <a:rPr lang="en-US" sz="2800" dirty="0"/>
              <a:t>Be aware of any other instances of bold or italic in the selection as this will also remove them.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 descr="Screenshot of the List Wizard.">
            <a:extLst>
              <a:ext uri="{FF2B5EF4-FFF2-40B4-BE49-F238E27FC236}">
                <a16:creationId xmlns:a16="http://schemas.microsoft.com/office/drawing/2014/main" id="{93D95FF9-03CD-A557-1256-5EB86AEC7C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8198" y="1595896"/>
            <a:ext cx="3192228" cy="44772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107219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CA2AF-959C-B103-D2AE-0D71C8704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296C3-088D-1A16-9699-A678B6152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Wizard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84A60-597A-E441-0E8E-FEDEE3E76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1609" y="1825625"/>
            <a:ext cx="7406833" cy="4351338"/>
          </a:xfrm>
        </p:spPr>
        <p:txBody>
          <a:bodyPr>
            <a:normAutofit/>
          </a:bodyPr>
          <a:lstStyle/>
          <a:p>
            <a:r>
              <a:rPr lang="en-US" dirty="0"/>
              <a:t>Check the box to change the List styles to Outline. </a:t>
            </a:r>
          </a:p>
          <a:p>
            <a:r>
              <a:rPr lang="en-US" dirty="0"/>
              <a:t>Remove Auto-Numbering if it is not in print.</a:t>
            </a:r>
          </a:p>
          <a:p>
            <a:r>
              <a:rPr lang="en-US" dirty="0"/>
              <a:t>Remove bold or italic as needed. </a:t>
            </a:r>
          </a:p>
          <a:p>
            <a:pPr lvl="1"/>
            <a:r>
              <a:rPr lang="en-US" sz="2800" dirty="0"/>
              <a:t>Be aware of any other instances of bold or italic in the selection as this will also remove them.</a:t>
            </a:r>
          </a:p>
          <a:p>
            <a:endParaRPr lang="en-US" b="1" dirty="0"/>
          </a:p>
        </p:txBody>
      </p:sp>
      <p:pic>
        <p:nvPicPr>
          <p:cNvPr id="6" name="Picture 5" descr="Screenshot of the Outline Wizard.">
            <a:extLst>
              <a:ext uri="{FF2B5EF4-FFF2-40B4-BE49-F238E27FC236}">
                <a16:creationId xmlns:a16="http://schemas.microsoft.com/office/drawing/2014/main" id="{46B251B7-197B-A460-143A-30305F635F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8200" y="1425622"/>
            <a:ext cx="3192228" cy="51513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678619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FB6CE-3514-217E-4BC6-A6EAF1A87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78E6B-D03F-42E6-777C-575032303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Glossary Wizard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03075-8159-4DC8-6AE3-F7AE791CB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1609" y="1825625"/>
            <a:ext cx="7406833" cy="4351338"/>
          </a:xfrm>
        </p:spPr>
        <p:txBody>
          <a:bodyPr>
            <a:normAutofit/>
          </a:bodyPr>
          <a:lstStyle/>
          <a:p>
            <a:r>
              <a:rPr lang="en-US" dirty="0"/>
              <a:t>Check the boxes to change Heading styles or </a:t>
            </a:r>
            <a:r>
              <a:rPr lang="en-US" dirty="0" err="1"/>
              <a:t>BodyText</a:t>
            </a:r>
            <a:r>
              <a:rPr lang="en-US" dirty="0"/>
              <a:t> to Centered headings.</a:t>
            </a:r>
          </a:p>
          <a:p>
            <a:r>
              <a:rPr lang="en-US" dirty="0"/>
              <a:t>Remove bold or italic as needed. </a:t>
            </a:r>
          </a:p>
          <a:p>
            <a:pPr lvl="1"/>
            <a:r>
              <a:rPr lang="en-US" sz="2800" dirty="0"/>
              <a:t>Be aware of any other instances of emphasis in the material as this will also remove them.</a:t>
            </a:r>
          </a:p>
        </p:txBody>
      </p:sp>
      <p:pic>
        <p:nvPicPr>
          <p:cNvPr id="5" name="Picture 4" descr="Screenshot of the Glossary Wizard.">
            <a:extLst>
              <a:ext uri="{FF2B5EF4-FFF2-40B4-BE49-F238E27FC236}">
                <a16:creationId xmlns:a16="http://schemas.microsoft.com/office/drawing/2014/main" id="{3EAADED7-1274-30B3-8D2A-72F2E10BDA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8200" y="1369719"/>
            <a:ext cx="2911996" cy="41054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282336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5478D-DA91-6433-DB5D-4942A6B04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38828-C40B-D5DF-84C0-4CBC83F08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Wizard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A8711-66CA-04C1-9ADA-62D5A5FF9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1609" y="1825625"/>
            <a:ext cx="7406833" cy="4351338"/>
          </a:xfrm>
        </p:spPr>
        <p:txBody>
          <a:bodyPr>
            <a:normAutofit/>
          </a:bodyPr>
          <a:lstStyle/>
          <a:p>
            <a:r>
              <a:rPr lang="en-US" dirty="0"/>
              <a:t>Check the boxes to change List styles to Index style and Heading styles to Centered headings.</a:t>
            </a:r>
          </a:p>
          <a:p>
            <a:r>
              <a:rPr lang="en-US" dirty="0"/>
              <a:t>Remove Auto-Numbering if it is not in print.</a:t>
            </a:r>
          </a:p>
          <a:p>
            <a:r>
              <a:rPr lang="en-US" dirty="0"/>
              <a:t>Remove bold or italic as needed. </a:t>
            </a:r>
          </a:p>
          <a:p>
            <a:pPr lvl="1"/>
            <a:r>
              <a:rPr lang="en-US" sz="2800" dirty="0"/>
              <a:t>Be aware of any other instances of emphasis in the material as this will also remove them.</a:t>
            </a:r>
          </a:p>
        </p:txBody>
      </p:sp>
      <p:pic>
        <p:nvPicPr>
          <p:cNvPr id="6" name="Picture 5" descr="Screenshot of the Index Wizard.">
            <a:extLst>
              <a:ext uri="{FF2B5EF4-FFF2-40B4-BE49-F238E27FC236}">
                <a16:creationId xmlns:a16="http://schemas.microsoft.com/office/drawing/2014/main" id="{772479BA-72BA-C6AA-3EB9-DC8B56D41A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t="883" r="961" b="1416"/>
          <a:stretch>
            <a:fillRect/>
          </a:stretch>
        </p:blipFill>
        <p:spPr bwMode="auto">
          <a:xfrm>
            <a:off x="838199" y="1413933"/>
            <a:ext cx="2884005" cy="4892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91067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61905-8551-3A0D-E003-53878773C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95678-73E2-F183-790F-3A735E627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Keys while working with Styles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EDF2CF6-F598-00E6-0326-D2EC7827C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286457"/>
              </p:ext>
            </p:extLst>
          </p:nvPr>
        </p:nvGraphicFramePr>
        <p:xfrm>
          <a:off x="3900668" y="2533046"/>
          <a:ext cx="7582188" cy="32775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4810">
                  <a:extLst>
                    <a:ext uri="{9D8B030D-6E8A-4147-A177-3AD203B41FA5}">
                      <a16:colId xmlns:a16="http://schemas.microsoft.com/office/drawing/2014/main" val="2666958475"/>
                    </a:ext>
                  </a:extLst>
                </a:gridCol>
                <a:gridCol w="6137378">
                  <a:extLst>
                    <a:ext uri="{9D8B030D-6E8A-4147-A177-3AD203B41FA5}">
                      <a16:colId xmlns:a16="http://schemas.microsoft.com/office/drawing/2014/main" val="638375946"/>
                    </a:ext>
                  </a:extLst>
                </a:gridCol>
              </a:tblGrid>
              <a:tr h="71418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 dirty="0">
                          <a:effectLst/>
                        </a:rPr>
                        <a:t>Keystroke not case sensitive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 dirty="0">
                          <a:effectLst/>
                        </a:rPr>
                        <a:t>Style/Effect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5097715"/>
                  </a:ext>
                </a:extLst>
              </a:tr>
              <a:tr h="345778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>
                          <a:effectLst/>
                        </a:rPr>
                        <a:t>space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 dirty="0">
                          <a:effectLst/>
                        </a:rPr>
                        <a:t>Skip to the next paragraph at the beginning vs arrow keys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7654406"/>
                  </a:ext>
                </a:extLst>
              </a:tr>
              <a:tr h="345778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 dirty="0">
                          <a:effectLst/>
                        </a:rPr>
                        <a:t>B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 dirty="0">
                          <a:effectLst/>
                        </a:rPr>
                        <a:t>Body text (make this an ordinary text paragraph)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8073476"/>
                  </a:ext>
                </a:extLst>
              </a:tr>
              <a:tr h="379959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>
                          <a:effectLst/>
                        </a:rPr>
                        <a:t>D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 dirty="0">
                          <a:effectLst/>
                        </a:rPr>
                        <a:t>Directions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3436185"/>
                  </a:ext>
                </a:extLst>
              </a:tr>
              <a:tr h="345778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>
                          <a:effectLst/>
                        </a:rPr>
                        <a:t>E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>
                          <a:effectLst/>
                        </a:rPr>
                        <a:t>Exercise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0836617"/>
                  </a:ext>
                </a:extLst>
              </a:tr>
              <a:tr h="345778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>
                          <a:effectLst/>
                        </a:rPr>
                        <a:t>H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>
                          <a:effectLst/>
                        </a:rPr>
                        <a:t>Heading, thereafter #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5780390"/>
                  </a:ext>
                </a:extLst>
              </a:tr>
              <a:tr h="345778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>
                          <a:effectLst/>
                        </a:rPr>
                        <a:t>L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>
                          <a:effectLst/>
                        </a:rPr>
                        <a:t>List Item, thereafter #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6416271"/>
                  </a:ext>
                </a:extLst>
              </a:tr>
              <a:tr h="345778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>
                          <a:effectLst/>
                        </a:rPr>
                        <a:t>T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kern="100" dirty="0">
                          <a:effectLst/>
                        </a:rPr>
                        <a:t>Production Note (a.k.a., Transcriber's Note)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096427"/>
                  </a:ext>
                </a:extLst>
              </a:tr>
            </a:tbl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F8370A-3454-11C9-6FBB-97A888CE89FC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189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Edit &gt; Edit Styles</a:t>
            </a:r>
          </a:p>
        </p:txBody>
      </p:sp>
      <p:pic>
        <p:nvPicPr>
          <p:cNvPr id="11" name="Picture 10" descr="A screenshot of the Edit menu. Edit Styles is selected&#10;">
            <a:extLst>
              <a:ext uri="{FF2B5EF4-FFF2-40B4-BE49-F238E27FC236}">
                <a16:creationId xmlns:a16="http://schemas.microsoft.com/office/drawing/2014/main" id="{AD4119A5-43A5-ED82-55E4-9B4E4C2692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53104" y="2431824"/>
            <a:ext cx="2232660" cy="251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365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584F-F8E4-66EF-648B-1AFBEEEEA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09001-F5AB-6D07-C113-8D90D54DC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have any questions about working with the NIMAC or using NIMAS files, please reach out to us! </a:t>
            </a:r>
          </a:p>
          <a:p>
            <a:pPr marL="0" indent="0"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altLang="en-US" dirty="0">
                <a:solidFill>
                  <a:srgbClr val="9E0000"/>
                </a:solidFill>
                <a:hlinkClick r:id="rId2"/>
              </a:rPr>
              <a:t>nimac@aph.org</a:t>
            </a:r>
            <a:endParaRPr lang="en-US" altLang="en-US" dirty="0">
              <a:solidFill>
                <a:srgbClr val="9E0000"/>
              </a:solidFill>
            </a:endParaRP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616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AA7E1-6123-7E25-7B22-89D9FC29E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5AED5-94AE-56E2-B041-5B07B13DA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en-US" b="1" dirty="0"/>
              <a:t>all sessions at 2pm Eastern</a:t>
            </a:r>
            <a:endParaRPr lang="en-US" dirty="0"/>
          </a:p>
          <a:p>
            <a:r>
              <a:rPr lang="en-US" dirty="0"/>
              <a:t>Session 2: Front Matter (Thursday, June 4</a:t>
            </a:r>
            <a:r>
              <a:rPr lang="en-US" baseline="30000" dirty="0"/>
              <a:t>th</a:t>
            </a:r>
            <a:r>
              <a:rPr lang="en-US" dirty="0"/>
              <a:t>)</a:t>
            </a:r>
            <a:r>
              <a:rPr lang="en-US" baseline="30000" dirty="0"/>
              <a:t> </a:t>
            </a:r>
            <a:endParaRPr lang="en-US" dirty="0"/>
          </a:p>
          <a:p>
            <a:r>
              <a:rPr lang="en-US" dirty="0"/>
              <a:t>Session 3: Body Matter (Thursday, June 11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4: Rear Matter (Thursday, June 18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5: Math (Thursday, June 25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6: </a:t>
            </a:r>
            <a:r>
              <a:rPr lang="en-US" dirty="0" err="1"/>
              <a:t>eBraille</a:t>
            </a:r>
            <a:r>
              <a:rPr lang="en-US" dirty="0"/>
              <a:t> Overview and Series Q&amp;A (Wednesday, July 1</a:t>
            </a:r>
            <a:r>
              <a:rPr lang="en-US" baseline="30000" dirty="0"/>
              <a:t>st</a:t>
            </a:r>
            <a:r>
              <a:rPr lang="en-US" dirty="0"/>
              <a:t>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5719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3435C-8A17-974B-1782-565394EE9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Exit Survey</a:t>
            </a:r>
          </a:p>
        </p:txBody>
      </p:sp>
      <p:pic>
        <p:nvPicPr>
          <p:cNvPr id="5" name="Content Placeholder 4" descr="Exit survey QR code">
            <a:extLst>
              <a:ext uri="{FF2B5EF4-FFF2-40B4-BE49-F238E27FC236}">
                <a16:creationId xmlns:a16="http://schemas.microsoft.com/office/drawing/2014/main" id="{F260E9A7-C24B-E8FC-F85C-EA68A9918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504" y="1567244"/>
            <a:ext cx="4386991" cy="438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44117"/>
      </p:ext>
    </p:extLst>
  </p:cSld>
  <p:clrMapOvr>
    <a:masterClrMapping/>
  </p:clrMapOvr>
</p:sld>
</file>

<file path=ppt/theme/theme1.xml><?xml version="1.0" encoding="utf-8"?>
<a:theme xmlns:a="http://schemas.openxmlformats.org/drawingml/2006/main" name="NIMAC PPT Templat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0000"/>
      </a:hlink>
      <a:folHlink>
        <a:srgbClr val="7030A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NIMAC PPT Template</Template>
  <TotalTime>9005</TotalTime>
  <Words>3120</Words>
  <Application>Microsoft Office PowerPoint</Application>
  <PresentationFormat>Widescreen</PresentationFormat>
  <Paragraphs>310</Paragraphs>
  <Slides>64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0" baseType="lpstr">
      <vt:lpstr>Aptos</vt:lpstr>
      <vt:lpstr>Aptos Display</vt:lpstr>
      <vt:lpstr>Arial</vt:lpstr>
      <vt:lpstr>Segoe UI</vt:lpstr>
      <vt:lpstr>Times New Roman</vt:lpstr>
      <vt:lpstr>NIMAC PPT Template</vt:lpstr>
      <vt:lpstr>Duxbury/NimPro: NIMAS Textbook Transcription from Start to Finish</vt:lpstr>
      <vt:lpstr>Upcoming ICEB Town Hall Event: Updates to choice and placement of grade 1 indicators</vt:lpstr>
      <vt:lpstr>Session 1: NIMAS files &amp; NimPro Basics</vt:lpstr>
      <vt:lpstr>Learning Objectives</vt:lpstr>
      <vt:lpstr>Outline of today’s session</vt:lpstr>
      <vt:lpstr>Software and Workflow Overview</vt:lpstr>
      <vt:lpstr>NimPro </vt:lpstr>
      <vt:lpstr>Duxbury Braille Translator (DBT)</vt:lpstr>
      <vt:lpstr>Microsoft Word</vt:lpstr>
      <vt:lpstr>What’s happening between these programs?</vt:lpstr>
      <vt:lpstr>The Transcription Workflow</vt:lpstr>
      <vt:lpstr>Screen Readers</vt:lpstr>
      <vt:lpstr>Resources</vt:lpstr>
      <vt:lpstr>NIMAC AMP Accounts</vt:lpstr>
      <vt:lpstr>NIMAC Basics</vt:lpstr>
      <vt:lpstr>AMP Accounts</vt:lpstr>
      <vt:lpstr>How to Obtain NIMAS Files</vt:lpstr>
      <vt:lpstr>How to Register as a NIMAC AMP</vt:lpstr>
      <vt:lpstr>Get NIMAS files from the NIMAC</vt:lpstr>
      <vt:lpstr>Login</vt:lpstr>
      <vt:lpstr>Login Screen</vt:lpstr>
      <vt:lpstr>Title Assignments</vt:lpstr>
      <vt:lpstr>Add Download</vt:lpstr>
      <vt:lpstr>Choose type of content for download</vt:lpstr>
      <vt:lpstr>My Downloads</vt:lpstr>
      <vt:lpstr>Get Notified</vt:lpstr>
      <vt:lpstr>Download</vt:lpstr>
      <vt:lpstr>Download Processing</vt:lpstr>
      <vt:lpstr>Do you need a  different content  type?</vt:lpstr>
      <vt:lpstr>Provide  Feedback</vt:lpstr>
      <vt:lpstr>File Quality Feedback</vt:lpstr>
      <vt:lpstr>Log off</vt:lpstr>
      <vt:lpstr>NIMAS File Set Components</vt:lpstr>
      <vt:lpstr>Unzip the NIMAS package</vt:lpstr>
      <vt:lpstr>How to Unzip the NIMAS Folder</vt:lpstr>
      <vt:lpstr>NIMAS package</vt:lpstr>
      <vt:lpstr>Images &gt; thruout folder</vt:lpstr>
      <vt:lpstr>NimPro Overview</vt:lpstr>
      <vt:lpstr>NimPro</vt:lpstr>
      <vt:lpstr>NimPro Interface</vt:lpstr>
      <vt:lpstr>Left pane of NimPro Interface</vt:lpstr>
      <vt:lpstr>Right pane of NimPro Interface</vt:lpstr>
      <vt:lpstr>The Menu Bar</vt:lpstr>
      <vt:lpstr>File in the Menu Bar</vt:lpstr>
      <vt:lpstr>File &gt; Export</vt:lpstr>
      <vt:lpstr>File &gt; Preferences &gt; General</vt:lpstr>
      <vt:lpstr>File &gt; Preferences &gt; File Export</vt:lpstr>
      <vt:lpstr>File &gt; Preferences &gt; MathML</vt:lpstr>
      <vt:lpstr>Edit in the Menu Bar</vt:lpstr>
      <vt:lpstr>View in the Menu Bar</vt:lpstr>
      <vt:lpstr>Help in the Menu Bar</vt:lpstr>
      <vt:lpstr>Wizards in the Edit Menu</vt:lpstr>
      <vt:lpstr>Heading Wizard</vt:lpstr>
      <vt:lpstr>Picture Wizard</vt:lpstr>
      <vt:lpstr>Table of Contents Wizard</vt:lpstr>
      <vt:lpstr>Exercise Wizard</vt:lpstr>
      <vt:lpstr>List Wizard</vt:lpstr>
      <vt:lpstr>Outline Wizard</vt:lpstr>
      <vt:lpstr>Glossary Wizard</vt:lpstr>
      <vt:lpstr>Index Wizard</vt:lpstr>
      <vt:lpstr>Quick Keys while working with Styles</vt:lpstr>
      <vt:lpstr>Contact Us</vt:lpstr>
      <vt:lpstr>Coming Up!</vt:lpstr>
      <vt:lpstr>Exit 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Liz Schaller</dc:creator>
  <cp:lastModifiedBy>Liz Schaller</cp:lastModifiedBy>
  <cp:revision>60</cp:revision>
  <cp:lastPrinted>2026-05-05T21:36:39Z</cp:lastPrinted>
  <dcterms:created xsi:type="dcterms:W3CDTF">2025-11-12T20:17:25Z</dcterms:created>
  <dcterms:modified xsi:type="dcterms:W3CDTF">2026-05-15T20:37:52Z</dcterms:modified>
</cp:coreProperties>
</file>