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586" r:id="rId3"/>
    <p:sldId id="672" r:id="rId4"/>
    <p:sldId id="570" r:id="rId5"/>
    <p:sldId id="549" r:id="rId6"/>
    <p:sldId id="594" r:id="rId7"/>
    <p:sldId id="644" r:id="rId8"/>
    <p:sldId id="595" r:id="rId9"/>
    <p:sldId id="596" r:id="rId10"/>
    <p:sldId id="550" r:id="rId11"/>
    <p:sldId id="630" r:id="rId12"/>
    <p:sldId id="556" r:id="rId13"/>
    <p:sldId id="572" r:id="rId14"/>
    <p:sldId id="640" r:id="rId15"/>
    <p:sldId id="555" r:id="rId16"/>
    <p:sldId id="641" r:id="rId17"/>
    <p:sldId id="642" r:id="rId18"/>
    <p:sldId id="635" r:id="rId19"/>
    <p:sldId id="634" r:id="rId20"/>
    <p:sldId id="674" r:id="rId21"/>
    <p:sldId id="619" r:id="rId22"/>
    <p:sldId id="632" r:id="rId23"/>
    <p:sldId id="627" r:id="rId24"/>
    <p:sldId id="626" r:id="rId25"/>
    <p:sldId id="637" r:id="rId26"/>
    <p:sldId id="638" r:id="rId27"/>
    <p:sldId id="639" r:id="rId28"/>
    <p:sldId id="599" r:id="rId29"/>
    <p:sldId id="561" r:id="rId30"/>
    <p:sldId id="600" r:id="rId31"/>
    <p:sldId id="601" r:id="rId32"/>
    <p:sldId id="602" r:id="rId33"/>
    <p:sldId id="603" r:id="rId34"/>
    <p:sldId id="604" r:id="rId35"/>
    <p:sldId id="631" r:id="rId36"/>
    <p:sldId id="605" r:id="rId37"/>
    <p:sldId id="606" r:id="rId38"/>
    <p:sldId id="607" r:id="rId39"/>
    <p:sldId id="608" r:id="rId40"/>
    <p:sldId id="609" r:id="rId41"/>
    <p:sldId id="610" r:id="rId42"/>
    <p:sldId id="611" r:id="rId43"/>
    <p:sldId id="612" r:id="rId44"/>
    <p:sldId id="613" r:id="rId45"/>
    <p:sldId id="614" r:id="rId46"/>
    <p:sldId id="615" r:id="rId47"/>
    <p:sldId id="616" r:id="rId48"/>
    <p:sldId id="673" r:id="rId49"/>
    <p:sldId id="578" r:id="rId50"/>
    <p:sldId id="579" r:id="rId51"/>
    <p:sldId id="25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0C2D"/>
    <a:srgbClr val="9E0000"/>
    <a:srgbClr val="161893"/>
    <a:srgbClr val="1BE92F"/>
    <a:srgbClr val="0809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441" autoAdjust="0"/>
  </p:normalViewPr>
  <p:slideViewPr>
    <p:cSldViewPr snapToGrid="0">
      <p:cViewPr varScale="1">
        <p:scale>
          <a:sx n="82" d="100"/>
          <a:sy n="82" d="100"/>
        </p:scale>
        <p:origin x="96" y="390"/>
      </p:cViewPr>
      <p:guideLst/>
    </p:cSldViewPr>
  </p:slideViewPr>
  <p:outlineViewPr>
    <p:cViewPr>
      <p:scale>
        <a:sx n="33" d="100"/>
        <a:sy n="33" d="100"/>
      </p:scale>
      <p:origin x="0" y="-356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1E637A-F107-4446-991F-EAAD271E46C7}" type="datetimeFigureOut">
              <a:rPr lang="en-US" smtClean="0"/>
              <a:t>4/7/2026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E97338-9FBF-4019-8F30-B35F3786F400}" type="slidenum">
              <a:rPr lang="en-US" smtClean="0"/>
              <a:t>‹#›</a:t>
            </a:fld>
            <a:endParaRPr lang="en-US"/>
          </a:p>
        </p:txBody>
      </p:sp>
    </p:spTree>
    <p:extLst>
      <p:ext uri="{BB962C8B-B14F-4D97-AF65-F5344CB8AC3E}">
        <p14:creationId xmlns:p14="http://schemas.microsoft.com/office/powerpoint/2010/main" val="2434568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dirty="0"/>
          </a:p>
        </p:txBody>
      </p:sp>
      <p:sp>
        <p:nvSpPr>
          <p:cNvPr id="6148" name="Slide Number Placeholder 3"/>
          <p:cNvSpPr>
            <a:spLocks noGrp="1"/>
          </p:cNvSpPr>
          <p:nvPr>
            <p:ph type="sldNum" sz="quarter" idx="5"/>
          </p:nvPr>
        </p:nvSpPr>
        <p:spPr>
          <a:noFill/>
        </p:spPr>
        <p:txBody>
          <a:bodyPr/>
          <a:lstStyle/>
          <a:p>
            <a:fld id="{DD1A7C03-7E77-4A4B-8FB5-9AC7CA095585}" type="slidenum">
              <a:rPr lang="en-US" altLang="en-US"/>
              <a:pPr/>
              <a:t>2</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ChangeArrowheads="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61D32ABC-C5A3-48FA-84B2-C54F4DAEAB13}" type="slidenum">
              <a:rPr lang="en-US" altLang="en-US"/>
              <a:pPr/>
              <a:t>5</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A7F035DF-A6DF-47A8-AD82-EA85D3755345}" type="slidenum">
              <a:rPr lang="en-US" altLang="en-US"/>
              <a:pPr/>
              <a:t>6</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DEF7EB8D-F0A6-46CF-ABD7-3719ACBFE02A}" type="slidenum">
              <a:rPr lang="en-US" altLang="en-US"/>
              <a:pPr/>
              <a:t>7</a:t>
            </a:fld>
            <a:endParaRPr lang="en-US" altLang="en-US" dirty="0"/>
          </a:p>
        </p:txBody>
      </p:sp>
    </p:spTree>
    <p:extLst>
      <p:ext uri="{BB962C8B-B14F-4D97-AF65-F5344CB8AC3E}">
        <p14:creationId xmlns:p14="http://schemas.microsoft.com/office/powerpoint/2010/main" val="3181642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DEF7EB8D-F0A6-46CF-ABD7-3719ACBFE02A}" type="slidenum">
              <a:rPr lang="en-US" altLang="en-US"/>
              <a:pPr/>
              <a:t>8</a:t>
            </a:fld>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ChangeArrowheads="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B920545A-A635-4852-B76A-7284358ED171}" type="slidenum">
              <a:rPr lang="en-US" altLang="en-US"/>
              <a:pPr/>
              <a:t>10</a:t>
            </a:fld>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ChangeArrowheads="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B920545A-A635-4852-B76A-7284358ED171}" type="slidenum">
              <a:rPr lang="en-US" altLang="en-US"/>
              <a:pPr/>
              <a:t>11</a:t>
            </a:fld>
            <a:endParaRPr lang="en-US" altLang="en-US" dirty="0"/>
          </a:p>
        </p:txBody>
      </p:sp>
    </p:spTree>
    <p:extLst>
      <p:ext uri="{BB962C8B-B14F-4D97-AF65-F5344CB8AC3E}">
        <p14:creationId xmlns:p14="http://schemas.microsoft.com/office/powerpoint/2010/main" val="1555331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13</a:t>
            </a:fld>
            <a:endParaRPr lang="en-US" altLang="en-US" dirty="0"/>
          </a:p>
        </p:txBody>
      </p:sp>
    </p:spTree>
    <p:extLst>
      <p:ext uri="{BB962C8B-B14F-4D97-AF65-F5344CB8AC3E}">
        <p14:creationId xmlns:p14="http://schemas.microsoft.com/office/powerpoint/2010/main" val="1949860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14</a:t>
            </a:fld>
            <a:endParaRPr lang="en-US" altLang="en-US" dirty="0"/>
          </a:p>
        </p:txBody>
      </p:sp>
    </p:spTree>
    <p:extLst>
      <p:ext uri="{BB962C8B-B14F-4D97-AF65-F5344CB8AC3E}">
        <p14:creationId xmlns:p14="http://schemas.microsoft.com/office/powerpoint/2010/main" val="33460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CFA50-1485-4F11-885A-0A7069D9BCF2}" type="slidenum">
              <a:rPr lang="en-US" altLang="en-US" smtClean="0"/>
              <a:pPr/>
              <a:t>15</a:t>
            </a:fld>
            <a:endParaRPr lang="en-US" altLang="en-US" dirty="0"/>
          </a:p>
        </p:txBody>
      </p:sp>
    </p:spTree>
    <p:extLst>
      <p:ext uri="{BB962C8B-B14F-4D97-AF65-F5344CB8AC3E}">
        <p14:creationId xmlns:p14="http://schemas.microsoft.com/office/powerpoint/2010/main" val="26135232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p:spPr>
        <p:txBody>
          <a:bodyPr/>
          <a:lstStyle/>
          <a:p>
            <a:endParaRPr lang="en-US" altLang="en-US" dirty="0"/>
          </a:p>
        </p:txBody>
      </p:sp>
      <p:sp>
        <p:nvSpPr>
          <p:cNvPr id="9220" name="Slide Number Placeholder 3"/>
          <p:cNvSpPr>
            <a:spLocks noGrp="1"/>
          </p:cNvSpPr>
          <p:nvPr>
            <p:ph type="sldNum" sz="quarter" idx="5"/>
          </p:nvPr>
        </p:nvSpPr>
        <p:spPr>
          <a:noFill/>
        </p:spPr>
        <p:txBody>
          <a:bodyPr/>
          <a:lstStyle/>
          <a:p>
            <a:fld id="{112C2DF1-24F3-44D9-BC58-55E0D3828AD8}" type="slidenum">
              <a:rPr lang="en-US" altLang="en-US"/>
              <a:pPr/>
              <a:t>21</a:t>
            </a:fld>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p:spPr>
        <p:txBody>
          <a:bodyPr/>
          <a:lstStyle/>
          <a:p>
            <a:endParaRPr lang="en-US" altLang="en-US" dirty="0"/>
          </a:p>
        </p:txBody>
      </p:sp>
      <p:sp>
        <p:nvSpPr>
          <p:cNvPr id="11268" name="Slide Number Placeholder 3"/>
          <p:cNvSpPr>
            <a:spLocks noGrp="1"/>
          </p:cNvSpPr>
          <p:nvPr>
            <p:ph type="sldNum" sz="quarter" idx="5"/>
          </p:nvPr>
        </p:nvSpPr>
        <p:spPr>
          <a:noFill/>
        </p:spPr>
        <p:txBody>
          <a:bodyPr/>
          <a:lstStyle/>
          <a:p>
            <a:fld id="{82D318FF-2613-4B2F-AD96-85EF232DDA3E}" type="slidenum">
              <a:rPr lang="en-US" altLang="en-US"/>
              <a:pPr/>
              <a:t>22</a:t>
            </a:fld>
            <a:endParaRPr lang="en-US" altLang="en-US" dirty="0"/>
          </a:p>
        </p:txBody>
      </p:sp>
    </p:spTree>
    <p:extLst>
      <p:ext uri="{BB962C8B-B14F-4D97-AF65-F5344CB8AC3E}">
        <p14:creationId xmlns:p14="http://schemas.microsoft.com/office/powerpoint/2010/main" val="3180420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ChangeArrowheads="1" noTextEdit="1"/>
          </p:cNvSpPr>
          <p:nvPr>
            <p:ph type="sldImg"/>
          </p:nvPr>
        </p:nvSpPr>
        <p:spPr>
          <a:ln/>
        </p:spPr>
      </p:sp>
      <p:sp>
        <p:nvSpPr>
          <p:cNvPr id="15363" name="Notes Placeholder 2"/>
          <p:cNvSpPr>
            <a:spLocks noGrp="1"/>
          </p:cNvSpPr>
          <p:nvPr>
            <p:ph type="body" idx="1"/>
          </p:nvPr>
        </p:nvSpPr>
        <p:spPr>
          <a:noFill/>
          <a:ln/>
        </p:spPr>
        <p:txBody>
          <a:bodyPr/>
          <a:lstStyle/>
          <a:p>
            <a:endParaRPr lang="en-US" altLang="en-US" dirty="0"/>
          </a:p>
        </p:txBody>
      </p:sp>
      <p:sp>
        <p:nvSpPr>
          <p:cNvPr id="15364" name="Slide Number Placeholder 3"/>
          <p:cNvSpPr>
            <a:spLocks noGrp="1"/>
          </p:cNvSpPr>
          <p:nvPr>
            <p:ph type="sldNum" sz="quarter" idx="5"/>
          </p:nvPr>
        </p:nvSpPr>
        <p:spPr>
          <a:noFill/>
        </p:spPr>
        <p:txBody>
          <a:bodyPr/>
          <a:lstStyle/>
          <a:p>
            <a:fld id="{A964E3B5-D003-40B7-B02E-A3C5B7E374E1}" type="slidenum">
              <a:rPr lang="en-US" altLang="en-US"/>
              <a:pPr/>
              <a:t>29</a:t>
            </a:fld>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endParaRPr lang="en-US" altLang="en-US" dirty="0"/>
          </a:p>
        </p:txBody>
      </p:sp>
      <p:sp>
        <p:nvSpPr>
          <p:cNvPr id="22532" name="Slide Number Placeholder 3"/>
          <p:cNvSpPr>
            <a:spLocks noGrp="1"/>
          </p:cNvSpPr>
          <p:nvPr>
            <p:ph type="sldNum" sz="quarter" idx="5"/>
          </p:nvPr>
        </p:nvSpPr>
        <p:spPr>
          <a:noFill/>
        </p:spPr>
        <p:txBody>
          <a:bodyPr/>
          <a:lstStyle/>
          <a:p>
            <a:fld id="{44FA89D3-7682-4E60-9F05-076FF7D4DDEA}" type="slidenum">
              <a:rPr lang="en-US" altLang="en-US"/>
              <a:pPr/>
              <a:t>30</a:t>
            </a:fld>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endParaRPr lang="en-US" altLang="en-US" dirty="0"/>
          </a:p>
        </p:txBody>
      </p:sp>
      <p:sp>
        <p:nvSpPr>
          <p:cNvPr id="24580" name="Slide Number Placeholder 3"/>
          <p:cNvSpPr>
            <a:spLocks noGrp="1"/>
          </p:cNvSpPr>
          <p:nvPr>
            <p:ph type="sldNum" sz="quarter" idx="5"/>
          </p:nvPr>
        </p:nvSpPr>
        <p:spPr>
          <a:noFill/>
        </p:spPr>
        <p:txBody>
          <a:bodyPr/>
          <a:lstStyle/>
          <a:p>
            <a:fld id="{02E835F0-FF66-4C73-9E81-809176FE5DA2}" type="slidenum">
              <a:rPr lang="en-US" altLang="en-US"/>
              <a:pPr/>
              <a:t>31</a:t>
            </a:fld>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endParaRPr lang="en-US" altLang="en-US" dirty="0"/>
          </a:p>
        </p:txBody>
      </p:sp>
      <p:sp>
        <p:nvSpPr>
          <p:cNvPr id="26628" name="Slide Number Placeholder 3"/>
          <p:cNvSpPr>
            <a:spLocks noGrp="1"/>
          </p:cNvSpPr>
          <p:nvPr>
            <p:ph type="sldNum" sz="quarter" idx="5"/>
          </p:nvPr>
        </p:nvSpPr>
        <p:spPr>
          <a:noFill/>
        </p:spPr>
        <p:txBody>
          <a:bodyPr/>
          <a:lstStyle/>
          <a:p>
            <a:fld id="{0E2CA8D5-2510-4000-A292-EC98962A31CC}" type="slidenum">
              <a:rPr lang="en-US" altLang="en-US"/>
              <a:pPr/>
              <a:t>32</a:t>
            </a:fld>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endParaRPr lang="en-US" altLang="en-US" dirty="0"/>
          </a:p>
        </p:txBody>
      </p:sp>
      <p:sp>
        <p:nvSpPr>
          <p:cNvPr id="28676" name="Slide Number Placeholder 3"/>
          <p:cNvSpPr>
            <a:spLocks noGrp="1"/>
          </p:cNvSpPr>
          <p:nvPr>
            <p:ph type="sldNum" sz="quarter" idx="5"/>
          </p:nvPr>
        </p:nvSpPr>
        <p:spPr>
          <a:noFill/>
        </p:spPr>
        <p:txBody>
          <a:bodyPr/>
          <a:lstStyle/>
          <a:p>
            <a:fld id="{236FDF5D-12C2-4AE2-97F1-0D957C40E75C}" type="slidenum">
              <a:rPr lang="en-US" altLang="en-US"/>
              <a:pPr/>
              <a:t>33</a:t>
            </a:fld>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endParaRPr lang="en-US" altLang="en-US" dirty="0"/>
          </a:p>
        </p:txBody>
      </p:sp>
      <p:sp>
        <p:nvSpPr>
          <p:cNvPr id="30724" name="Slide Number Placeholder 3"/>
          <p:cNvSpPr>
            <a:spLocks noGrp="1"/>
          </p:cNvSpPr>
          <p:nvPr>
            <p:ph type="sldNum" sz="quarter" idx="5"/>
          </p:nvPr>
        </p:nvSpPr>
        <p:spPr>
          <a:noFill/>
        </p:spPr>
        <p:txBody>
          <a:bodyPr/>
          <a:lstStyle/>
          <a:p>
            <a:fld id="{9A850958-A3E2-4592-AA1D-1569331F2942}" type="slidenum">
              <a:rPr lang="en-US" altLang="en-US"/>
              <a:pPr/>
              <a:t>34</a:t>
            </a:fld>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ChangeArrowheads="1" noTextEdit="1"/>
          </p:cNvSpPr>
          <p:nvPr>
            <p:ph type="sldImg"/>
          </p:nvPr>
        </p:nvSpPr>
        <p:spPr>
          <a:ln/>
        </p:spPr>
      </p:sp>
      <p:sp>
        <p:nvSpPr>
          <p:cNvPr id="39939" name="Notes Placeholder 2"/>
          <p:cNvSpPr>
            <a:spLocks noGrp="1"/>
          </p:cNvSpPr>
          <p:nvPr>
            <p:ph type="body" idx="1"/>
          </p:nvPr>
        </p:nvSpPr>
        <p:spPr>
          <a:noFill/>
          <a:ln/>
        </p:spPr>
        <p:txBody>
          <a:bodyPr/>
          <a:lstStyle/>
          <a:p>
            <a:endParaRPr lang="en-US" altLang="en-US" dirty="0"/>
          </a:p>
        </p:txBody>
      </p:sp>
      <p:sp>
        <p:nvSpPr>
          <p:cNvPr id="39940" name="Slide Number Placeholder 3"/>
          <p:cNvSpPr>
            <a:spLocks noGrp="1"/>
          </p:cNvSpPr>
          <p:nvPr>
            <p:ph type="sldNum" sz="quarter" idx="5"/>
          </p:nvPr>
        </p:nvSpPr>
        <p:spPr>
          <a:noFill/>
        </p:spPr>
        <p:txBody>
          <a:bodyPr/>
          <a:lstStyle/>
          <a:p>
            <a:fld id="{2F99F05D-0CF1-4B66-BF77-0D12B8CC714E}" type="slidenum">
              <a:rPr lang="en-US" altLang="en-US"/>
              <a:pPr/>
              <a:t>49</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eschaller@aph.org" TargetMode="External"/><Relationship Id="rId2" Type="http://schemas.openxmlformats.org/officeDocument/2006/relationships/hyperlink" Target="mailto:ngaines@aph.org" TargetMode="External"/><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BBBC-B247-CBD1-6A56-A913449832AE}"/>
              </a:ext>
            </a:extLst>
          </p:cNvPr>
          <p:cNvSpPr>
            <a:spLocks noGrp="1"/>
          </p:cNvSpPr>
          <p:nvPr>
            <p:ph type="ctrTitle"/>
          </p:nvPr>
        </p:nvSpPr>
        <p:spPr>
          <a:xfrm>
            <a:off x="1524000" y="1122363"/>
            <a:ext cx="9144000" cy="2387600"/>
          </a:xfrm>
        </p:spPr>
        <p:txBody>
          <a:bodyPr anchor="b"/>
          <a:lstStyle>
            <a:lvl1pPr algn="ctr">
              <a:defRPr sz="6000">
                <a:solidFill>
                  <a:srgbClr val="161893"/>
                </a:solidFill>
              </a:defRPr>
            </a:lvl1pPr>
          </a:lstStyle>
          <a:p>
            <a:r>
              <a:rPr lang="en-US" dirty="0"/>
              <a:t>Click to edit Master title style</a:t>
            </a:r>
          </a:p>
        </p:txBody>
      </p:sp>
      <p:sp>
        <p:nvSpPr>
          <p:cNvPr id="3" name="Subtitle 2">
            <a:extLst>
              <a:ext uri="{FF2B5EF4-FFF2-40B4-BE49-F238E27FC236}">
                <a16:creationId xmlns:a16="http://schemas.microsoft.com/office/drawing/2014/main" id="{80E33209-4BD9-3B4A-A94A-8E0F6C411B13}"/>
              </a:ext>
            </a:extLst>
          </p:cNvPr>
          <p:cNvSpPr>
            <a:spLocks noGrp="1"/>
          </p:cNvSpPr>
          <p:nvPr>
            <p:ph type="subTitle" idx="1" hasCustomPrompt="1"/>
          </p:nvPr>
        </p:nvSpPr>
        <p:spPr>
          <a:xfrm>
            <a:off x="1524000" y="3602038"/>
            <a:ext cx="9144000" cy="1655762"/>
          </a:xfrm>
        </p:spPr>
        <p:txBody>
          <a:bodyPr/>
          <a:lstStyle>
            <a:lvl1pPr marL="0" indent="0" algn="l">
              <a:buNone/>
              <a:defRPr sz="1800" u="none">
                <a:solidFill>
                  <a:srgbClr val="E50C2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rtl="0" fontAlgn="base"/>
            <a:r>
              <a:rPr lang="en-US" sz="1800" b="0" i="0" u="none" strike="noStrike" dirty="0">
                <a:solidFill>
                  <a:srgbClr val="000099"/>
                </a:solidFill>
                <a:effectLst/>
                <a:highlight>
                  <a:srgbClr val="F5F5F5"/>
                </a:highlight>
                <a:latin typeface="Arial" panose="020B0604020202020204" pitchFamily="34" charset="0"/>
              </a:rPr>
              <a:t>Nicole Gaines</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2">
                  <a:extLst>
                    <a:ext uri="{A12FA001-AC4F-418D-AE19-62706E023703}">
                      <ahyp:hlinkClr xmlns:ahyp="http://schemas.microsoft.com/office/drawing/2018/hyperlinkcolor" val="tx"/>
                    </a:ext>
                  </a:extLst>
                </a:hlinkClick>
              </a:rPr>
              <a:t>ngaines@aph.org</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Liz Schaller</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3"/>
              </a:rPr>
              <a:t>eschaller@aph.org</a:t>
            </a:r>
            <a:r>
              <a:rPr lang="en-US" sz="1800" b="0" i="0" dirty="0">
                <a:solidFill>
                  <a:srgbClr val="000099"/>
                </a:solidFill>
                <a:effectLst/>
                <a:highlight>
                  <a:srgbClr val="F5F5F5"/>
                </a:highlight>
                <a:latin typeface="Arial" panose="020B0604020202020204" pitchFamily="34" charset="0"/>
              </a:rPr>
              <a:t>​</a:t>
            </a:r>
          </a:p>
          <a:p>
            <a:pPr algn="l" rtl="0" fontAlgn="base"/>
            <a:endParaRPr lang="en-US" sz="1800" b="0" i="0" dirty="0">
              <a:solidFill>
                <a:srgbClr val="000099"/>
              </a:solidFill>
              <a:effectLst/>
              <a:highlight>
                <a:srgbClr val="F5F5F5"/>
              </a:highlight>
              <a:latin typeface="Arial" panose="020B0604020202020204"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Alexa Miller</a:t>
            </a:r>
          </a:p>
          <a:p>
            <a:pPr algn="l" rtl="0" fontAlgn="base"/>
            <a:r>
              <a:rPr lang="en-US" b="0" i="0" dirty="0">
                <a:solidFill>
                  <a:srgbClr val="000099"/>
                </a:solidFill>
                <a:effectLst/>
                <a:highlight>
                  <a:srgbClr val="F5F5F5"/>
                </a:highlight>
                <a:latin typeface="Segoe UI" panose="020B0502040204020203" pitchFamily="34" charset="0"/>
              </a:rPr>
              <a:t>amiller@aph.org</a:t>
            </a: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Month Year</a:t>
            </a:r>
            <a:endParaRPr lang="en-US" b="0" i="0" dirty="0">
              <a:solidFill>
                <a:srgbClr val="000099"/>
              </a:solidFill>
              <a:effectLst/>
              <a:highlight>
                <a:srgbClr val="F5F5F5"/>
              </a:highlight>
              <a:latin typeface="Segoe UI" panose="020B0502040204020203" pitchFamily="34" charset="0"/>
            </a:endParaRPr>
          </a:p>
        </p:txBody>
      </p:sp>
      <p:sp>
        <p:nvSpPr>
          <p:cNvPr id="4" name="Date Placeholder 3">
            <a:extLst>
              <a:ext uri="{FF2B5EF4-FFF2-40B4-BE49-F238E27FC236}">
                <a16:creationId xmlns:a16="http://schemas.microsoft.com/office/drawing/2014/main" id="{DCFCEE0F-6741-BB2E-7A05-0529D43B95A4}"/>
              </a:ext>
            </a:extLst>
          </p:cNvPr>
          <p:cNvSpPr>
            <a:spLocks noGrp="1"/>
          </p:cNvSpPr>
          <p:nvPr>
            <p:ph type="dt" sz="half" idx="10"/>
          </p:nvPr>
        </p:nvSpPr>
        <p:spPr/>
        <p:txBody>
          <a:bodyPr/>
          <a:lstStyle/>
          <a:p>
            <a:fld id="{EBC19CB4-9DF4-48AC-AB5D-AD6BF645C0C6}" type="datetimeFigureOut">
              <a:rPr lang="en-US" smtClean="0"/>
              <a:t>4/7/2026</a:t>
            </a:fld>
            <a:endParaRPr lang="en-US" dirty="0"/>
          </a:p>
        </p:txBody>
      </p:sp>
      <p:sp>
        <p:nvSpPr>
          <p:cNvPr id="5" name="Footer Placeholder 4">
            <a:extLst>
              <a:ext uri="{FF2B5EF4-FFF2-40B4-BE49-F238E27FC236}">
                <a16:creationId xmlns:a16="http://schemas.microsoft.com/office/drawing/2014/main" id="{BDB55B04-5FB8-34BE-E90E-C23ABA602E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52FDA8-D2DE-9AA4-F721-8C53D35CE83C}"/>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2052" name="Picture 4" descr="A red and blue rectangular sign&#10;&#10;Description automatically generated">
            <a:extLst>
              <a:ext uri="{FF2B5EF4-FFF2-40B4-BE49-F238E27FC236}">
                <a16:creationId xmlns:a16="http://schemas.microsoft.com/office/drawing/2014/main" id="{FF599613-35A1-7945-2F56-A16D9806F74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38525" y="360363"/>
            <a:ext cx="531495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49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2898D-5EC0-455E-3521-317AC32CE58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B228720C-4F5C-8A12-5153-42D062173B6E}"/>
              </a:ext>
            </a:extLst>
          </p:cNvPr>
          <p:cNvSpPr>
            <a:spLocks noGrp="1"/>
          </p:cNvSpPr>
          <p:nvPr>
            <p:ph idx="1"/>
          </p:nvPr>
        </p:nvSpPr>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7EFC17F-080D-7ED6-ED30-F8FE073260EE}"/>
              </a:ext>
            </a:extLst>
          </p:cNvPr>
          <p:cNvSpPr>
            <a:spLocks noGrp="1"/>
          </p:cNvSpPr>
          <p:nvPr>
            <p:ph type="dt" sz="half" idx="10"/>
          </p:nvPr>
        </p:nvSpPr>
        <p:spPr/>
        <p:txBody>
          <a:bodyPr/>
          <a:lstStyle/>
          <a:p>
            <a:fld id="{EBC19CB4-9DF4-48AC-AB5D-AD6BF645C0C6}" type="datetimeFigureOut">
              <a:rPr lang="en-US" smtClean="0"/>
              <a:t>4/7/2026</a:t>
            </a:fld>
            <a:endParaRPr lang="en-US"/>
          </a:p>
        </p:txBody>
      </p:sp>
      <p:sp>
        <p:nvSpPr>
          <p:cNvPr id="5" name="Footer Placeholder 4">
            <a:extLst>
              <a:ext uri="{FF2B5EF4-FFF2-40B4-BE49-F238E27FC236}">
                <a16:creationId xmlns:a16="http://schemas.microsoft.com/office/drawing/2014/main" id="{8B8EADBE-149C-3257-F24D-38014155A5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96114-B0BC-ABC2-55F4-F113D09AC742}"/>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7" name="Picture 6">
            <a:extLst>
              <a:ext uri="{FF2B5EF4-FFF2-40B4-BE49-F238E27FC236}">
                <a16:creationId xmlns:a16="http://schemas.microsoft.com/office/drawing/2014/main" id="{7F43547F-F4D9-440D-D98D-F65B6EAE2FD0}"/>
              </a:ext>
            </a:extLst>
          </p:cNvPr>
          <p:cNvPicPr>
            <a:picLocks noChangeAspect="1"/>
          </p:cNvPicPr>
          <p:nvPr userDrawn="1"/>
        </p:nvPicPr>
        <p:blipFill>
          <a:blip r:embed="rId2"/>
          <a:stretch>
            <a:fillRect/>
          </a:stretch>
        </p:blipFill>
        <p:spPr>
          <a:xfrm>
            <a:off x="10335491" y="6298891"/>
            <a:ext cx="1789868" cy="513150"/>
          </a:xfrm>
          <a:prstGeom prst="rect">
            <a:avLst/>
          </a:prstGeom>
        </p:spPr>
      </p:pic>
    </p:spTree>
    <p:extLst>
      <p:ext uri="{BB962C8B-B14F-4D97-AF65-F5344CB8AC3E}">
        <p14:creationId xmlns:p14="http://schemas.microsoft.com/office/powerpoint/2010/main" val="3211034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3617-5A7C-FEE1-1743-7F98BD98A2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3E4AFC-A782-B9FD-C192-A41DB47177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E020BA-BF95-591F-C58A-9CD47D4C72A4}"/>
              </a:ext>
            </a:extLst>
          </p:cNvPr>
          <p:cNvSpPr>
            <a:spLocks noGrp="1"/>
          </p:cNvSpPr>
          <p:nvPr>
            <p:ph type="dt" sz="half" idx="10"/>
          </p:nvPr>
        </p:nvSpPr>
        <p:spPr/>
        <p:txBody>
          <a:bodyPr/>
          <a:lstStyle/>
          <a:p>
            <a:fld id="{EBC19CB4-9DF4-48AC-AB5D-AD6BF645C0C6}" type="datetimeFigureOut">
              <a:rPr lang="en-US" smtClean="0"/>
              <a:t>4/7/2026</a:t>
            </a:fld>
            <a:endParaRPr lang="en-US"/>
          </a:p>
        </p:txBody>
      </p:sp>
      <p:sp>
        <p:nvSpPr>
          <p:cNvPr id="5" name="Footer Placeholder 4">
            <a:extLst>
              <a:ext uri="{FF2B5EF4-FFF2-40B4-BE49-F238E27FC236}">
                <a16:creationId xmlns:a16="http://schemas.microsoft.com/office/drawing/2014/main" id="{F0C541E1-BAD6-2082-C169-6A01DBAEA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7BBB9E-3CA2-73FE-27D4-2EBD4C846E03}"/>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1794479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7EF1-1095-F694-883F-E264B9FA0F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AE81C-BD24-B8A4-479A-32A61B82682E}"/>
              </a:ext>
            </a:extLst>
          </p:cNvPr>
          <p:cNvSpPr>
            <a:spLocks noGrp="1"/>
          </p:cNvSpPr>
          <p:nvPr>
            <p:ph sz="half" idx="1"/>
          </p:nvPr>
        </p:nvSpPr>
        <p:spPr>
          <a:xfrm>
            <a:off x="838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93D0D43-2C6C-2B49-DA13-4483093C352D}"/>
              </a:ext>
            </a:extLst>
          </p:cNvPr>
          <p:cNvSpPr>
            <a:spLocks noGrp="1"/>
          </p:cNvSpPr>
          <p:nvPr>
            <p:ph sz="half" idx="2"/>
          </p:nvPr>
        </p:nvSpPr>
        <p:spPr>
          <a:xfrm>
            <a:off x="6172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4185E10-B417-6A50-00A7-8385D8D471C5}"/>
              </a:ext>
            </a:extLst>
          </p:cNvPr>
          <p:cNvSpPr>
            <a:spLocks noGrp="1"/>
          </p:cNvSpPr>
          <p:nvPr>
            <p:ph type="dt" sz="half" idx="10"/>
          </p:nvPr>
        </p:nvSpPr>
        <p:spPr/>
        <p:txBody>
          <a:bodyPr/>
          <a:lstStyle/>
          <a:p>
            <a:fld id="{EBC19CB4-9DF4-48AC-AB5D-AD6BF645C0C6}" type="datetimeFigureOut">
              <a:rPr lang="en-US" smtClean="0"/>
              <a:t>4/7/2026</a:t>
            </a:fld>
            <a:endParaRPr lang="en-US"/>
          </a:p>
        </p:txBody>
      </p:sp>
      <p:sp>
        <p:nvSpPr>
          <p:cNvPr id="6" name="Footer Placeholder 5">
            <a:extLst>
              <a:ext uri="{FF2B5EF4-FFF2-40B4-BE49-F238E27FC236}">
                <a16:creationId xmlns:a16="http://schemas.microsoft.com/office/drawing/2014/main" id="{DB9F97B3-6FAE-4A4C-E466-01723AABEA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596240-B771-881F-7D21-8DC0BB20E889}"/>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8" name="Picture 7">
            <a:extLst>
              <a:ext uri="{FF2B5EF4-FFF2-40B4-BE49-F238E27FC236}">
                <a16:creationId xmlns:a16="http://schemas.microsoft.com/office/drawing/2014/main" id="{34060574-2CA0-CA00-3C27-EC0ED9BAC9E8}"/>
              </a:ext>
            </a:extLst>
          </p:cNvPr>
          <p:cNvPicPr>
            <a:picLocks noChangeAspect="1"/>
          </p:cNvPicPr>
          <p:nvPr userDrawn="1"/>
        </p:nvPicPr>
        <p:blipFill>
          <a:blip r:embed="rId2"/>
          <a:stretch>
            <a:fillRect/>
          </a:stretch>
        </p:blipFill>
        <p:spPr>
          <a:xfrm>
            <a:off x="10104582" y="6205562"/>
            <a:ext cx="2004291" cy="574625"/>
          </a:xfrm>
          <a:prstGeom prst="rect">
            <a:avLst/>
          </a:prstGeom>
        </p:spPr>
      </p:pic>
    </p:spTree>
    <p:extLst>
      <p:ext uri="{BB962C8B-B14F-4D97-AF65-F5344CB8AC3E}">
        <p14:creationId xmlns:p14="http://schemas.microsoft.com/office/powerpoint/2010/main" val="98070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3AB00-6B4D-40A4-C9F7-9BE388EE77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B50BB0-1787-4856-0B09-CC61F2D9FEB9}"/>
              </a:ext>
            </a:extLst>
          </p:cNvPr>
          <p:cNvSpPr>
            <a:spLocks noGrp="1"/>
          </p:cNvSpPr>
          <p:nvPr>
            <p:ph type="body" idx="1"/>
          </p:nvPr>
        </p:nvSpPr>
        <p:spPr>
          <a:xfrm>
            <a:off x="839788" y="1681163"/>
            <a:ext cx="5157787"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FDBCA5D-922C-0CDD-FEC8-B1595A6A7B66}"/>
              </a:ext>
            </a:extLst>
          </p:cNvPr>
          <p:cNvSpPr>
            <a:spLocks noGrp="1"/>
          </p:cNvSpPr>
          <p:nvPr>
            <p:ph sz="half" idx="2"/>
          </p:nvPr>
        </p:nvSpPr>
        <p:spPr>
          <a:xfrm>
            <a:off x="839788" y="2505075"/>
            <a:ext cx="5157787"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9EB25F3-B761-0FB6-3062-FA89A5DAAC42}"/>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F5290B4-05CA-D260-41D3-9928D9D3A23E}"/>
              </a:ext>
            </a:extLst>
          </p:cNvPr>
          <p:cNvSpPr>
            <a:spLocks noGrp="1"/>
          </p:cNvSpPr>
          <p:nvPr>
            <p:ph sz="quarter" idx="4"/>
          </p:nvPr>
        </p:nvSpPr>
        <p:spPr>
          <a:xfrm>
            <a:off x="6172200" y="2505075"/>
            <a:ext cx="5183188"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E33A626-CF2E-AC72-A1D7-3C7D3CFFD936}"/>
              </a:ext>
            </a:extLst>
          </p:cNvPr>
          <p:cNvSpPr>
            <a:spLocks noGrp="1"/>
          </p:cNvSpPr>
          <p:nvPr>
            <p:ph type="dt" sz="half" idx="10"/>
          </p:nvPr>
        </p:nvSpPr>
        <p:spPr/>
        <p:txBody>
          <a:bodyPr/>
          <a:lstStyle/>
          <a:p>
            <a:fld id="{EBC19CB4-9DF4-48AC-AB5D-AD6BF645C0C6}" type="datetimeFigureOut">
              <a:rPr lang="en-US" smtClean="0"/>
              <a:t>4/7/2026</a:t>
            </a:fld>
            <a:endParaRPr lang="en-US"/>
          </a:p>
        </p:txBody>
      </p:sp>
      <p:sp>
        <p:nvSpPr>
          <p:cNvPr id="8" name="Footer Placeholder 7">
            <a:extLst>
              <a:ext uri="{FF2B5EF4-FFF2-40B4-BE49-F238E27FC236}">
                <a16:creationId xmlns:a16="http://schemas.microsoft.com/office/drawing/2014/main" id="{B596E047-6722-8533-A9E6-2BE8C2DB96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92FF92-74B8-A04A-0FA4-2A3F99B48F9C}"/>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10" name="Picture 9">
            <a:extLst>
              <a:ext uri="{FF2B5EF4-FFF2-40B4-BE49-F238E27FC236}">
                <a16:creationId xmlns:a16="http://schemas.microsoft.com/office/drawing/2014/main" id="{3186FEDD-9431-BC03-88C6-CFA89F32366E}"/>
              </a:ext>
            </a:extLst>
          </p:cNvPr>
          <p:cNvPicPr>
            <a:picLocks noChangeAspect="1"/>
          </p:cNvPicPr>
          <p:nvPr userDrawn="1"/>
        </p:nvPicPr>
        <p:blipFill>
          <a:blip r:embed="rId2"/>
          <a:stretch>
            <a:fillRect/>
          </a:stretch>
        </p:blipFill>
        <p:spPr>
          <a:xfrm>
            <a:off x="10069623" y="6217083"/>
            <a:ext cx="1965359" cy="563463"/>
          </a:xfrm>
          <a:prstGeom prst="rect">
            <a:avLst/>
          </a:prstGeom>
        </p:spPr>
      </p:pic>
    </p:spTree>
    <p:extLst>
      <p:ext uri="{BB962C8B-B14F-4D97-AF65-F5344CB8AC3E}">
        <p14:creationId xmlns:p14="http://schemas.microsoft.com/office/powerpoint/2010/main" val="2142809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8102-E6F7-90A1-936E-DD9EC073F6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924E31-DDA3-12F8-EAC8-CD613B960961}"/>
              </a:ext>
            </a:extLst>
          </p:cNvPr>
          <p:cNvSpPr>
            <a:spLocks noGrp="1"/>
          </p:cNvSpPr>
          <p:nvPr>
            <p:ph type="dt" sz="half" idx="10"/>
          </p:nvPr>
        </p:nvSpPr>
        <p:spPr/>
        <p:txBody>
          <a:bodyPr/>
          <a:lstStyle/>
          <a:p>
            <a:fld id="{EBC19CB4-9DF4-48AC-AB5D-AD6BF645C0C6}" type="datetimeFigureOut">
              <a:rPr lang="en-US" smtClean="0"/>
              <a:t>4/7/2026</a:t>
            </a:fld>
            <a:endParaRPr lang="en-US"/>
          </a:p>
        </p:txBody>
      </p:sp>
      <p:sp>
        <p:nvSpPr>
          <p:cNvPr id="4" name="Footer Placeholder 3">
            <a:extLst>
              <a:ext uri="{FF2B5EF4-FFF2-40B4-BE49-F238E27FC236}">
                <a16:creationId xmlns:a16="http://schemas.microsoft.com/office/drawing/2014/main" id="{51EA2E5C-88BA-A40F-429F-46457A01C1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98D6C4-AD24-FEA9-D6C5-65C68AB89264}"/>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3093282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380225-4267-B2D0-95F9-A45F42C748BB}"/>
              </a:ext>
            </a:extLst>
          </p:cNvPr>
          <p:cNvSpPr>
            <a:spLocks noGrp="1"/>
          </p:cNvSpPr>
          <p:nvPr>
            <p:ph type="dt" sz="half" idx="10"/>
          </p:nvPr>
        </p:nvSpPr>
        <p:spPr/>
        <p:txBody>
          <a:bodyPr/>
          <a:lstStyle/>
          <a:p>
            <a:fld id="{EBC19CB4-9DF4-48AC-AB5D-AD6BF645C0C6}" type="datetimeFigureOut">
              <a:rPr lang="en-US" smtClean="0"/>
              <a:t>4/7/2026</a:t>
            </a:fld>
            <a:endParaRPr lang="en-US"/>
          </a:p>
        </p:txBody>
      </p:sp>
      <p:sp>
        <p:nvSpPr>
          <p:cNvPr id="3" name="Footer Placeholder 2">
            <a:extLst>
              <a:ext uri="{FF2B5EF4-FFF2-40B4-BE49-F238E27FC236}">
                <a16:creationId xmlns:a16="http://schemas.microsoft.com/office/drawing/2014/main" id="{553FC25C-D079-C039-B247-B30F48E7EA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591473-99D4-6731-7384-8FE80565970D}"/>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2858460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54B3B-E8AA-5B68-57DB-5F30541DE7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97D98A-A7EC-7A94-BAE7-314237AD437E}"/>
              </a:ext>
            </a:extLst>
          </p:cNvPr>
          <p:cNvSpPr>
            <a:spLocks noGrp="1"/>
          </p:cNvSpPr>
          <p:nvPr>
            <p:ph idx="1"/>
          </p:nvPr>
        </p:nvSpPr>
        <p:spPr>
          <a:xfrm>
            <a:off x="5183188" y="987425"/>
            <a:ext cx="6172200" cy="4873625"/>
          </a:xfrm>
        </p:spPr>
        <p:txBody>
          <a:bodyPr/>
          <a:lstStyle>
            <a:lvl1pPr>
              <a:defRPr sz="3200">
                <a:solidFill>
                  <a:srgbClr val="161893"/>
                </a:solidFill>
              </a:defRPr>
            </a:lvl1pPr>
            <a:lvl2pPr>
              <a:defRPr sz="2800">
                <a:solidFill>
                  <a:srgbClr val="161893"/>
                </a:solidFill>
              </a:defRPr>
            </a:lvl2pPr>
            <a:lvl3pPr>
              <a:defRPr sz="2400">
                <a:solidFill>
                  <a:srgbClr val="161893"/>
                </a:solidFill>
              </a:defRPr>
            </a:lvl3pPr>
            <a:lvl4pPr>
              <a:defRPr sz="2000">
                <a:solidFill>
                  <a:srgbClr val="161893"/>
                </a:solidFill>
              </a:defRPr>
            </a:lvl4pPr>
            <a:lvl5pPr>
              <a:defRPr sz="2000">
                <a:solidFill>
                  <a:srgbClr val="161893"/>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F244DF0-6C9F-373A-B990-3B8EBCA26C64}"/>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4357C95D-2271-6368-9A51-34A338EF64D4}"/>
              </a:ext>
            </a:extLst>
          </p:cNvPr>
          <p:cNvSpPr>
            <a:spLocks noGrp="1"/>
          </p:cNvSpPr>
          <p:nvPr>
            <p:ph type="dt" sz="half" idx="10"/>
          </p:nvPr>
        </p:nvSpPr>
        <p:spPr/>
        <p:txBody>
          <a:bodyPr/>
          <a:lstStyle/>
          <a:p>
            <a:fld id="{EBC19CB4-9DF4-48AC-AB5D-AD6BF645C0C6}" type="datetimeFigureOut">
              <a:rPr lang="en-US" smtClean="0"/>
              <a:t>4/7/2026</a:t>
            </a:fld>
            <a:endParaRPr lang="en-US"/>
          </a:p>
        </p:txBody>
      </p:sp>
      <p:sp>
        <p:nvSpPr>
          <p:cNvPr id="6" name="Footer Placeholder 5">
            <a:extLst>
              <a:ext uri="{FF2B5EF4-FFF2-40B4-BE49-F238E27FC236}">
                <a16:creationId xmlns:a16="http://schemas.microsoft.com/office/drawing/2014/main" id="{7627430C-5277-1D00-1252-555E5F12A2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67CEAD-38BD-CC23-B2C2-B530FC7BF9B8}"/>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3247923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58123-2379-66F8-9C68-86A41C2339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5961F4-749F-5B08-26FC-1CE080016B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68DA412-BEB6-16D4-F5D2-5F0B598BD51D}"/>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1F4D5DE-C62E-16C3-461D-274EA6F5D809}"/>
              </a:ext>
            </a:extLst>
          </p:cNvPr>
          <p:cNvSpPr>
            <a:spLocks noGrp="1"/>
          </p:cNvSpPr>
          <p:nvPr>
            <p:ph type="dt" sz="half" idx="10"/>
          </p:nvPr>
        </p:nvSpPr>
        <p:spPr/>
        <p:txBody>
          <a:bodyPr/>
          <a:lstStyle/>
          <a:p>
            <a:fld id="{EBC19CB4-9DF4-48AC-AB5D-AD6BF645C0C6}" type="datetimeFigureOut">
              <a:rPr lang="en-US" smtClean="0"/>
              <a:t>4/7/2026</a:t>
            </a:fld>
            <a:endParaRPr lang="en-US"/>
          </a:p>
        </p:txBody>
      </p:sp>
      <p:sp>
        <p:nvSpPr>
          <p:cNvPr id="6" name="Footer Placeholder 5">
            <a:extLst>
              <a:ext uri="{FF2B5EF4-FFF2-40B4-BE49-F238E27FC236}">
                <a16:creationId xmlns:a16="http://schemas.microsoft.com/office/drawing/2014/main" id="{B12CE9E3-6B2E-3523-7F61-629E0828DE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2C8F13-A60F-4627-2FBC-1BE566D727AA}"/>
              </a:ext>
            </a:extLst>
          </p:cNvPr>
          <p:cNvSpPr>
            <a:spLocks noGrp="1"/>
          </p:cNvSpPr>
          <p:nvPr>
            <p:ph type="sldNum" sz="quarter" idx="12"/>
          </p:nvPr>
        </p:nvSpPr>
        <p:spPr/>
        <p:txBody>
          <a:bodyPr/>
          <a:lstStyle/>
          <a:p>
            <a:fld id="{B4363868-D09D-4054-B18C-91E09A986060}" type="slidenum">
              <a:rPr lang="en-US" smtClean="0"/>
              <a:t>‹#›</a:t>
            </a:fld>
            <a:endParaRPr lang="en-US"/>
          </a:p>
        </p:txBody>
      </p:sp>
    </p:spTree>
    <p:extLst>
      <p:ext uri="{BB962C8B-B14F-4D97-AF65-F5344CB8AC3E}">
        <p14:creationId xmlns:p14="http://schemas.microsoft.com/office/powerpoint/2010/main" val="4274280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A577DA-15B6-44DF-D084-8A5A85E033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8583601-7621-F18F-5B83-9101C5FB2A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E7F89FA-FC1C-D6B9-ACCF-CCDAD84EE1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dirty="0"/>
          </a:p>
        </p:txBody>
      </p:sp>
      <p:sp>
        <p:nvSpPr>
          <p:cNvPr id="5" name="Footer Placeholder 4">
            <a:extLst>
              <a:ext uri="{FF2B5EF4-FFF2-40B4-BE49-F238E27FC236}">
                <a16:creationId xmlns:a16="http://schemas.microsoft.com/office/drawing/2014/main" id="{E90A4CEF-0F8F-DA7F-4CD0-E24B5982ED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B47DE6-ED6B-9CC9-54CA-3D168C5C5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363868-D09D-4054-B18C-91E09A986060}" type="slidenum">
              <a:rPr lang="en-US" smtClean="0"/>
              <a:t>‹#›</a:t>
            </a:fld>
            <a:endParaRPr lang="en-US"/>
          </a:p>
        </p:txBody>
      </p:sp>
    </p:spTree>
    <p:extLst>
      <p:ext uri="{BB962C8B-B14F-4D97-AF65-F5344CB8AC3E}">
        <p14:creationId xmlns:p14="http://schemas.microsoft.com/office/powerpoint/2010/main" val="1688596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rgbClr val="9E0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189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189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189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miller@aph.org" TargetMode="External"/><Relationship Id="rId2" Type="http://schemas.openxmlformats.org/officeDocument/2006/relationships/hyperlink" Target="mailto:eschaller@aph.org"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nimac.us/wp-content/uploads/2021/05/2021_NIMAC_Coordination_final.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nimac.us/nimac-digital-materials-faq/"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daisy.org/z3986/structure/SG-DAISY3/part2-math.html" TargetMode="External"/><Relationship Id="rId2" Type="http://schemas.openxmlformats.org/officeDocument/2006/relationships/hyperlink" Target="https://ncademi.org/resources/publications/nimas-nimac-seas-lea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loc.gov/nls/about/organization/laws-regulations/36-cfr-701-10-title-36-code-federal-regulation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nimac.us/wp-content/uploads/2026/02/NIMAC-Case-Study-2025_final-report-1.31.26-fully-accessible.docx" TargetMode="External"/><Relationship Id="rId2" Type="http://schemas.openxmlformats.org/officeDocument/2006/relationships/hyperlink" Target="https://nimac.us/wp-content/uploads/2026/02/NIMAC-Case-Study-2025_final-report-1.31.26-fully-accessible.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nimac.us/wp-content/uploads/2021/05/2021_NIMAC_LUA_final.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mailto:Nimac@aph.org"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mailto:noreply-NIMAC@overdrive.com"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hyperlink" Target="https://nimac.us/"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hyperlink" Target="mailto:nimac@aph.or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0A2FA6E-3938-0392-BA6C-8E1EF04643DC}"/>
              </a:ext>
            </a:extLst>
          </p:cNvPr>
          <p:cNvSpPr>
            <a:spLocks noGrp="1"/>
          </p:cNvSpPr>
          <p:nvPr>
            <p:ph type="ctrTitle"/>
          </p:nvPr>
        </p:nvSpPr>
        <p:spPr>
          <a:xfrm>
            <a:off x="1524000" y="2553789"/>
            <a:ext cx="9144000" cy="2000488"/>
          </a:xfrm>
        </p:spPr>
        <p:txBody>
          <a:bodyPr>
            <a:normAutofit fontScale="90000"/>
          </a:bodyPr>
          <a:lstStyle/>
          <a:p>
            <a:r>
              <a:rPr lang="en-US" altLang="en-US" dirty="0"/>
              <a:t>The NIMAC for State Coordinators: </a:t>
            </a:r>
            <a:br>
              <a:rPr lang="en-US" altLang="en-US" sz="5400" dirty="0"/>
            </a:br>
            <a:r>
              <a:rPr lang="en-US" altLang="en-US" sz="5400" dirty="0"/>
              <a:t>Basics, Updates, and a Quick Demo</a:t>
            </a:r>
            <a:endParaRPr lang="en-US" dirty="0"/>
          </a:p>
        </p:txBody>
      </p:sp>
      <p:sp>
        <p:nvSpPr>
          <p:cNvPr id="8" name="Subtitle 7">
            <a:extLst>
              <a:ext uri="{FF2B5EF4-FFF2-40B4-BE49-F238E27FC236}">
                <a16:creationId xmlns:a16="http://schemas.microsoft.com/office/drawing/2014/main" id="{B271C615-4E6D-9D44-6064-282648B7F121}"/>
              </a:ext>
            </a:extLst>
          </p:cNvPr>
          <p:cNvSpPr>
            <a:spLocks noGrp="1"/>
          </p:cNvSpPr>
          <p:nvPr>
            <p:ph type="subTitle" idx="1"/>
          </p:nvPr>
        </p:nvSpPr>
        <p:spPr>
          <a:xfrm>
            <a:off x="626533" y="4826213"/>
            <a:ext cx="5469467" cy="1747836"/>
          </a:xfrm>
        </p:spPr>
        <p:txBody>
          <a:bodyPr>
            <a:normAutofit fontScale="92500" lnSpcReduction="10000"/>
          </a:bodyPr>
          <a:lstStyle/>
          <a:p>
            <a:pPr algn="l">
              <a:defRPr/>
            </a:pPr>
            <a:r>
              <a:rPr lang="en-US" dirty="0">
                <a:solidFill>
                  <a:srgbClr val="161893"/>
                </a:solidFill>
                <a:cs typeface="Arial" charset="0"/>
              </a:rPr>
              <a:t>Liz Schaller, NIMAC Director</a:t>
            </a:r>
          </a:p>
          <a:p>
            <a:pPr algn="l">
              <a:defRPr/>
            </a:pPr>
            <a:r>
              <a:rPr lang="en-US" dirty="0">
                <a:solidFill>
                  <a:srgbClr val="161893"/>
                </a:solidFill>
                <a:cs typeface="Arial" charset="0"/>
                <a:hlinkClick r:id="rId2"/>
              </a:rPr>
              <a:t>eschaller@aph.org</a:t>
            </a:r>
            <a:r>
              <a:rPr lang="en-US" dirty="0">
                <a:solidFill>
                  <a:srgbClr val="161893"/>
                </a:solidFill>
                <a:cs typeface="Arial" charset="0"/>
              </a:rPr>
              <a:t> </a:t>
            </a:r>
          </a:p>
          <a:p>
            <a:pPr algn="l">
              <a:defRPr/>
            </a:pPr>
            <a:r>
              <a:rPr lang="en-US" dirty="0">
                <a:solidFill>
                  <a:srgbClr val="161893"/>
                </a:solidFill>
                <a:cs typeface="Arial" charset="0"/>
              </a:rPr>
              <a:t>Alexa Miller, NIMAC Librarian</a:t>
            </a:r>
          </a:p>
          <a:p>
            <a:pPr algn="l">
              <a:defRPr/>
            </a:pPr>
            <a:r>
              <a:rPr lang="en-US" dirty="0">
                <a:solidFill>
                  <a:srgbClr val="161893"/>
                </a:solidFill>
                <a:cs typeface="Arial" charset="0"/>
                <a:hlinkClick r:id="rId3"/>
              </a:rPr>
              <a:t>amiller@aph.org</a:t>
            </a:r>
            <a:r>
              <a:rPr lang="en-US" dirty="0">
                <a:solidFill>
                  <a:srgbClr val="161893"/>
                </a:solidFill>
                <a:cs typeface="Arial" charset="0"/>
              </a:rPr>
              <a:t> </a:t>
            </a:r>
          </a:p>
          <a:p>
            <a:pPr algn="l">
              <a:defRPr/>
            </a:pPr>
            <a:r>
              <a:rPr lang="en-US" dirty="0">
                <a:solidFill>
                  <a:srgbClr val="161893"/>
                </a:solidFill>
                <a:cs typeface="Arial" charset="0"/>
              </a:rPr>
              <a:t>April 2026</a:t>
            </a:r>
          </a:p>
          <a:p>
            <a:pPr algn="l">
              <a:defRPr/>
            </a:pPr>
            <a:endParaRPr lang="en-US" dirty="0">
              <a:cs typeface="Arial" charset="0"/>
            </a:endParaRPr>
          </a:p>
          <a:p>
            <a:pPr algn="l"/>
            <a:endParaRPr lang="en-US" dirty="0"/>
          </a:p>
        </p:txBody>
      </p:sp>
      <p:pic>
        <p:nvPicPr>
          <p:cNvPr id="3" name="Picture 2" descr="The logo of the NIMAC (National Instructional Materials Access Center) done in white lettering on a red and blue background. ">
            <a:extLst>
              <a:ext uri="{FF2B5EF4-FFF2-40B4-BE49-F238E27FC236}">
                <a16:creationId xmlns:a16="http://schemas.microsoft.com/office/drawing/2014/main" id="{CB737123-1DC2-6122-C0B0-36C017E0D77D}"/>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5425" y="283951"/>
            <a:ext cx="6181149" cy="1772373"/>
          </a:xfrm>
          <a:prstGeom prst="rect">
            <a:avLst/>
          </a:prstGeom>
        </p:spPr>
      </p:pic>
      <p:pic>
        <p:nvPicPr>
          <p:cNvPr id="5" name="Picture 4">
            <a:extLst>
              <a:ext uri="{FF2B5EF4-FFF2-40B4-BE49-F238E27FC236}">
                <a16:creationId xmlns:a16="http://schemas.microsoft.com/office/drawing/2014/main" id="{97D923DC-F2C4-5025-0C32-D1703848810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8400" y="5735636"/>
            <a:ext cx="3267789" cy="838413"/>
          </a:xfrm>
          <a:prstGeom prst="rect">
            <a:avLst/>
          </a:prstGeom>
        </p:spPr>
      </p:pic>
    </p:spTree>
    <p:extLst>
      <p:ext uri="{BB962C8B-B14F-4D97-AF65-F5344CB8AC3E}">
        <p14:creationId xmlns:p14="http://schemas.microsoft.com/office/powerpoint/2010/main" val="1604412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a:t>Today’s Webinar</a:t>
            </a:r>
          </a:p>
        </p:txBody>
      </p:sp>
      <p:sp>
        <p:nvSpPr>
          <p:cNvPr id="3" name="Content Placeholder 2"/>
          <p:cNvSpPr>
            <a:spLocks noGrp="1"/>
          </p:cNvSpPr>
          <p:nvPr>
            <p:ph idx="1"/>
          </p:nvPr>
        </p:nvSpPr>
        <p:spPr>
          <a:xfrm>
            <a:off x="749808" y="1539875"/>
            <a:ext cx="9460992" cy="4953000"/>
          </a:xfrm>
        </p:spPr>
        <p:txBody>
          <a:bodyPr/>
          <a:lstStyle/>
          <a:p>
            <a:pPr marL="0" indent="0">
              <a:buNone/>
              <a:defRPr/>
            </a:pPr>
            <a:r>
              <a:rPr lang="en-US" dirty="0"/>
              <a:t>Part 1: PowerPoint</a:t>
            </a:r>
          </a:p>
          <a:p>
            <a:pPr lvl="1">
              <a:defRPr/>
            </a:pPr>
            <a:r>
              <a:rPr lang="en-US" dirty="0"/>
              <a:t>NIMAC Basics and Key Definitions</a:t>
            </a:r>
          </a:p>
          <a:p>
            <a:pPr lvl="1">
              <a:defRPr/>
            </a:pPr>
            <a:r>
              <a:rPr lang="en-US" dirty="0"/>
              <a:t>NIMAS Eligibility</a:t>
            </a:r>
          </a:p>
          <a:p>
            <a:pPr lvl="1">
              <a:defRPr/>
            </a:pPr>
            <a:r>
              <a:rPr lang="en-US" dirty="0"/>
              <a:t>2025 NIMAC Case Study</a:t>
            </a:r>
          </a:p>
          <a:p>
            <a:pPr lvl="1">
              <a:defRPr/>
            </a:pPr>
            <a:r>
              <a:rPr lang="en-US" dirty="0"/>
              <a:t>Account Types and System Basics</a:t>
            </a:r>
          </a:p>
          <a:p>
            <a:pPr lvl="1">
              <a:defRPr/>
            </a:pPr>
            <a:endParaRPr lang="en-US" dirty="0"/>
          </a:p>
          <a:p>
            <a:pPr marL="0" indent="0">
              <a:buNone/>
              <a:defRPr/>
            </a:pPr>
            <a:r>
              <a:rPr lang="en-US" dirty="0"/>
              <a:t>Part 2: Live Demo</a:t>
            </a:r>
          </a:p>
          <a:p>
            <a:pPr lvl="1">
              <a:defRPr/>
            </a:pPr>
            <a:r>
              <a:rPr lang="en-US" dirty="0"/>
              <a:t>Your Account Information</a:t>
            </a:r>
          </a:p>
          <a:p>
            <a:pPr lvl="1">
              <a:defRPr/>
            </a:pPr>
            <a:r>
              <a:rPr lang="en-US" dirty="0"/>
              <a:t>Adding and Removing Authorized Users</a:t>
            </a:r>
          </a:p>
          <a:p>
            <a:pPr lvl="1">
              <a:defRPr/>
            </a:pPr>
            <a:r>
              <a:rPr lang="en-US" dirty="0"/>
              <a:t>Searching the NIMAC </a:t>
            </a:r>
          </a:p>
          <a:p>
            <a:pPr lvl="1">
              <a:defRPr/>
            </a:pPr>
            <a:endParaRPr lang="en-US" dirty="0"/>
          </a:p>
          <a:p>
            <a:pPr>
              <a:defRPr/>
            </a:pPr>
            <a:endParaRPr lang="en-US" dirty="0"/>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BAFF0-8DB4-23A6-2DC7-99FD2DC5DDA2}"/>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EE9855AC-2585-3DD8-87D2-983A2B3B30C1}"/>
              </a:ext>
            </a:extLst>
          </p:cNvPr>
          <p:cNvSpPr>
            <a:spLocks noGrp="1"/>
          </p:cNvSpPr>
          <p:nvPr>
            <p:ph idx="1"/>
          </p:nvPr>
        </p:nvSpPr>
        <p:spPr/>
        <p:txBody>
          <a:bodyPr/>
          <a:lstStyle/>
          <a:p>
            <a:r>
              <a:rPr lang="en-US" dirty="0"/>
              <a:t>Learn what it means for states to “coordinate” with the NIMAC</a:t>
            </a:r>
          </a:p>
          <a:p>
            <a:r>
              <a:rPr lang="en-US" dirty="0"/>
              <a:t>Understand the requirements for NIMAS eligibility</a:t>
            </a:r>
          </a:p>
          <a:p>
            <a:r>
              <a:rPr lang="en-US" dirty="0"/>
              <a:t>Learn how to add and remove Authorized Users</a:t>
            </a:r>
          </a:p>
        </p:txBody>
      </p:sp>
    </p:spTree>
    <p:extLst>
      <p:ext uri="{BB962C8B-B14F-4D97-AF65-F5344CB8AC3E}">
        <p14:creationId xmlns:p14="http://schemas.microsoft.com/office/powerpoint/2010/main" val="1380327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a:xfrm>
            <a:off x="1981200" y="2857500"/>
            <a:ext cx="8229600" cy="1143000"/>
          </a:xfrm>
        </p:spPr>
        <p:txBody>
          <a:bodyPr/>
          <a:lstStyle/>
          <a:p>
            <a:pPr algn="ctr"/>
            <a:r>
              <a:rPr lang="en-US" altLang="en-US" dirty="0"/>
              <a:t>NIMAC: The Basics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dirty="0"/>
              <a:t>The NIMAC Project</a:t>
            </a:r>
          </a:p>
        </p:txBody>
      </p:sp>
      <p:sp>
        <p:nvSpPr>
          <p:cNvPr id="8195" name="Content Placeholder 2"/>
          <p:cNvSpPr>
            <a:spLocks noGrp="1" noChangeArrowheads="1"/>
          </p:cNvSpPr>
          <p:nvPr>
            <p:ph idx="1"/>
          </p:nvPr>
        </p:nvSpPr>
        <p:spPr>
          <a:xfrm>
            <a:off x="438912" y="1837944"/>
            <a:ext cx="10914888" cy="4486656"/>
          </a:xfrm>
        </p:spPr>
        <p:txBody>
          <a:bodyPr>
            <a:normAutofit/>
          </a:bodyPr>
          <a:lstStyle/>
          <a:p>
            <a:pPr lvl="1">
              <a:buFont typeface="Arial" charset="0"/>
              <a:buChar char="•"/>
            </a:pPr>
            <a:r>
              <a:rPr lang="en-US" altLang="en-US" sz="2800" dirty="0"/>
              <a:t>Created by IDEA 2004, the NIMAC is the national source file repository for K-12 textbooks and instructional materials. </a:t>
            </a:r>
          </a:p>
          <a:p>
            <a:pPr lvl="1">
              <a:buFont typeface="Arial" charset="0"/>
              <a:buChar char="•"/>
            </a:pPr>
            <a:r>
              <a:rPr lang="en-US" altLang="en-US" sz="2800" dirty="0"/>
              <a:t>We make NIMAS files available for use in producing accessible formats for K-12 instructional materials.</a:t>
            </a:r>
          </a:p>
          <a:p>
            <a:pPr lvl="1">
              <a:buFont typeface="Arial" charset="0"/>
              <a:buChar char="•"/>
            </a:pPr>
            <a:r>
              <a:rPr lang="en-US" altLang="en-US" sz="2800" dirty="0"/>
              <a:t>We have received over 90,000 file sets from over 200 publishers. </a:t>
            </a:r>
          </a:p>
          <a:p>
            <a:pPr lvl="1">
              <a:buFont typeface="Arial" charset="0"/>
              <a:buChar char="•"/>
            </a:pPr>
            <a:r>
              <a:rPr lang="en-US" altLang="en-US" sz="2800" dirty="0"/>
              <a:t>All 50 states, the eligible territories, and the DoDEA work with the NIMAC.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What does it mean to “coordinate” with NIMAC?</a:t>
            </a:r>
          </a:p>
        </p:txBody>
      </p:sp>
      <p:sp>
        <p:nvSpPr>
          <p:cNvPr id="8195" name="Content Placeholder 2"/>
          <p:cNvSpPr>
            <a:spLocks noGrp="1"/>
          </p:cNvSpPr>
          <p:nvPr>
            <p:ph idx="1"/>
          </p:nvPr>
        </p:nvSpPr>
        <p:spPr>
          <a:xfrm>
            <a:off x="838200" y="1993392"/>
            <a:ext cx="10610088" cy="4331208"/>
          </a:xfrm>
        </p:spPr>
        <p:txBody>
          <a:bodyPr/>
          <a:lstStyle/>
          <a:p>
            <a:r>
              <a:rPr lang="en-US" altLang="en-US" dirty="0"/>
              <a:t>Under IDEA 2004, working with the NIMAC is optional for states; however, all states and eligible territories have opted into the NIMAC (and have continuously coordinated for over 15 years).</a:t>
            </a:r>
          </a:p>
          <a:p>
            <a:r>
              <a:rPr lang="en-US" altLang="en-US" dirty="0"/>
              <a:t>States that coordinate agree to:</a:t>
            </a:r>
          </a:p>
          <a:p>
            <a:pPr lvl="1"/>
            <a:r>
              <a:rPr lang="en-US" altLang="en-US" dirty="0"/>
              <a:t>Require NIMAS from publishers in their textbook procurement contracts</a:t>
            </a:r>
          </a:p>
          <a:p>
            <a:pPr lvl="1"/>
            <a:r>
              <a:rPr lang="en-US" altLang="en-US" dirty="0"/>
              <a:t>Abide by the eligibility requirements of IDEA and copyright law in the use of NIMAS and  distribution of materials produced from the files</a:t>
            </a:r>
          </a:p>
          <a:p>
            <a:pPr lvl="1"/>
            <a:endParaRPr lang="en-US" altLang="en-US" dirty="0"/>
          </a:p>
          <a:p>
            <a:pPr lvl="1"/>
            <a:endParaRPr lang="en-US" altLang="en-US" dirty="0"/>
          </a:p>
          <a:p>
            <a:pPr lvl="1"/>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838200" y="209677"/>
            <a:ext cx="10515600" cy="1325563"/>
          </a:xfrm>
        </p:spPr>
        <p:txBody>
          <a:bodyPr/>
          <a:lstStyle/>
          <a:p>
            <a:r>
              <a:rPr lang="en-US" altLang="en-US" dirty="0"/>
              <a:t>The NIMAC and Districts</a:t>
            </a:r>
          </a:p>
        </p:txBody>
      </p:sp>
      <p:sp>
        <p:nvSpPr>
          <p:cNvPr id="10243" name="Content Placeholder 2"/>
          <p:cNvSpPr>
            <a:spLocks noGrp="1"/>
          </p:cNvSpPr>
          <p:nvPr>
            <p:ph idx="1"/>
          </p:nvPr>
        </p:nvSpPr>
        <p:spPr>
          <a:xfrm>
            <a:off x="838200" y="1417638"/>
            <a:ext cx="10515600" cy="4983162"/>
          </a:xfrm>
        </p:spPr>
        <p:txBody>
          <a:bodyPr/>
          <a:lstStyle/>
          <a:p>
            <a:r>
              <a:rPr lang="en-US" altLang="en-US" dirty="0"/>
              <a:t>LEAs do not submit a Coordination Agreement to the NIMAC.</a:t>
            </a:r>
          </a:p>
          <a:p>
            <a:r>
              <a:rPr lang="en-US" altLang="en-US" dirty="0"/>
              <a:t>However, IDEA requires that they indicate in their IDEA assurances to the SEA whether they choose to coordinate each year.</a:t>
            </a:r>
          </a:p>
          <a:p>
            <a:r>
              <a:rPr lang="en-US" altLang="en-US" dirty="0"/>
              <a:t>To provide students access to a wealth of NIMAS-sourced accessible materials, we strongly encourage that all districts opt in.</a:t>
            </a:r>
          </a:p>
          <a:p>
            <a:r>
              <a:rPr lang="en-US" altLang="en-US" dirty="0"/>
              <a:t>IDEA requires that LEAs that opt in meet the same legal obligations as SEAs with regard to NIMAS eligibility and textbook procurement. </a:t>
            </a:r>
          </a:p>
        </p:txBody>
      </p:sp>
    </p:spTree>
    <p:extLst>
      <p:ext uri="{BB962C8B-B14F-4D97-AF65-F5344CB8AC3E}">
        <p14:creationId xmlns:p14="http://schemas.microsoft.com/office/powerpoint/2010/main" val="347064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27888" y="218821"/>
            <a:ext cx="10515600" cy="1325563"/>
          </a:xfrm>
        </p:spPr>
        <p:txBody>
          <a:bodyPr/>
          <a:lstStyle/>
          <a:p>
            <a:r>
              <a:rPr lang="en-US" altLang="en-US" dirty="0"/>
              <a:t>What is a State Coordinator? </a:t>
            </a:r>
          </a:p>
        </p:txBody>
      </p:sp>
      <p:sp>
        <p:nvSpPr>
          <p:cNvPr id="10243" name="Content Placeholder 2"/>
          <p:cNvSpPr>
            <a:spLocks noGrp="1"/>
          </p:cNvSpPr>
          <p:nvPr>
            <p:ph idx="1"/>
          </p:nvPr>
        </p:nvSpPr>
        <p:spPr>
          <a:xfrm>
            <a:off x="740664" y="1417638"/>
            <a:ext cx="10689336" cy="4983162"/>
          </a:xfrm>
        </p:spPr>
        <p:txBody>
          <a:bodyPr>
            <a:normAutofit fontScale="92500" lnSpcReduction="20000"/>
          </a:bodyPr>
          <a:lstStyle/>
          <a:p>
            <a:r>
              <a:rPr lang="en-US" altLang="en-US" dirty="0"/>
              <a:t>Each state that coordinates with the NIMAC designates a State Coordinator.</a:t>
            </a:r>
          </a:p>
          <a:p>
            <a:r>
              <a:rPr lang="en-US" altLang="en-US" dirty="0"/>
              <a:t>This individual has two key responsibilities:</a:t>
            </a:r>
          </a:p>
          <a:p>
            <a:endParaRPr lang="en-US" altLang="en-US" sz="1100" dirty="0"/>
          </a:p>
          <a:p>
            <a:pPr lvl="1"/>
            <a:r>
              <a:rPr lang="en-US" altLang="en-US" sz="2800" dirty="0"/>
              <a:t>To opt into the NIMAC on behalf of the state by signing the </a:t>
            </a:r>
            <a:r>
              <a:rPr lang="en-US" altLang="en-US" sz="2800" dirty="0">
                <a:hlinkClick r:id="rId3"/>
              </a:rPr>
              <a:t>NIMAC Coordination Agreement</a:t>
            </a:r>
            <a:endParaRPr lang="en-US" altLang="en-US" sz="2800" dirty="0"/>
          </a:p>
          <a:p>
            <a:pPr lvl="1"/>
            <a:r>
              <a:rPr lang="en-US" altLang="en-US" sz="2800" dirty="0"/>
              <a:t>To manage (add and remove, as needed) the NIMAC Authorized Users for the state</a:t>
            </a:r>
          </a:p>
          <a:p>
            <a:endParaRPr lang="en-US" altLang="en-US" sz="1100" dirty="0"/>
          </a:p>
          <a:p>
            <a:r>
              <a:rPr lang="en-US" altLang="en-US" dirty="0"/>
              <a:t>As will be discussed later, the SC also has a role in helping ensure that the SEA complies with the IDEA requirements related to instructional materials procurement.</a:t>
            </a:r>
          </a:p>
          <a:p>
            <a:r>
              <a:rPr lang="en-US" altLang="en-US" dirty="0"/>
              <a:t>The NIMAC does not require that a Coordination Agreement be submitted annually. </a:t>
            </a:r>
          </a:p>
          <a:p>
            <a:r>
              <a:rPr lang="en-US" altLang="en-US" dirty="0"/>
              <a:t>We only require a new agreement when a new SC assumes the role.</a:t>
            </a:r>
          </a:p>
          <a:p>
            <a:pPr lvl="1"/>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981200" y="2847975"/>
            <a:ext cx="8229600" cy="1162050"/>
          </a:xfrm>
        </p:spPr>
        <p:txBody>
          <a:bodyPr/>
          <a:lstStyle/>
          <a:p>
            <a:pPr algn="ctr"/>
            <a:r>
              <a:rPr lang="en-US" altLang="en-US" dirty="0"/>
              <a:t>Key Definitions for NIMAC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noChangeArrowheads="1"/>
          </p:cNvSpPr>
          <p:nvPr>
            <p:ph type="title"/>
          </p:nvPr>
        </p:nvSpPr>
        <p:spPr/>
        <p:txBody>
          <a:bodyPr/>
          <a:lstStyle/>
          <a:p>
            <a:r>
              <a:rPr lang="en-US" altLang="en-US" dirty="0"/>
              <a:t>What is NIMAS? </a:t>
            </a:r>
          </a:p>
        </p:txBody>
      </p:sp>
      <p:sp>
        <p:nvSpPr>
          <p:cNvPr id="10243" name="Content Placeholder 2"/>
          <p:cNvSpPr>
            <a:spLocks noGrp="1" noChangeArrowheads="1"/>
          </p:cNvSpPr>
          <p:nvPr>
            <p:ph idx="1"/>
          </p:nvPr>
        </p:nvSpPr>
        <p:spPr>
          <a:xfrm>
            <a:off x="530352" y="1524000"/>
            <a:ext cx="10823448" cy="5059362"/>
          </a:xfrm>
        </p:spPr>
        <p:txBody>
          <a:bodyPr/>
          <a:lstStyle/>
          <a:p>
            <a:pPr lvl="1">
              <a:buFont typeface="Arial" charset="0"/>
              <a:buChar char="•"/>
            </a:pPr>
            <a:r>
              <a:rPr lang="en-US" altLang="en-US" sz="2800" dirty="0"/>
              <a:t>Created by IDEA 2004, NIMAS stands for the “National Instructional Materials Accessibility Standard.” </a:t>
            </a:r>
          </a:p>
          <a:p>
            <a:pPr lvl="1">
              <a:buFont typeface="Arial" charset="0"/>
              <a:buChar char="•"/>
            </a:pPr>
            <a:r>
              <a:rPr lang="en-US" altLang="en-US" sz="2800" dirty="0"/>
              <a:t>Based on the DAISY file format, the sole purpose of NIMAS is to support the production of accessible formats, such as braille, DAISY, EPUB, and large print.  </a:t>
            </a:r>
          </a:p>
          <a:p>
            <a:pPr lvl="1">
              <a:buFont typeface="Arial" charset="0"/>
              <a:buChar char="•"/>
            </a:pPr>
            <a:r>
              <a:rPr lang="en-US" altLang="en-US" sz="2800" dirty="0"/>
              <a:t>As a format that requires further conversion before use, NIMAS is not distributed directly to students. </a:t>
            </a:r>
          </a:p>
          <a:p>
            <a:pPr lvl="1">
              <a:buFont typeface="Arial" charset="0"/>
              <a:buChar char="•"/>
            </a:pPr>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noChangeArrowheads="1"/>
          </p:cNvSpPr>
          <p:nvPr>
            <p:ph type="title"/>
          </p:nvPr>
        </p:nvSpPr>
        <p:spPr>
          <a:xfrm>
            <a:off x="719328" y="274637"/>
            <a:ext cx="10515600" cy="1325563"/>
          </a:xfrm>
        </p:spPr>
        <p:txBody>
          <a:bodyPr/>
          <a:lstStyle/>
          <a:p>
            <a:r>
              <a:rPr lang="en-US" altLang="en-US" dirty="0"/>
              <a:t>More about NIMAS . . . </a:t>
            </a:r>
          </a:p>
        </p:txBody>
      </p:sp>
      <p:sp>
        <p:nvSpPr>
          <p:cNvPr id="10243" name="Content Placeholder 2"/>
          <p:cNvSpPr>
            <a:spLocks noGrp="1" noChangeArrowheads="1"/>
          </p:cNvSpPr>
          <p:nvPr>
            <p:ph idx="1"/>
          </p:nvPr>
        </p:nvSpPr>
        <p:spPr>
          <a:xfrm>
            <a:off x="719328" y="1600200"/>
            <a:ext cx="10515600" cy="4754562"/>
          </a:xfrm>
        </p:spPr>
        <p:txBody>
          <a:bodyPr/>
          <a:lstStyle/>
          <a:p>
            <a:pPr lvl="1">
              <a:buFont typeface="Arial" charset="0"/>
              <a:buChar char="•"/>
            </a:pPr>
            <a:r>
              <a:rPr lang="en-US" altLang="en-US" sz="2800" dirty="0"/>
              <a:t>Under IDEA, NIMAS is the only format the NIMAC is permitted to accept. </a:t>
            </a:r>
          </a:p>
          <a:p>
            <a:pPr lvl="1">
              <a:buFont typeface="Arial" charset="0"/>
              <a:buChar char="•"/>
            </a:pPr>
            <a:r>
              <a:rPr lang="en-US" altLang="en-US" sz="2800" dirty="0"/>
              <a:t>NIMAS is not generated automatically as a part of print or digital book production—it must be produced separately after the book has been finalized.</a:t>
            </a:r>
          </a:p>
          <a:p>
            <a:pPr lvl="1">
              <a:buFont typeface="Arial" charset="0"/>
              <a:buChar char="•"/>
            </a:pPr>
            <a:r>
              <a:rPr lang="en-US" altLang="en-US" sz="2800" dirty="0"/>
              <a:t>Publishers outsource the production of NIMAS to conversion vendors who specialize in this service. </a:t>
            </a:r>
          </a:p>
          <a:p>
            <a:pPr lvl="1">
              <a:buFont typeface="Arial" charset="0"/>
              <a:buChar char="•"/>
            </a:pPr>
            <a:r>
              <a:rPr lang="en-US" altLang="en-US" sz="2800" dirty="0"/>
              <a:t>NIMAS production can take many weeks. </a:t>
            </a:r>
          </a:p>
          <a:p>
            <a:pPr lvl="1">
              <a:buFont typeface="Arial" charset="0"/>
              <a:buChar char="•"/>
            </a:pPr>
            <a:endParaRPr lang="en-US" altLang="en-US" dirty="0"/>
          </a:p>
          <a:p>
            <a:pPr lvl="1">
              <a:buFont typeface="Arial" charset="0"/>
              <a:buChar char="•"/>
            </a:pPr>
            <a:endParaRPr lang="en-US" altLang="en-US" dirty="0"/>
          </a:p>
          <a:p>
            <a:pPr lvl="1"/>
            <a:endParaRPr lang="en-US" altLang="en-US" dirty="0"/>
          </a:p>
          <a:p>
            <a:pPr lvl="1"/>
            <a:endParaRPr lang="en-US" altLang="en-US" dirty="0"/>
          </a:p>
        </p:txBody>
      </p:sp>
    </p:spTree>
    <p:extLst>
      <p:ext uri="{BB962C8B-B14F-4D97-AF65-F5344CB8AC3E}">
        <p14:creationId xmlns:p14="http://schemas.microsoft.com/office/powerpoint/2010/main" val="3610620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noChangeArrowheads="1"/>
          </p:cNvSpPr>
          <p:nvPr>
            <p:ph type="title"/>
          </p:nvPr>
        </p:nvSpPr>
        <p:spPr/>
        <p:txBody>
          <a:bodyPr/>
          <a:lstStyle/>
          <a:p>
            <a:r>
              <a:rPr lang="en-US" altLang="en-US" dirty="0"/>
              <a:t>Types of materials we receive</a:t>
            </a:r>
          </a:p>
        </p:txBody>
      </p:sp>
      <p:sp>
        <p:nvSpPr>
          <p:cNvPr id="13315" name="Content Placeholder 2"/>
          <p:cNvSpPr>
            <a:spLocks noGrp="1" noChangeArrowheads="1"/>
          </p:cNvSpPr>
          <p:nvPr>
            <p:ph idx="1"/>
          </p:nvPr>
        </p:nvSpPr>
        <p:spPr>
          <a:xfrm>
            <a:off x="484632" y="1887794"/>
            <a:ext cx="11119104" cy="4665406"/>
          </a:xfrm>
        </p:spPr>
        <p:txBody>
          <a:bodyPr>
            <a:normAutofit/>
          </a:bodyPr>
          <a:lstStyle/>
          <a:p>
            <a:pPr lvl="1">
              <a:buFont typeface="Arial" charset="0"/>
              <a:buChar char="•"/>
            </a:pPr>
            <a:r>
              <a:rPr lang="en-US" altLang="en-US" sz="2800" dirty="0"/>
              <a:t>NIMAC receives a range of student-facing materials “published primarily” for use in K-12. </a:t>
            </a:r>
          </a:p>
          <a:p>
            <a:pPr lvl="1">
              <a:buFont typeface="Arial" charset="0"/>
              <a:buChar char="•"/>
            </a:pPr>
            <a:r>
              <a:rPr lang="en-US" altLang="en-US" sz="2800" dirty="0"/>
              <a:t>These materials include textbooks, workbooks, supplementary readers—and ancillary materials such as blackline masters. </a:t>
            </a:r>
          </a:p>
          <a:p>
            <a:pPr lvl="1">
              <a:buFont typeface="Arial" charset="0"/>
              <a:buChar char="•"/>
            </a:pPr>
            <a:r>
              <a:rPr lang="en-US" altLang="en-US" sz="2800" dirty="0"/>
              <a:t>Generally exempt are pre-2006 titles, trade books, college textbooks, and reference books.</a:t>
            </a:r>
          </a:p>
          <a:p>
            <a:pPr lvl="1">
              <a:buFont typeface="Arial" charset="0"/>
              <a:buChar char="•"/>
            </a:pPr>
            <a:r>
              <a:rPr lang="en-US" altLang="en-US" sz="2800" dirty="0"/>
              <a:t>We can also accept NIMAS files for some digital instructional materials.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noChangeArrowheads="1"/>
          </p:cNvSpPr>
          <p:nvPr>
            <p:ph type="title"/>
          </p:nvPr>
        </p:nvSpPr>
        <p:spPr>
          <a:xfrm>
            <a:off x="609600" y="274638"/>
            <a:ext cx="8686800" cy="1143000"/>
          </a:xfrm>
        </p:spPr>
        <p:txBody>
          <a:bodyPr/>
          <a:lstStyle/>
          <a:p>
            <a:r>
              <a:rPr lang="en-US" altLang="en-US" sz="4000" dirty="0"/>
              <a:t>Digital Materials</a:t>
            </a:r>
          </a:p>
        </p:txBody>
      </p:sp>
      <p:sp>
        <p:nvSpPr>
          <p:cNvPr id="28675" name="Content Placeholder 2"/>
          <p:cNvSpPr>
            <a:spLocks noGrp="1" noChangeArrowheads="1"/>
          </p:cNvSpPr>
          <p:nvPr>
            <p:ph idx="1"/>
          </p:nvPr>
        </p:nvSpPr>
        <p:spPr>
          <a:xfrm>
            <a:off x="609600" y="1417638"/>
            <a:ext cx="10802112" cy="5211762"/>
          </a:xfrm>
        </p:spPr>
        <p:txBody>
          <a:bodyPr/>
          <a:lstStyle/>
          <a:p>
            <a:pPr eaLnBrk="1" hangingPunct="1"/>
            <a:r>
              <a:rPr lang="en-US" altLang="en-US" dirty="0"/>
              <a:t>In May of 2020, the Department published a Notice of Interpretation (NOI) permitting the NIMAC to accept NIMAS for some digital instructional materials. </a:t>
            </a:r>
          </a:p>
          <a:p>
            <a:pPr eaLnBrk="1" hangingPunct="1"/>
            <a:r>
              <a:rPr lang="en-US" altLang="en-US" dirty="0"/>
              <a:t>The NIMAS specification has not changed, and only some digital products can be produced in NIMAS format.</a:t>
            </a:r>
          </a:p>
          <a:p>
            <a:pPr eaLnBrk="1" hangingPunct="1"/>
            <a:r>
              <a:rPr lang="en-US" altLang="en-US" dirty="0"/>
              <a:t>For example, highly interactive materials cannot be captured as a NIMAS file.</a:t>
            </a:r>
          </a:p>
          <a:p>
            <a:pPr eaLnBrk="1" hangingPunct="1"/>
            <a:r>
              <a:rPr lang="en-US" altLang="en-US" dirty="0"/>
              <a:t>For more information, see our </a:t>
            </a:r>
            <a:r>
              <a:rPr lang="en-US" altLang="en-US" dirty="0">
                <a:hlinkClick r:id="rId3"/>
              </a:rPr>
              <a:t>NIMAS &amp; Digital Materials FAQ</a:t>
            </a:r>
            <a:r>
              <a:rPr lang="en-US" altLang="en-US" dirty="0"/>
              <a:t>.</a:t>
            </a:r>
          </a:p>
          <a:p>
            <a:pPr eaLnBrk="1" hangingPunct="1"/>
            <a:endParaRPr lang="en-US" alt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637032" y="190500"/>
            <a:ext cx="8229600" cy="1143000"/>
          </a:xfrm>
        </p:spPr>
        <p:txBody>
          <a:bodyPr/>
          <a:lstStyle/>
          <a:p>
            <a:r>
              <a:rPr lang="en-US" altLang="en-US" dirty="0"/>
              <a:t>How we get files</a:t>
            </a:r>
          </a:p>
        </p:txBody>
      </p:sp>
      <p:sp>
        <p:nvSpPr>
          <p:cNvPr id="12291" name="Content Placeholder 2"/>
          <p:cNvSpPr>
            <a:spLocks noGrp="1" noChangeArrowheads="1"/>
          </p:cNvSpPr>
          <p:nvPr>
            <p:ph idx="1"/>
          </p:nvPr>
        </p:nvSpPr>
        <p:spPr>
          <a:xfrm>
            <a:off x="512064" y="1600200"/>
            <a:ext cx="11036808" cy="4495800"/>
          </a:xfrm>
        </p:spPr>
        <p:txBody>
          <a:bodyPr/>
          <a:lstStyle/>
          <a:p>
            <a:pPr lvl="1">
              <a:buFont typeface="Arial" charset="0"/>
              <a:buChar char="•"/>
            </a:pPr>
            <a:r>
              <a:rPr lang="en-US" altLang="en-US" sz="2800" dirty="0"/>
              <a:t>Under IDEA 2004, there was no blanket requirement for publishers to submit files to the NIMAC. </a:t>
            </a:r>
          </a:p>
          <a:p>
            <a:pPr lvl="1">
              <a:buFont typeface="Arial" charset="0"/>
              <a:buChar char="•"/>
            </a:pPr>
            <a:r>
              <a:rPr lang="en-US" altLang="en-US" sz="2800" dirty="0"/>
              <a:t>The </a:t>
            </a:r>
            <a:r>
              <a:rPr lang="en-US" altLang="en-US" sz="2800" b="1" dirty="0"/>
              <a:t>only</a:t>
            </a:r>
            <a:r>
              <a:rPr lang="en-US" altLang="en-US" sz="2800" dirty="0"/>
              <a:t> mechanism to </a:t>
            </a:r>
            <a:r>
              <a:rPr lang="en-US" altLang="en-US" sz="2800" i="1" dirty="0"/>
              <a:t>require</a:t>
            </a:r>
            <a:r>
              <a:rPr lang="en-US" altLang="en-US" sz="2800" dirty="0"/>
              <a:t> NIMAS from the publisher is the book adoption contract or purchase agreement.</a:t>
            </a:r>
          </a:p>
          <a:p>
            <a:pPr lvl="1">
              <a:buFont typeface="Arial" charset="0"/>
              <a:buChar char="•"/>
            </a:pPr>
            <a:r>
              <a:rPr lang="en-US" altLang="en-US" sz="2800" dirty="0"/>
              <a:t>Including NIMAS language in all SEA and LEA contracts is essential to ensuring that the NIMAC will receive the files students need.</a:t>
            </a:r>
          </a:p>
          <a:p>
            <a:pPr lvl="1"/>
            <a:endParaRPr lang="en-US" altLang="en-US" dirty="0"/>
          </a:p>
        </p:txBody>
      </p:sp>
    </p:spTree>
    <p:extLst>
      <p:ext uri="{BB962C8B-B14F-4D97-AF65-F5344CB8AC3E}">
        <p14:creationId xmlns:p14="http://schemas.microsoft.com/office/powerpoint/2010/main" val="3384397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591312" y="301752"/>
            <a:ext cx="9147048" cy="1143000"/>
          </a:xfrm>
        </p:spPr>
        <p:txBody>
          <a:bodyPr>
            <a:normAutofit fontScale="90000"/>
          </a:bodyPr>
          <a:lstStyle/>
          <a:p>
            <a:r>
              <a:rPr lang="en-US" altLang="en-US" dirty="0"/>
              <a:t>Requiring NIMAS from publishers is a </a:t>
            </a:r>
            <a:r>
              <a:rPr lang="en-US" altLang="en-US" b="1" dirty="0"/>
              <a:t>legal</a:t>
            </a:r>
            <a:r>
              <a:rPr lang="en-US" altLang="en-US" dirty="0"/>
              <a:t> obligation</a:t>
            </a:r>
          </a:p>
        </p:txBody>
      </p:sp>
      <p:sp>
        <p:nvSpPr>
          <p:cNvPr id="12291" name="Content Placeholder 2"/>
          <p:cNvSpPr>
            <a:spLocks noGrp="1" noChangeArrowheads="1"/>
          </p:cNvSpPr>
          <p:nvPr>
            <p:ph idx="1"/>
          </p:nvPr>
        </p:nvSpPr>
        <p:spPr>
          <a:xfrm>
            <a:off x="591312" y="1844040"/>
            <a:ext cx="10966704" cy="4343400"/>
          </a:xfrm>
        </p:spPr>
        <p:txBody>
          <a:bodyPr/>
          <a:lstStyle/>
          <a:p>
            <a:r>
              <a:rPr lang="en-US" altLang="en-US" b="1" dirty="0"/>
              <a:t>All states</a:t>
            </a:r>
            <a:r>
              <a:rPr lang="en-US" altLang="en-US" dirty="0"/>
              <a:t> and </a:t>
            </a:r>
            <a:r>
              <a:rPr lang="en-US" altLang="en-US" b="1" dirty="0"/>
              <a:t>all districts </a:t>
            </a:r>
            <a:r>
              <a:rPr lang="en-US" altLang="en-US" dirty="0"/>
              <a:t>that coordinate with the NIMAC are obligated under IDEA to require publishers to submit files to the NIMAC as a part of any instructional materials adoption process or contract.</a:t>
            </a:r>
          </a:p>
          <a:p>
            <a:r>
              <a:rPr lang="en-US" altLang="en-US" dirty="0"/>
              <a:t>This is a requirement under the legislation and not optional.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7A91E-EEB2-D331-C82E-227862EFECA8}"/>
              </a:ext>
            </a:extLst>
          </p:cNvPr>
          <p:cNvSpPr>
            <a:spLocks noGrp="1"/>
          </p:cNvSpPr>
          <p:nvPr>
            <p:ph type="title"/>
          </p:nvPr>
        </p:nvSpPr>
        <p:spPr>
          <a:xfrm>
            <a:off x="563880" y="92076"/>
            <a:ext cx="10515600" cy="1325563"/>
          </a:xfrm>
        </p:spPr>
        <p:txBody>
          <a:bodyPr>
            <a:normAutofit/>
          </a:bodyPr>
          <a:lstStyle/>
          <a:p>
            <a:r>
              <a:rPr lang="en-US" sz="3200" dirty="0">
                <a:hlinkClick r:id="rId2">
                  <a:extLst>
                    <a:ext uri="{A12FA001-AC4F-418D-AE19-62706E023703}">
                      <ahyp:hlinkClr xmlns:ahyp="http://schemas.microsoft.com/office/drawing/2018/hyperlinkcolor" val="tx"/>
                    </a:ext>
                  </a:extLst>
                </a:hlinkClick>
              </a:rPr>
              <a:t>Sample Contract Language from NCADEMI</a:t>
            </a:r>
            <a:endParaRPr lang="en-US" sz="3200" dirty="0"/>
          </a:p>
        </p:txBody>
      </p:sp>
      <p:sp>
        <p:nvSpPr>
          <p:cNvPr id="3" name="Content Placeholder 2">
            <a:extLst>
              <a:ext uri="{FF2B5EF4-FFF2-40B4-BE49-F238E27FC236}">
                <a16:creationId xmlns:a16="http://schemas.microsoft.com/office/drawing/2014/main" id="{D852E1D0-9A26-3153-4012-BEFFC5FA88F1}"/>
              </a:ext>
            </a:extLst>
          </p:cNvPr>
          <p:cNvSpPr>
            <a:spLocks noGrp="1"/>
          </p:cNvSpPr>
          <p:nvPr>
            <p:ph idx="1"/>
          </p:nvPr>
        </p:nvSpPr>
        <p:spPr>
          <a:xfrm>
            <a:off x="758952" y="1417639"/>
            <a:ext cx="10594848" cy="4708525"/>
          </a:xfrm>
        </p:spPr>
        <p:txBody>
          <a:bodyPr>
            <a:normAutofit fontScale="92500"/>
          </a:bodyPr>
          <a:lstStyle/>
          <a:p>
            <a:pPr marL="0" indent="0">
              <a:buNone/>
            </a:pPr>
            <a:r>
              <a:rPr lang="en-US" sz="2400" dirty="0">
                <a:latin typeface="Calibri" panose="020F0502020204030204" pitchFamily="34" charset="0"/>
                <a:ea typeface="Calibri" panose="020F0502020204030204" pitchFamily="34" charset="0"/>
                <a:cs typeface="Calibri" panose="020F0502020204030204" pitchFamily="34" charset="0"/>
              </a:rPr>
              <a:t>“By agreeing to deliver the materials marked with “NIMAS” on this contract or purchase order, the publisher agrees to prepare and submit on or before [month/day/year] a NIMAS fileset to the NIMAC that complies with the terms and procedures set forth by the National Instructional Materials Access Center (NIMAC) (IDEA Title I, Part D, sec. 674(e)).</a:t>
            </a:r>
          </a:p>
          <a:p>
            <a:pPr marL="0" indent="0">
              <a:buNone/>
            </a:pPr>
            <a:endParaRPr lang="en-US" sz="13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dirty="0">
                <a:latin typeface="Calibri" panose="020F0502020204030204" pitchFamily="34" charset="0"/>
                <a:ea typeface="Calibri" panose="020F0502020204030204" pitchFamily="34" charset="0"/>
                <a:cs typeface="Calibri" panose="020F0502020204030204" pitchFamily="34" charset="0"/>
              </a:rPr>
              <a:t>The publisher also agrees to mark up materials eligible for NIMAS submission that contain mathematical and scientific instructional content by using the </a:t>
            </a:r>
            <a:r>
              <a:rPr lang="en-US" sz="2400" dirty="0">
                <a:solidFill>
                  <a:srgbClr val="E50C2D"/>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MathML modular extension of the DAISY/NIMAS Structure Guidelines </a:t>
            </a:r>
            <a:r>
              <a:rPr lang="en-US" sz="2400" dirty="0">
                <a:latin typeface="Calibri" panose="020F0502020204030204" pitchFamily="34" charset="0"/>
                <a:ea typeface="Calibri" panose="020F0502020204030204" pitchFamily="34" charset="0"/>
                <a:cs typeface="Calibri" panose="020F0502020204030204" pitchFamily="34" charset="0"/>
              </a:rPr>
              <a:t>, as posted and maintained at the DAISY Consortium website [refer to the latest applicable version].</a:t>
            </a:r>
          </a:p>
          <a:p>
            <a:pPr marL="0" indent="0">
              <a:buNone/>
            </a:pPr>
            <a:endParaRPr lang="en-US" sz="13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dirty="0">
                <a:latin typeface="Calibri" panose="020F0502020204030204" pitchFamily="34" charset="0"/>
                <a:ea typeface="Calibri" panose="020F0502020204030204" pitchFamily="34" charset="0"/>
                <a:cs typeface="Calibri" panose="020F0502020204030204" pitchFamily="34" charset="0"/>
              </a:rPr>
              <a:t>Should the vendor be a distributor of the materials and not the publisher, the distributor agrees to immediately notify the publisher of its obligation to submit NIMAS filesets of the purchased materials to the NIMAC. The files will be used for the production of accessible formats as permitted under the law for eligible students [IDEA Title I, Part B, sec. 612(a)].”</a:t>
            </a:r>
          </a:p>
          <a:p>
            <a:pPr marL="0" indent="0">
              <a:buNone/>
            </a:pPr>
            <a:endParaRPr lang="en-US" dirty="0"/>
          </a:p>
        </p:txBody>
      </p:sp>
    </p:spTree>
    <p:extLst>
      <p:ext uri="{BB962C8B-B14F-4D97-AF65-F5344CB8AC3E}">
        <p14:creationId xmlns:p14="http://schemas.microsoft.com/office/powerpoint/2010/main" val="2457693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282DF-1127-5B8D-7104-AE153BCC8088}"/>
              </a:ext>
            </a:extLst>
          </p:cNvPr>
          <p:cNvSpPr>
            <a:spLocks noGrp="1"/>
          </p:cNvSpPr>
          <p:nvPr>
            <p:ph type="title"/>
          </p:nvPr>
        </p:nvSpPr>
        <p:spPr/>
        <p:txBody>
          <a:bodyPr/>
          <a:lstStyle/>
          <a:p>
            <a:r>
              <a:rPr lang="en-US" dirty="0"/>
              <a:t>Curriculum Created/Published by a State </a:t>
            </a:r>
          </a:p>
        </p:txBody>
      </p:sp>
      <p:sp>
        <p:nvSpPr>
          <p:cNvPr id="3" name="Content Placeholder 2">
            <a:extLst>
              <a:ext uri="{FF2B5EF4-FFF2-40B4-BE49-F238E27FC236}">
                <a16:creationId xmlns:a16="http://schemas.microsoft.com/office/drawing/2014/main" id="{72A91636-4E43-4256-70F4-0B7D85A9FC5A}"/>
              </a:ext>
            </a:extLst>
          </p:cNvPr>
          <p:cNvSpPr>
            <a:spLocks noGrp="1"/>
          </p:cNvSpPr>
          <p:nvPr>
            <p:ph idx="1"/>
          </p:nvPr>
        </p:nvSpPr>
        <p:spPr>
          <a:xfrm>
            <a:off x="838200" y="1690688"/>
            <a:ext cx="10515600" cy="4486275"/>
          </a:xfrm>
        </p:spPr>
        <p:txBody>
          <a:bodyPr/>
          <a:lstStyle/>
          <a:p>
            <a:r>
              <a:rPr lang="en-US" dirty="0"/>
              <a:t>The NIMAC can accept NIMAS for materials published by SEAs for use in the classroom. </a:t>
            </a:r>
          </a:p>
          <a:p>
            <a:r>
              <a:rPr lang="en-US" dirty="0"/>
              <a:t>SEAs can establish publisher accounts with the NIMAC and are welcome to submit files to us.</a:t>
            </a:r>
          </a:p>
          <a:p>
            <a:r>
              <a:rPr lang="en-US" dirty="0"/>
              <a:t>If you have any questions or would like more information about this, please reach out.</a:t>
            </a:r>
          </a:p>
        </p:txBody>
      </p:sp>
    </p:spTree>
    <p:extLst>
      <p:ext uri="{BB962C8B-B14F-4D97-AF65-F5344CB8AC3E}">
        <p14:creationId xmlns:p14="http://schemas.microsoft.com/office/powerpoint/2010/main" val="3311017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838200" y="200533"/>
            <a:ext cx="10515600" cy="1325563"/>
          </a:xfrm>
        </p:spPr>
        <p:txBody>
          <a:bodyPr/>
          <a:lstStyle/>
          <a:p>
            <a:r>
              <a:rPr lang="en-US" altLang="en-US" dirty="0"/>
              <a:t>NIMAC Watchlist</a:t>
            </a:r>
          </a:p>
        </p:txBody>
      </p:sp>
      <p:sp>
        <p:nvSpPr>
          <p:cNvPr id="12291" name="Content Placeholder 2"/>
          <p:cNvSpPr>
            <a:spLocks noGrp="1" noChangeArrowheads="1"/>
          </p:cNvSpPr>
          <p:nvPr>
            <p:ph idx="1"/>
          </p:nvPr>
        </p:nvSpPr>
        <p:spPr>
          <a:xfrm>
            <a:off x="548640" y="1526096"/>
            <a:ext cx="10936224" cy="4572000"/>
          </a:xfrm>
        </p:spPr>
        <p:txBody>
          <a:bodyPr/>
          <a:lstStyle/>
          <a:p>
            <a:pPr lvl="1">
              <a:buFont typeface="Arial" charset="0"/>
              <a:buChar char="•"/>
            </a:pPr>
            <a:r>
              <a:rPr lang="en-US" altLang="en-US" sz="2800" dirty="0"/>
              <a:t>If we don’t have a file that you need, we can research the item for you and reach out to the publisher to request a file if the material is within scope for the NIMAC. </a:t>
            </a:r>
          </a:p>
          <a:p>
            <a:pPr lvl="1">
              <a:buFont typeface="Arial" charset="0"/>
              <a:buChar char="•"/>
            </a:pPr>
            <a:r>
              <a:rPr lang="en-US" altLang="en-US" sz="2800" dirty="0"/>
              <a:t>Authorized Users (and Accessible Media Producers) can just add the needed ISBN to the Watchlist in their NIMAC account, and we will research/request the item.</a:t>
            </a:r>
          </a:p>
          <a:p>
            <a:pPr lvl="1"/>
            <a:endParaRPr lang="en-US" altLang="en-US" dirty="0"/>
          </a:p>
        </p:txBody>
      </p:sp>
    </p:spTree>
    <p:extLst>
      <p:ext uri="{BB962C8B-B14F-4D97-AF65-F5344CB8AC3E}">
        <p14:creationId xmlns:p14="http://schemas.microsoft.com/office/powerpoint/2010/main" val="3071209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a:xfrm>
            <a:off x="838200" y="163957"/>
            <a:ext cx="10515600" cy="1325563"/>
          </a:xfrm>
        </p:spPr>
        <p:txBody>
          <a:bodyPr/>
          <a:lstStyle/>
          <a:p>
            <a:r>
              <a:rPr lang="en-US" altLang="en-US" dirty="0"/>
              <a:t>Watchlist versus Contracts</a:t>
            </a:r>
          </a:p>
        </p:txBody>
      </p:sp>
      <p:sp>
        <p:nvSpPr>
          <p:cNvPr id="12291" name="Content Placeholder 2"/>
          <p:cNvSpPr>
            <a:spLocks noGrp="1" noChangeArrowheads="1"/>
          </p:cNvSpPr>
          <p:nvPr>
            <p:ph idx="1"/>
          </p:nvPr>
        </p:nvSpPr>
        <p:spPr>
          <a:xfrm>
            <a:off x="838200" y="1417638"/>
            <a:ext cx="10655808" cy="4906962"/>
          </a:xfrm>
        </p:spPr>
        <p:txBody>
          <a:bodyPr>
            <a:normAutofit lnSpcReduction="10000"/>
          </a:bodyPr>
          <a:lstStyle/>
          <a:p>
            <a:pPr lvl="1">
              <a:buFont typeface="Arial" charset="0"/>
              <a:buChar char="•"/>
            </a:pPr>
            <a:r>
              <a:rPr lang="en-US" altLang="en-US" sz="2800" dirty="0"/>
              <a:t>While we are happy to provide this service to users, it is important to note that timely delivery is affected when the file is not already in the NIMAC.</a:t>
            </a:r>
          </a:p>
          <a:p>
            <a:pPr lvl="1">
              <a:buFont typeface="Arial" charset="0"/>
              <a:buChar char="•"/>
            </a:pPr>
            <a:r>
              <a:rPr lang="en-US" altLang="en-US" sz="2800" dirty="0"/>
              <a:t>It can take up to six to eight weeks (and sometimes even longer) for NIMAS to be produced upon request. </a:t>
            </a:r>
          </a:p>
          <a:p>
            <a:pPr lvl="1">
              <a:buFont typeface="Arial" charset="0"/>
              <a:buChar char="•"/>
            </a:pPr>
            <a:r>
              <a:rPr lang="en-US" altLang="en-US" sz="2800" dirty="0"/>
              <a:t>In addition, the NIMAC does not have the authority to require any publisher to submit files. We rely on the goodwill of each publisher when there is not a contractual obligation.</a:t>
            </a:r>
          </a:p>
          <a:p>
            <a:pPr lvl="1">
              <a:buFont typeface="Arial" charset="0"/>
              <a:buChar char="•"/>
            </a:pPr>
            <a:r>
              <a:rPr lang="en-US" altLang="en-US" sz="2800" dirty="0"/>
              <a:t>So, while the Watchlist is an important service to meet students’ needs, it is not a replacement for including NIMAS language in contracts.</a:t>
            </a:r>
          </a:p>
          <a:p>
            <a:pPr marL="457200" lvl="1" indent="0">
              <a:buNone/>
            </a:pPr>
            <a:r>
              <a:rPr lang="en-US" altLang="en-US" sz="2800" dirty="0"/>
              <a:t> </a:t>
            </a:r>
          </a:p>
          <a:p>
            <a:pPr lvl="1"/>
            <a:endParaRPr lang="en-US" altLang="en-US" dirty="0"/>
          </a:p>
        </p:txBody>
      </p:sp>
    </p:spTree>
    <p:extLst>
      <p:ext uri="{BB962C8B-B14F-4D97-AF65-F5344CB8AC3E}">
        <p14:creationId xmlns:p14="http://schemas.microsoft.com/office/powerpoint/2010/main" val="2134655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21340-1317-EBEF-B39C-B581F58AA4B4}"/>
            </a:ext>
          </a:extLst>
        </p:cNvPr>
        <p:cNvGrpSpPr/>
        <p:nvPr/>
      </p:nvGrpSpPr>
      <p:grpSpPr>
        <a:xfrm>
          <a:off x="0" y="0"/>
          <a:ext cx="0" cy="0"/>
          <a:chOff x="0" y="0"/>
          <a:chExt cx="0" cy="0"/>
        </a:xfrm>
      </p:grpSpPr>
      <p:sp>
        <p:nvSpPr>
          <p:cNvPr id="18434" name="Title 1">
            <a:extLst>
              <a:ext uri="{FF2B5EF4-FFF2-40B4-BE49-F238E27FC236}">
                <a16:creationId xmlns:a16="http://schemas.microsoft.com/office/drawing/2014/main" id="{52C19D7C-F163-60F2-7B01-001B5AF0F145}"/>
              </a:ext>
            </a:extLst>
          </p:cNvPr>
          <p:cNvSpPr>
            <a:spLocks noGrp="1"/>
          </p:cNvSpPr>
          <p:nvPr>
            <p:ph type="title"/>
          </p:nvPr>
        </p:nvSpPr>
        <p:spPr>
          <a:xfrm>
            <a:off x="1981200" y="2857500"/>
            <a:ext cx="8229600" cy="1143000"/>
          </a:xfrm>
        </p:spPr>
        <p:txBody>
          <a:bodyPr>
            <a:normAutofit/>
          </a:bodyPr>
          <a:lstStyle/>
          <a:p>
            <a:pPr algn="ctr"/>
            <a:r>
              <a:rPr lang="en-US" altLang="en-US" dirty="0"/>
              <a:t>NIMAS Eligibility</a:t>
            </a:r>
          </a:p>
        </p:txBody>
      </p:sp>
    </p:spTree>
    <p:extLst>
      <p:ext uri="{BB962C8B-B14F-4D97-AF65-F5344CB8AC3E}">
        <p14:creationId xmlns:p14="http://schemas.microsoft.com/office/powerpoint/2010/main" val="23920581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Eligibility in IDEA 2004</a:t>
            </a:r>
          </a:p>
        </p:txBody>
      </p:sp>
      <p:sp>
        <p:nvSpPr>
          <p:cNvPr id="8195" name="Content Placeholder 2"/>
          <p:cNvSpPr>
            <a:spLocks noGrp="1"/>
          </p:cNvSpPr>
          <p:nvPr>
            <p:ph idx="1"/>
          </p:nvPr>
        </p:nvSpPr>
        <p:spPr/>
        <p:txBody>
          <a:bodyPr/>
          <a:lstStyle/>
          <a:p>
            <a:r>
              <a:rPr lang="en-US" altLang="en-US" dirty="0"/>
              <a:t>For students to be eligible for NIMAS, IDEA 2004 imposes two requirements:</a:t>
            </a:r>
          </a:p>
          <a:p>
            <a:endParaRPr lang="en-US" altLang="en-US" sz="1200" dirty="0"/>
          </a:p>
          <a:p>
            <a:pPr lvl="1"/>
            <a:r>
              <a:rPr lang="en-US" altLang="en-US" dirty="0"/>
              <a:t>The student must have an Individualized Education Program (IEP).</a:t>
            </a:r>
          </a:p>
          <a:p>
            <a:pPr lvl="1"/>
            <a:r>
              <a:rPr lang="en-US" altLang="en-US" dirty="0"/>
              <a:t>The student must have a qualifying disability per the eligibility guidelines of the National Library Service for the Blind and Print Disabled (NLS).</a:t>
            </a:r>
          </a:p>
          <a:p>
            <a:pPr lvl="1"/>
            <a:endParaRPr lang="en-US"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NLS Guidelines</a:t>
            </a:r>
          </a:p>
        </p:txBody>
      </p:sp>
      <p:sp>
        <p:nvSpPr>
          <p:cNvPr id="10243" name="Content Placeholder 2"/>
          <p:cNvSpPr>
            <a:spLocks noGrp="1"/>
          </p:cNvSpPr>
          <p:nvPr>
            <p:ph idx="1"/>
          </p:nvPr>
        </p:nvSpPr>
        <p:spPr>
          <a:xfrm>
            <a:off x="838200" y="1600200"/>
            <a:ext cx="10515600" cy="4800600"/>
          </a:xfrm>
        </p:spPr>
        <p:txBody>
          <a:bodyPr/>
          <a:lstStyle/>
          <a:p>
            <a:r>
              <a:rPr lang="en-US" altLang="en-US" dirty="0"/>
              <a:t>On February 12, 2021, the NLS published updated guidelines to align them with changes to U.S. copyright law made by the Marrakesh Treaty Implementation Act (MTIA).</a:t>
            </a:r>
          </a:p>
          <a:p>
            <a:r>
              <a:rPr lang="en-US" altLang="en-US" dirty="0"/>
              <a:t>These regulations can be found at: </a:t>
            </a:r>
            <a:r>
              <a:rPr lang="en-US" altLang="en-US" dirty="0">
                <a:hlinkClick r:id="rId3"/>
              </a:rPr>
              <a:t>NLS Eligibility Guidelines</a:t>
            </a:r>
            <a:r>
              <a:rPr lang="en-US" altLang="en-US" dirty="0"/>
              <a:t> </a:t>
            </a:r>
          </a:p>
        </p:txBody>
      </p:sp>
    </p:spTree>
    <p:extLst>
      <p:ext uri="{BB962C8B-B14F-4D97-AF65-F5344CB8AC3E}">
        <p14:creationId xmlns:p14="http://schemas.microsoft.com/office/powerpoint/2010/main" val="1996715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4000" dirty="0"/>
              <a:t>Reading Disabilities</a:t>
            </a:r>
          </a:p>
        </p:txBody>
      </p:sp>
      <p:sp>
        <p:nvSpPr>
          <p:cNvPr id="24579" name="Content Placeholder 2"/>
          <p:cNvSpPr>
            <a:spLocks noGrp="1"/>
          </p:cNvSpPr>
          <p:nvPr>
            <p:ph idx="1"/>
          </p:nvPr>
        </p:nvSpPr>
        <p:spPr>
          <a:xfrm>
            <a:off x="838200" y="1752601"/>
            <a:ext cx="10628376" cy="4373563"/>
          </a:xfrm>
        </p:spPr>
        <p:txBody>
          <a:bodyPr/>
          <a:lstStyle/>
          <a:p>
            <a:r>
              <a:rPr lang="en-US" altLang="en-US" dirty="0"/>
              <a:t>The new guidelines remove the requirement for certification by a medical doctor for those with reading disabilities.</a:t>
            </a:r>
          </a:p>
          <a:p>
            <a:r>
              <a:rPr lang="en-US" altLang="en-US" dirty="0"/>
              <a:t>Professionals who are included as “competent authority” can certify individuals in any category of disability. </a:t>
            </a:r>
          </a:p>
          <a:p>
            <a:endParaRPr lang="en-US"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72440" y="301117"/>
            <a:ext cx="10515600" cy="1325563"/>
          </a:xfrm>
        </p:spPr>
        <p:txBody>
          <a:bodyPr/>
          <a:lstStyle/>
          <a:p>
            <a:r>
              <a:rPr lang="en-US" altLang="en-US" sz="4000" dirty="0"/>
              <a:t>Competent Authority Expanded</a:t>
            </a:r>
          </a:p>
        </p:txBody>
      </p:sp>
      <p:sp>
        <p:nvSpPr>
          <p:cNvPr id="23555" name="Content Placeholder 2"/>
          <p:cNvSpPr>
            <a:spLocks noGrp="1"/>
          </p:cNvSpPr>
          <p:nvPr>
            <p:ph idx="1"/>
          </p:nvPr>
        </p:nvSpPr>
        <p:spPr>
          <a:xfrm>
            <a:off x="754380" y="1690688"/>
            <a:ext cx="10683240" cy="4068763"/>
          </a:xfrm>
        </p:spPr>
        <p:txBody>
          <a:bodyPr/>
          <a:lstStyle/>
          <a:p>
            <a:pPr marL="0" indent="0">
              <a:buNone/>
            </a:pPr>
            <a:r>
              <a:rPr lang="en-US" altLang="en-US" sz="2400" dirty="0"/>
              <a:t>(2) Eligibility must be certified by one of the following: doctor of medicine, doctor of osteopathy, ophthalmologist, optometrist, psychologist, registered nurse, therapist, and professional staff of hospitals, institutions, and public or welfare agencies (such as an educator, a social worker, case worker, counselor, rehabilitation teacher, certified reading specialist, school psychologist, superintendent, or librarian).</a:t>
            </a:r>
          </a:p>
          <a:p>
            <a:pPr marL="0" indent="0">
              <a:buNone/>
            </a:pPr>
            <a:endParaRPr lang="en-US" alt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48004-50D1-4389-ABEF-20818CD08406}"/>
              </a:ext>
            </a:extLst>
          </p:cNvPr>
          <p:cNvSpPr>
            <a:spLocks noGrp="1"/>
          </p:cNvSpPr>
          <p:nvPr>
            <p:ph type="title"/>
          </p:nvPr>
        </p:nvSpPr>
        <p:spPr>
          <a:xfrm>
            <a:off x="1981200" y="2857500"/>
            <a:ext cx="8229600" cy="1143000"/>
          </a:xfrm>
        </p:spPr>
        <p:txBody>
          <a:bodyPr>
            <a:normAutofit fontScale="90000"/>
          </a:bodyPr>
          <a:lstStyle/>
          <a:p>
            <a:pPr algn="ctr"/>
            <a:r>
              <a:rPr lang="en-US" dirty="0"/>
              <a:t>NIMAC Case Study on Timely Delivery of Accessible Materials</a:t>
            </a:r>
          </a:p>
        </p:txBody>
      </p:sp>
    </p:spTree>
    <p:extLst>
      <p:ext uri="{BB962C8B-B14F-4D97-AF65-F5344CB8AC3E}">
        <p14:creationId xmlns:p14="http://schemas.microsoft.com/office/powerpoint/2010/main" val="4012125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C072A-7A60-4732-B306-91BF43D6D307}"/>
              </a:ext>
            </a:extLst>
          </p:cNvPr>
          <p:cNvSpPr>
            <a:spLocks noGrp="1"/>
          </p:cNvSpPr>
          <p:nvPr>
            <p:ph type="title"/>
          </p:nvPr>
        </p:nvSpPr>
        <p:spPr/>
        <p:txBody>
          <a:bodyPr/>
          <a:lstStyle/>
          <a:p>
            <a:r>
              <a:rPr lang="en-US" dirty="0"/>
              <a:t>NIMAC Case Study</a:t>
            </a:r>
          </a:p>
        </p:txBody>
      </p:sp>
      <p:sp>
        <p:nvSpPr>
          <p:cNvPr id="3" name="Content Placeholder 2">
            <a:extLst>
              <a:ext uri="{FF2B5EF4-FFF2-40B4-BE49-F238E27FC236}">
                <a16:creationId xmlns:a16="http://schemas.microsoft.com/office/drawing/2014/main" id="{73CC89D1-B716-4E67-AE87-3A436D24A2EE}"/>
              </a:ext>
            </a:extLst>
          </p:cNvPr>
          <p:cNvSpPr>
            <a:spLocks noGrp="1"/>
          </p:cNvSpPr>
          <p:nvPr>
            <p:ph idx="1"/>
          </p:nvPr>
        </p:nvSpPr>
        <p:spPr>
          <a:xfrm>
            <a:off x="758952" y="1600200"/>
            <a:ext cx="10789920" cy="4648200"/>
          </a:xfrm>
        </p:spPr>
        <p:txBody>
          <a:bodyPr>
            <a:normAutofit/>
          </a:bodyPr>
          <a:lstStyle/>
          <a:p>
            <a:r>
              <a:rPr lang="en-US" dirty="0"/>
              <a:t>In 2025, the NIMAC worked with True North Evaluation on a case study on timely delivery of accessible formats.</a:t>
            </a:r>
          </a:p>
          <a:p>
            <a:r>
              <a:rPr lang="en-US" dirty="0"/>
              <a:t>Data collection focused primarily on three states–Ohio, Oregon, and Utah–while a few surveys and focus groups targeted a wider, national audience.</a:t>
            </a:r>
          </a:p>
          <a:p>
            <a:pPr marL="0" indent="0">
              <a:buNone/>
            </a:pPr>
            <a:r>
              <a:rPr lang="en-US" dirty="0"/>
              <a:t>The case study sought to address two key questions:</a:t>
            </a:r>
          </a:p>
          <a:p>
            <a:pPr marL="914400" lvl="1" indent="-457200">
              <a:buFont typeface="+mj-lt"/>
              <a:buAutoNum type="arabicPeriod"/>
            </a:pPr>
            <a:r>
              <a:rPr lang="en-US" dirty="0"/>
              <a:t>What are the positive benefits to timely delivery of newly created accessible instructional materials when NIMAS files for the materials are already in the NIMAC system?</a:t>
            </a:r>
          </a:p>
          <a:p>
            <a:pPr marL="914400" lvl="1" indent="-457200">
              <a:buFont typeface="+mj-lt"/>
              <a:buAutoNum type="arabicPeriod"/>
            </a:pPr>
            <a:r>
              <a:rPr lang="en-US" dirty="0"/>
              <a:t>What practices, including procurement contracts, facilitate the timely delivery of accessible instructional materials? </a:t>
            </a:r>
          </a:p>
          <a:p>
            <a:endParaRPr lang="en-US" dirty="0"/>
          </a:p>
          <a:p>
            <a:endParaRPr lang="en-US" dirty="0"/>
          </a:p>
        </p:txBody>
      </p:sp>
    </p:spTree>
    <p:extLst>
      <p:ext uri="{BB962C8B-B14F-4D97-AF65-F5344CB8AC3E}">
        <p14:creationId xmlns:p14="http://schemas.microsoft.com/office/powerpoint/2010/main" val="1851459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479FE-B352-4EE0-9FB8-AECD71EA338A}"/>
              </a:ext>
            </a:extLst>
          </p:cNvPr>
          <p:cNvSpPr>
            <a:spLocks noGrp="1"/>
          </p:cNvSpPr>
          <p:nvPr>
            <p:ph type="title"/>
          </p:nvPr>
        </p:nvSpPr>
        <p:spPr/>
        <p:txBody>
          <a:bodyPr/>
          <a:lstStyle/>
          <a:p>
            <a:r>
              <a:rPr lang="en-US" dirty="0"/>
              <a:t>Case Study Report</a:t>
            </a:r>
          </a:p>
        </p:txBody>
      </p:sp>
      <p:sp>
        <p:nvSpPr>
          <p:cNvPr id="3" name="Content Placeholder 2">
            <a:extLst>
              <a:ext uri="{FF2B5EF4-FFF2-40B4-BE49-F238E27FC236}">
                <a16:creationId xmlns:a16="http://schemas.microsoft.com/office/drawing/2014/main" id="{016A4F6F-8D27-404E-ADCB-72F51FEC6272}"/>
              </a:ext>
            </a:extLst>
          </p:cNvPr>
          <p:cNvSpPr>
            <a:spLocks noGrp="1"/>
          </p:cNvSpPr>
          <p:nvPr>
            <p:ph idx="1"/>
          </p:nvPr>
        </p:nvSpPr>
        <p:spPr>
          <a:xfrm>
            <a:off x="987552" y="1524001"/>
            <a:ext cx="10366248" cy="4754563"/>
          </a:xfrm>
        </p:spPr>
        <p:txBody>
          <a:bodyPr>
            <a:normAutofit/>
          </a:bodyPr>
          <a:lstStyle/>
          <a:p>
            <a:r>
              <a:rPr lang="en-US" dirty="0"/>
              <a:t>The full report, which you are welcome to share with colleagues, is now available on the NIMAC website: </a:t>
            </a:r>
            <a:r>
              <a:rPr lang="en-US" u="sng" dirty="0">
                <a:hlinkClick r:id="rId2"/>
              </a:rPr>
              <a:t>Case Study Report (PDF)</a:t>
            </a:r>
            <a:r>
              <a:rPr lang="en-US" dirty="0"/>
              <a:t> and </a:t>
            </a:r>
            <a:r>
              <a:rPr lang="en-US" u="sng" dirty="0">
                <a:hlinkClick r:id="rId3"/>
              </a:rPr>
              <a:t>Case Study Report (Accessible Word)</a:t>
            </a:r>
            <a:endParaRPr lang="en-US" dirty="0"/>
          </a:p>
          <a:p>
            <a:r>
              <a:rPr lang="en-US" dirty="0"/>
              <a:t>The NIMAC will be developing a condensed report with key takeaways as well. We will share that out with you!</a:t>
            </a:r>
          </a:p>
          <a:p>
            <a:r>
              <a:rPr lang="en-US" dirty="0"/>
              <a:t>The NIMAC is using feedback and recommendations from the case study to improve our technical assistance efforts. </a:t>
            </a:r>
          </a:p>
          <a:p>
            <a:r>
              <a:rPr lang="en-US" dirty="0"/>
              <a:t>Please don’t hesitate to reach out if you have any questions about the case study, or suggestions for implementing recommendations.</a:t>
            </a:r>
          </a:p>
        </p:txBody>
      </p:sp>
    </p:spTree>
    <p:extLst>
      <p:ext uri="{BB962C8B-B14F-4D97-AF65-F5344CB8AC3E}">
        <p14:creationId xmlns:p14="http://schemas.microsoft.com/office/powerpoint/2010/main" val="2268552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981200" y="2857500"/>
            <a:ext cx="8229600" cy="1143000"/>
          </a:xfrm>
        </p:spPr>
        <p:txBody>
          <a:bodyPr>
            <a:normAutofit fontScale="90000"/>
          </a:bodyPr>
          <a:lstStyle/>
          <a:p>
            <a:pPr algn="ctr"/>
            <a:r>
              <a:rPr lang="en-US" altLang="en-US" dirty="0"/>
              <a:t>NIMAC Account Types </a:t>
            </a:r>
            <a:br>
              <a:rPr lang="en-US" altLang="en-US" dirty="0"/>
            </a:br>
            <a:r>
              <a:rPr lang="en-US" altLang="en-US" dirty="0"/>
              <a:t>and System Basics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noChangeArrowheads="1"/>
          </p:cNvSpPr>
          <p:nvPr>
            <p:ph type="title"/>
          </p:nvPr>
        </p:nvSpPr>
        <p:spPr>
          <a:xfrm>
            <a:off x="426720" y="282829"/>
            <a:ext cx="10515600" cy="1325563"/>
          </a:xfrm>
        </p:spPr>
        <p:txBody>
          <a:bodyPr/>
          <a:lstStyle/>
          <a:p>
            <a:r>
              <a:rPr lang="en-US" altLang="en-US" dirty="0"/>
              <a:t>What is an Authorized User? </a:t>
            </a:r>
          </a:p>
        </p:txBody>
      </p:sp>
      <p:sp>
        <p:nvSpPr>
          <p:cNvPr id="6147" name="Content Placeholder 2"/>
          <p:cNvSpPr>
            <a:spLocks noGrp="1"/>
          </p:cNvSpPr>
          <p:nvPr>
            <p:ph idx="1"/>
          </p:nvPr>
        </p:nvSpPr>
        <p:spPr>
          <a:xfrm>
            <a:off x="612648" y="1676400"/>
            <a:ext cx="10963656" cy="4495800"/>
          </a:xfrm>
        </p:spPr>
        <p:txBody>
          <a:bodyPr/>
          <a:lstStyle/>
          <a:p>
            <a:pPr marL="571500" indent="-514350">
              <a:defRPr/>
            </a:pPr>
            <a:r>
              <a:rPr lang="en-US" altLang="en-US" dirty="0"/>
              <a:t>An Authorized User is someone who has been designated by their State Coordinator to have full access to the NIMAC repository.</a:t>
            </a:r>
          </a:p>
          <a:p>
            <a:pPr marL="571500" indent="-514350">
              <a:defRPr/>
            </a:pPr>
            <a:r>
              <a:rPr lang="en-US" altLang="en-US" dirty="0"/>
              <a:t>They can search and download files or assign files to registered Accessible Media Producers (AMPs).</a:t>
            </a:r>
          </a:p>
          <a:p>
            <a:pPr marL="571500" indent="-514350">
              <a:defRPr/>
            </a:pPr>
            <a:r>
              <a:rPr lang="en-US" altLang="en-US" dirty="0"/>
              <a:t>They are individuals who are involved in some way in the production of accessible formats for students with print disabilities in their state.</a:t>
            </a:r>
          </a:p>
          <a:p>
            <a:pPr lvl="1">
              <a:defRPr/>
            </a:pPr>
            <a:endParaRPr lang="en-US"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Authorized Users </a:t>
            </a:r>
          </a:p>
        </p:txBody>
      </p:sp>
      <p:sp>
        <p:nvSpPr>
          <p:cNvPr id="21507" name="Content Placeholder 2"/>
          <p:cNvSpPr>
            <a:spLocks noGrp="1"/>
          </p:cNvSpPr>
          <p:nvPr>
            <p:ph idx="1"/>
          </p:nvPr>
        </p:nvSpPr>
        <p:spPr>
          <a:xfrm>
            <a:off x="649224" y="1690688"/>
            <a:ext cx="10863072" cy="4892674"/>
          </a:xfrm>
        </p:spPr>
        <p:txBody>
          <a:bodyPr/>
          <a:lstStyle/>
          <a:p>
            <a:pPr>
              <a:buFont typeface="Arial" panose="020B0604020202020204" pitchFamily="34" charset="0"/>
              <a:buChar char="•"/>
            </a:pPr>
            <a:r>
              <a:rPr lang="en-US" altLang="en-US" dirty="0"/>
              <a:t>AUs may directly work in accessible media production, or they may manage work done by others. </a:t>
            </a:r>
          </a:p>
          <a:p>
            <a:pPr>
              <a:buFont typeface="Arial" panose="020B0604020202020204" pitchFamily="34" charset="0"/>
              <a:buChar char="•"/>
            </a:pPr>
            <a:r>
              <a:rPr lang="en-US" altLang="en-US" dirty="0"/>
              <a:t>They are usually from within the state educational structure (IRCs, state schools for the blind). </a:t>
            </a:r>
          </a:p>
          <a:p>
            <a:pPr>
              <a:buFont typeface="Arial" panose="020B0604020202020204" pitchFamily="34" charset="0"/>
              <a:buChar char="•"/>
            </a:pPr>
            <a:r>
              <a:rPr lang="en-US" altLang="en-US" dirty="0"/>
              <a:t>“Authorized entities” under Chafee, such as Bookshare and APH, can also be designated as </a:t>
            </a:r>
            <a:r>
              <a:rPr lang="en-US" altLang="en-US" dirty="0" err="1"/>
              <a:t>AUs.</a:t>
            </a:r>
            <a:endParaRPr lang="en-US" altLang="en-US" dirty="0"/>
          </a:p>
          <a:p>
            <a:pPr>
              <a:buFont typeface="Arial" panose="020B0604020202020204" pitchFamily="34" charset="0"/>
              <a:buChar char="•"/>
            </a:pPr>
            <a:r>
              <a:rPr lang="en-US" altLang="en-US" dirty="0"/>
              <a:t>Most states have five or fewer AUs. </a:t>
            </a:r>
          </a:p>
          <a:p>
            <a:pPr>
              <a:buFont typeface="Arial" panose="020B0604020202020204" pitchFamily="34" charset="0"/>
              <a:buChar char="•"/>
            </a:pPr>
            <a:r>
              <a:rPr lang="en-US" altLang="en-US" dirty="0"/>
              <a:t>The system automatically supplies 5 AUs per state (not including a hybrid SC). We can add more users for your state, if needed.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63296" y="273685"/>
            <a:ext cx="10515600" cy="1325563"/>
          </a:xfrm>
        </p:spPr>
        <p:txBody>
          <a:bodyPr>
            <a:normAutofit/>
          </a:bodyPr>
          <a:lstStyle/>
          <a:p>
            <a:r>
              <a:rPr lang="en-US" altLang="en-US" dirty="0"/>
              <a:t>Accessible Media Producer Accounts </a:t>
            </a:r>
          </a:p>
        </p:txBody>
      </p:sp>
      <p:sp>
        <p:nvSpPr>
          <p:cNvPr id="23555" name="Content Placeholder 2"/>
          <p:cNvSpPr>
            <a:spLocks noGrp="1"/>
          </p:cNvSpPr>
          <p:nvPr>
            <p:ph idx="1"/>
          </p:nvPr>
        </p:nvSpPr>
        <p:spPr>
          <a:xfrm>
            <a:off x="740664" y="1599248"/>
            <a:ext cx="10744200" cy="4801552"/>
          </a:xfrm>
        </p:spPr>
        <p:txBody>
          <a:bodyPr>
            <a:normAutofit/>
          </a:bodyPr>
          <a:lstStyle/>
          <a:p>
            <a:pPr>
              <a:buFont typeface="Arial" panose="020B0604020202020204" pitchFamily="34" charset="0"/>
              <a:buChar char="•"/>
            </a:pPr>
            <a:r>
              <a:rPr lang="en-US" altLang="en-US" dirty="0"/>
              <a:t>An AU may work as an accessible media producer, but for the purposes of the NIMAC, an AMP is an organization or individual that has an AMP account. </a:t>
            </a:r>
          </a:p>
          <a:p>
            <a:pPr>
              <a:buFont typeface="Arial" panose="020B0604020202020204" pitchFamily="34" charset="0"/>
              <a:buChar char="•"/>
            </a:pPr>
            <a:r>
              <a:rPr lang="en-US" altLang="en-US" dirty="0"/>
              <a:t>This is a more restricted account that allows the user to download only those files assigned to them for download by an Authorized User.</a:t>
            </a:r>
          </a:p>
          <a:p>
            <a:pPr>
              <a:buFont typeface="Arial" panose="020B0604020202020204" pitchFamily="34" charset="0"/>
              <a:buChar char="•"/>
            </a:pPr>
            <a:r>
              <a:rPr lang="en-US" altLang="en-US" dirty="0"/>
              <a:t>These users do not have to be designated by a state coordinator.</a:t>
            </a:r>
          </a:p>
          <a:p>
            <a:pPr>
              <a:buFont typeface="Arial" panose="020B0604020202020204" pitchFamily="34" charset="0"/>
              <a:buChar char="•"/>
            </a:pPr>
            <a:r>
              <a:rPr lang="en-US" altLang="en-US" dirty="0"/>
              <a:t>It is important to note that the NIMAC does not vet AMPs that register and that having a registration is not an endorsement by the project.</a:t>
            </a:r>
          </a:p>
          <a:p>
            <a:pPr>
              <a:buFont typeface="Arial" panose="020B0604020202020204" pitchFamily="34" charset="0"/>
              <a:buChar char="•"/>
            </a:pPr>
            <a:r>
              <a:rPr lang="en-US" altLang="en-US" dirty="0"/>
              <a:t>AMPs can be for-profit or nonprofit and work with any state. (APH is an AMP.)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545592" y="304800"/>
            <a:ext cx="10515600" cy="1325563"/>
          </a:xfrm>
        </p:spPr>
        <p:txBody>
          <a:bodyPr/>
          <a:lstStyle/>
          <a:p>
            <a:r>
              <a:rPr lang="en-US" altLang="en-US" dirty="0"/>
              <a:t>“Hybrid” State Coordinators</a:t>
            </a:r>
          </a:p>
        </p:txBody>
      </p:sp>
      <p:sp>
        <p:nvSpPr>
          <p:cNvPr id="25603" name="Content Placeholder 2"/>
          <p:cNvSpPr>
            <a:spLocks noGrp="1"/>
          </p:cNvSpPr>
          <p:nvPr>
            <p:ph idx="1"/>
          </p:nvPr>
        </p:nvSpPr>
        <p:spPr>
          <a:xfrm>
            <a:off x="621792" y="1719072"/>
            <a:ext cx="10899648" cy="4834128"/>
          </a:xfrm>
        </p:spPr>
        <p:txBody>
          <a:bodyPr/>
          <a:lstStyle/>
          <a:p>
            <a:r>
              <a:rPr lang="en-US" altLang="en-US" dirty="0"/>
              <a:t>State Coordinators may be directly involved in the state’s accessible media production workflow – or they may not.</a:t>
            </a:r>
          </a:p>
          <a:p>
            <a:r>
              <a:rPr lang="en-US" altLang="en-US" dirty="0"/>
              <a:t>The basic State Coordinator account has one primary function: adding and deleting AUs for the state.</a:t>
            </a:r>
          </a:p>
          <a:p>
            <a:r>
              <a:rPr lang="en-US" altLang="en-US" dirty="0"/>
              <a:t>For State Coordinators who would like to also be Authorized Users, we can offer a single sign-on to access the features for both account types.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740664" y="283781"/>
            <a:ext cx="10515600" cy="1325563"/>
          </a:xfrm>
        </p:spPr>
        <p:txBody>
          <a:bodyPr/>
          <a:lstStyle/>
          <a:p>
            <a:r>
              <a:rPr lang="en-US" altLang="en-US" dirty="0"/>
              <a:t>“Hybrid” Account Registration</a:t>
            </a:r>
          </a:p>
        </p:txBody>
      </p:sp>
      <p:sp>
        <p:nvSpPr>
          <p:cNvPr id="19459" name="Content Placeholder 2"/>
          <p:cNvSpPr>
            <a:spLocks noGrp="1"/>
          </p:cNvSpPr>
          <p:nvPr>
            <p:ph idx="1"/>
          </p:nvPr>
        </p:nvSpPr>
        <p:spPr>
          <a:xfrm>
            <a:off x="740664" y="1609344"/>
            <a:ext cx="10613136" cy="4715256"/>
          </a:xfrm>
        </p:spPr>
        <p:txBody>
          <a:bodyPr/>
          <a:lstStyle/>
          <a:p>
            <a:pPr>
              <a:defRPr/>
            </a:pPr>
            <a:r>
              <a:rPr lang="en-US" altLang="en-US" sz="3000" dirty="0"/>
              <a:t>To upgrade your account to include AU account functions:</a:t>
            </a:r>
          </a:p>
          <a:p>
            <a:pPr lvl="1">
              <a:defRPr/>
            </a:pPr>
            <a:r>
              <a:rPr lang="en-US" altLang="en-US" sz="2600" dirty="0"/>
              <a:t>Download the Limitation of Use Agreement (LUA) found here: </a:t>
            </a:r>
            <a:r>
              <a:rPr lang="en-US" altLang="en-US" sz="2600" dirty="0">
                <a:hlinkClick r:id="rId3"/>
              </a:rPr>
              <a:t>NIMAC LUA</a:t>
            </a:r>
            <a:r>
              <a:rPr lang="en-US" altLang="en-US" sz="2600" dirty="0"/>
              <a:t> </a:t>
            </a:r>
          </a:p>
          <a:p>
            <a:pPr lvl="1">
              <a:defRPr/>
            </a:pPr>
            <a:r>
              <a:rPr lang="en-US" altLang="en-US" sz="2600" dirty="0"/>
              <a:t>Print out the document, initial each page, and fill out section 13.0.</a:t>
            </a:r>
          </a:p>
          <a:p>
            <a:pPr lvl="1">
              <a:defRPr/>
            </a:pPr>
            <a:r>
              <a:rPr lang="en-US" altLang="en-US" sz="2600" dirty="0"/>
              <a:t>Then just email a scan of the complete doc to </a:t>
            </a:r>
            <a:r>
              <a:rPr lang="en-US" altLang="en-US" sz="2600" dirty="0">
                <a:hlinkClick r:id="rId4"/>
              </a:rPr>
              <a:t>nimac@aph.org</a:t>
            </a:r>
            <a:r>
              <a:rPr lang="en-US" altLang="en-US" sz="2600" dirty="0"/>
              <a:t>  </a:t>
            </a:r>
          </a:p>
          <a:p>
            <a:pPr>
              <a:defRPr/>
            </a:pPr>
            <a:r>
              <a:rPr lang="en-US" altLang="en-US" sz="3000" dirty="0"/>
              <a:t>We can also accept authenticated digital signatures (e.g., </a:t>
            </a:r>
            <a:r>
              <a:rPr lang="en-US" altLang="en-US" sz="3000" dirty="0" err="1"/>
              <a:t>DocuSign</a:t>
            </a:r>
            <a:r>
              <a:rPr lang="en-US" altLang="en-US" sz="3000" dirty="0"/>
              <a:t>).</a:t>
            </a:r>
          </a:p>
          <a:p>
            <a:pPr>
              <a:defRPr/>
            </a:pPr>
            <a:endParaRPr lang="en-US" altLang="en-US" dirty="0"/>
          </a:p>
          <a:p>
            <a:pPr marL="0" indent="0" algn="ctr">
              <a:buNone/>
              <a:defRPr/>
            </a:pPr>
            <a:endParaRPr lang="en-US" altLang="en-US" dirty="0"/>
          </a:p>
          <a:p>
            <a:pPr marL="0" indent="0">
              <a:buNone/>
              <a:defRPr/>
            </a:pPr>
            <a:endParaRPr lang="en-US"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91896" y="355981"/>
            <a:ext cx="10515600" cy="1325563"/>
          </a:xfrm>
        </p:spPr>
        <p:txBody>
          <a:bodyPr/>
          <a:lstStyle/>
          <a:p>
            <a:r>
              <a:rPr lang="en-US" altLang="en-US" dirty="0"/>
              <a:t>“Hybrid” Account Activation</a:t>
            </a:r>
          </a:p>
        </p:txBody>
      </p:sp>
      <p:sp>
        <p:nvSpPr>
          <p:cNvPr id="19459" name="Content Placeholder 2"/>
          <p:cNvSpPr>
            <a:spLocks noGrp="1"/>
          </p:cNvSpPr>
          <p:nvPr>
            <p:ph idx="1"/>
          </p:nvPr>
        </p:nvSpPr>
        <p:spPr>
          <a:xfrm>
            <a:off x="691896" y="1828800"/>
            <a:ext cx="10811256" cy="4495800"/>
          </a:xfrm>
        </p:spPr>
        <p:txBody>
          <a:bodyPr/>
          <a:lstStyle/>
          <a:p>
            <a:pPr>
              <a:defRPr/>
            </a:pPr>
            <a:r>
              <a:rPr lang="en-US" altLang="en-US" dirty="0"/>
              <a:t>We will make the change for you in the system and notify you.</a:t>
            </a:r>
          </a:p>
          <a:p>
            <a:pPr>
              <a:defRPr/>
            </a:pPr>
            <a:r>
              <a:rPr lang="en-US" altLang="en-US" dirty="0"/>
              <a:t>The next time you log in after the change, you will see both the SC and AU system functions.</a:t>
            </a:r>
          </a:p>
          <a:p>
            <a:pPr>
              <a:defRPr/>
            </a:pPr>
            <a:r>
              <a:rPr lang="en-US" altLang="en-US" dirty="0"/>
              <a:t>The hybrid account is a “bonus” AU and does not count as one of the 5 AU accounts available by default to your state.</a:t>
            </a:r>
          </a:p>
          <a:p>
            <a:pPr marL="0" indent="0">
              <a:buNone/>
              <a:defRPr/>
            </a:pPr>
            <a:endParaRPr lang="en-US"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BB0AE-84F8-4A4C-86AC-AEED386EC126}"/>
              </a:ext>
            </a:extLst>
          </p:cNvPr>
          <p:cNvSpPr>
            <a:spLocks noGrp="1"/>
          </p:cNvSpPr>
          <p:nvPr>
            <p:ph type="title"/>
          </p:nvPr>
        </p:nvSpPr>
        <p:spPr/>
        <p:txBody>
          <a:bodyPr/>
          <a:lstStyle/>
          <a:p>
            <a:r>
              <a:rPr lang="en-US" dirty="0"/>
              <a:t>Hybrid SC Training</a:t>
            </a:r>
          </a:p>
        </p:txBody>
      </p:sp>
      <p:sp>
        <p:nvSpPr>
          <p:cNvPr id="3" name="Content Placeholder 2">
            <a:extLst>
              <a:ext uri="{FF2B5EF4-FFF2-40B4-BE49-F238E27FC236}">
                <a16:creationId xmlns:a16="http://schemas.microsoft.com/office/drawing/2014/main" id="{46D714B5-5913-4D5F-87C9-B7DFAD8C0617}"/>
              </a:ext>
            </a:extLst>
          </p:cNvPr>
          <p:cNvSpPr>
            <a:spLocks noGrp="1"/>
          </p:cNvSpPr>
          <p:nvPr>
            <p:ph idx="1"/>
          </p:nvPr>
        </p:nvSpPr>
        <p:spPr>
          <a:xfrm>
            <a:off x="838200" y="1905001"/>
            <a:ext cx="10515600" cy="4221163"/>
          </a:xfrm>
        </p:spPr>
        <p:txBody>
          <a:bodyPr/>
          <a:lstStyle/>
          <a:p>
            <a:r>
              <a:rPr lang="en-US" dirty="0"/>
              <a:t>Our training session for Authorized Users (including Hybrid State Coordinators) will be held </a:t>
            </a:r>
            <a:r>
              <a:rPr lang="en-US" b="1" dirty="0"/>
              <a:t>Tuesday, April 28 at 2 p.m. ET</a:t>
            </a:r>
            <a:r>
              <a:rPr lang="en-US" dirty="0"/>
              <a:t>.</a:t>
            </a:r>
          </a:p>
          <a:p>
            <a:endParaRPr lang="en-US" sz="1200" dirty="0"/>
          </a:p>
          <a:p>
            <a:r>
              <a:rPr lang="en-US" dirty="0"/>
              <a:t>If you are considering becoming a hybrid SC, or if you just want to learn more about how AUs work with the system, please join us! </a:t>
            </a:r>
          </a:p>
          <a:p>
            <a:endParaRPr lang="en-US" sz="1200" dirty="0"/>
          </a:p>
        </p:txBody>
      </p:sp>
    </p:spTree>
    <p:extLst>
      <p:ext uri="{BB962C8B-B14F-4D97-AF65-F5344CB8AC3E}">
        <p14:creationId xmlns:p14="http://schemas.microsoft.com/office/powerpoint/2010/main" val="2227379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981200" y="2857500"/>
            <a:ext cx="8229600" cy="1143000"/>
          </a:xfrm>
        </p:spPr>
        <p:txBody>
          <a:bodyPr>
            <a:normAutofit fontScale="90000"/>
          </a:bodyPr>
          <a:lstStyle/>
          <a:p>
            <a:pPr algn="ctr"/>
            <a:r>
              <a:rPr lang="en-US" altLang="en-US" dirty="0"/>
              <a:t>Adding and Removing Authorized Users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37032" y="273685"/>
            <a:ext cx="10515600" cy="1325563"/>
          </a:xfrm>
        </p:spPr>
        <p:txBody>
          <a:bodyPr/>
          <a:lstStyle/>
          <a:p>
            <a:r>
              <a:rPr lang="en-US" altLang="en-US" dirty="0"/>
              <a:t>AU Account Status</a:t>
            </a:r>
          </a:p>
        </p:txBody>
      </p:sp>
      <p:sp>
        <p:nvSpPr>
          <p:cNvPr id="32771" name="Content Placeholder 2"/>
          <p:cNvSpPr>
            <a:spLocks noGrp="1"/>
          </p:cNvSpPr>
          <p:nvPr>
            <p:ph idx="1"/>
          </p:nvPr>
        </p:nvSpPr>
        <p:spPr>
          <a:xfrm>
            <a:off x="768096" y="1417638"/>
            <a:ext cx="10607040" cy="4906962"/>
          </a:xfrm>
        </p:spPr>
        <p:txBody>
          <a:bodyPr/>
          <a:lstStyle/>
          <a:p>
            <a:r>
              <a:rPr lang="en-US" altLang="en-US" dirty="0"/>
              <a:t>When you log in to your state’s account all current AU accounts will appear under one of three tabs in the system.</a:t>
            </a:r>
          </a:p>
          <a:p>
            <a:r>
              <a:rPr lang="en-US" altLang="en-US" dirty="0"/>
              <a:t>Each tab represents an account status.</a:t>
            </a:r>
          </a:p>
          <a:p>
            <a:r>
              <a:rPr lang="en-US" altLang="en-US" dirty="0"/>
              <a:t>The three statuses represent the stages of the registration process and are:</a:t>
            </a:r>
          </a:p>
          <a:p>
            <a:pPr lvl="1"/>
            <a:r>
              <a:rPr lang="en-US" altLang="en-US" dirty="0"/>
              <a:t>New</a:t>
            </a:r>
          </a:p>
          <a:p>
            <a:pPr lvl="1"/>
            <a:r>
              <a:rPr lang="en-US" altLang="en-US" dirty="0"/>
              <a:t>Pending</a:t>
            </a:r>
          </a:p>
          <a:p>
            <a:pPr lvl="1"/>
            <a:r>
              <a:rPr lang="en-US" altLang="en-US" dirty="0"/>
              <a:t>Active</a:t>
            </a:r>
          </a:p>
          <a:p>
            <a:pPr lvl="1"/>
            <a:endParaRPr lang="en-US" altLang="en-US" dirty="0"/>
          </a:p>
          <a:p>
            <a:pPr lvl="1"/>
            <a:endParaRPr lang="en-US"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dirty="0"/>
              <a:t>Adding New AUs</a:t>
            </a:r>
          </a:p>
        </p:txBody>
      </p:sp>
      <p:sp>
        <p:nvSpPr>
          <p:cNvPr id="33795" name="Content Placeholder 2"/>
          <p:cNvSpPr>
            <a:spLocks noGrp="1"/>
          </p:cNvSpPr>
          <p:nvPr>
            <p:ph idx="1"/>
          </p:nvPr>
        </p:nvSpPr>
        <p:spPr>
          <a:xfrm>
            <a:off x="838200" y="1676400"/>
            <a:ext cx="10515600" cy="4343400"/>
          </a:xfrm>
        </p:spPr>
        <p:txBody>
          <a:bodyPr/>
          <a:lstStyle/>
          <a:p>
            <a:r>
              <a:rPr lang="en-US" altLang="en-US" dirty="0"/>
              <a:t>The process for adding a user is easy—all you need is the</a:t>
            </a:r>
            <a:r>
              <a:rPr lang="en-US" altLang="en-US" b="1" dirty="0"/>
              <a:t> name, email address, and organization name</a:t>
            </a:r>
            <a:r>
              <a:rPr lang="en-US" altLang="en-US" dirty="0"/>
              <a:t> for the new user. </a:t>
            </a:r>
          </a:p>
          <a:p>
            <a:r>
              <a:rPr lang="en-US" altLang="en-US" dirty="0"/>
              <a:t>Once this is entered into the system and saved, your role in creating the account is done. </a:t>
            </a:r>
          </a:p>
          <a:p>
            <a:r>
              <a:rPr lang="en-US" altLang="en-US" dirty="0"/>
              <a:t>The rest of the process is handled by the new AU and the NIMAC.</a:t>
            </a:r>
          </a:p>
          <a:p>
            <a:endParaRPr lang="en-US"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09600" y="291973"/>
            <a:ext cx="10515600" cy="1325563"/>
          </a:xfrm>
        </p:spPr>
        <p:txBody>
          <a:bodyPr/>
          <a:lstStyle/>
          <a:p>
            <a:r>
              <a:rPr lang="en-US" altLang="en-US" dirty="0"/>
              <a:t>Online Registration by AU</a:t>
            </a:r>
          </a:p>
        </p:txBody>
      </p:sp>
      <p:sp>
        <p:nvSpPr>
          <p:cNvPr id="34819" name="Content Placeholder 2"/>
          <p:cNvSpPr>
            <a:spLocks noGrp="1"/>
          </p:cNvSpPr>
          <p:nvPr>
            <p:ph idx="1"/>
          </p:nvPr>
        </p:nvSpPr>
        <p:spPr>
          <a:xfrm>
            <a:off x="713232" y="1828800"/>
            <a:ext cx="10716768" cy="4495800"/>
          </a:xfrm>
        </p:spPr>
        <p:txBody>
          <a:bodyPr/>
          <a:lstStyle/>
          <a:p>
            <a:r>
              <a:rPr lang="en-US" altLang="en-US" dirty="0"/>
              <a:t>When the SC saves the new AU information, the system immediately emails the new AU the registration link.</a:t>
            </a:r>
          </a:p>
          <a:p>
            <a:r>
              <a:rPr lang="en-US" altLang="en-US" dirty="0"/>
              <a:t>Your account will then show a status of </a:t>
            </a:r>
            <a:r>
              <a:rPr lang="en-US" altLang="en-US" b="1" dirty="0"/>
              <a:t>New </a:t>
            </a:r>
            <a:r>
              <a:rPr lang="en-US" altLang="en-US" dirty="0"/>
              <a:t>for the user under your list of AU registrations.</a:t>
            </a:r>
          </a:p>
          <a:p>
            <a:r>
              <a:rPr lang="en-US" altLang="en-US" dirty="0"/>
              <a:t>The AU completes the registration process in the NIMAC system using this link.</a:t>
            </a:r>
          </a:p>
          <a:p>
            <a:endParaRPr lang="en-US"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655320" y="319405"/>
            <a:ext cx="10515600" cy="1325563"/>
          </a:xfrm>
        </p:spPr>
        <p:txBody>
          <a:bodyPr/>
          <a:lstStyle/>
          <a:p>
            <a:r>
              <a:rPr lang="en-US" altLang="en-US" dirty="0"/>
              <a:t>Registration link expiration</a:t>
            </a:r>
          </a:p>
        </p:txBody>
      </p:sp>
      <p:sp>
        <p:nvSpPr>
          <p:cNvPr id="35843" name="Content Placeholder 2"/>
          <p:cNvSpPr>
            <a:spLocks noGrp="1"/>
          </p:cNvSpPr>
          <p:nvPr>
            <p:ph idx="1"/>
          </p:nvPr>
        </p:nvSpPr>
        <p:spPr>
          <a:xfrm>
            <a:off x="804672" y="1572768"/>
            <a:ext cx="10732008" cy="4751832"/>
          </a:xfrm>
        </p:spPr>
        <p:txBody>
          <a:bodyPr/>
          <a:lstStyle/>
          <a:p>
            <a:r>
              <a:rPr lang="en-US" altLang="en-US" dirty="0"/>
              <a:t>As a security measure, the link will expire after ten days. </a:t>
            </a:r>
          </a:p>
          <a:p>
            <a:r>
              <a:rPr lang="en-US" altLang="en-US" dirty="0"/>
              <a:t>If the user does not complete the registration within the time frame, the SC can re-send the link by clicking the “Resend” button next to the user. </a:t>
            </a:r>
          </a:p>
          <a:p>
            <a:r>
              <a:rPr lang="en-US" altLang="en-US" dirty="0"/>
              <a:t>When the user completes the online registration, the account then shows as </a:t>
            </a:r>
            <a:r>
              <a:rPr lang="en-US" altLang="en-US" b="1" dirty="0"/>
              <a:t>Pending </a:t>
            </a:r>
            <a:r>
              <a:rPr lang="en-US" altLang="en-US" dirty="0"/>
              <a:t>in your account.</a:t>
            </a:r>
          </a:p>
          <a:p>
            <a:endParaRPr lang="en-US"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a:t>Limitation of Use Agreement</a:t>
            </a:r>
          </a:p>
        </p:txBody>
      </p:sp>
      <p:sp>
        <p:nvSpPr>
          <p:cNvPr id="36867" name="Content Placeholder 2"/>
          <p:cNvSpPr>
            <a:spLocks noGrp="1"/>
          </p:cNvSpPr>
          <p:nvPr>
            <p:ph idx="1"/>
          </p:nvPr>
        </p:nvSpPr>
        <p:spPr>
          <a:xfrm>
            <a:off x="838200" y="1690688"/>
            <a:ext cx="10683240" cy="4633912"/>
          </a:xfrm>
        </p:spPr>
        <p:txBody>
          <a:bodyPr/>
          <a:lstStyle/>
          <a:p>
            <a:r>
              <a:rPr lang="en-US" altLang="en-US" dirty="0"/>
              <a:t>The automated registration email also includes, as an attachment, the NIMAC Limitation of Use Agreement (LUA).</a:t>
            </a:r>
          </a:p>
          <a:p>
            <a:r>
              <a:rPr lang="en-US" altLang="en-US" dirty="0"/>
              <a:t>The new user must print out the document, initial each page, fill out the Authorized User section (13.0) and sign the document.</a:t>
            </a:r>
          </a:p>
          <a:p>
            <a:r>
              <a:rPr lang="en-US" altLang="en-US" dirty="0"/>
              <a:t>They can either mail or email us the completed document. We can accept digital signatures.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t>Account Activation</a:t>
            </a:r>
          </a:p>
        </p:txBody>
      </p:sp>
      <p:sp>
        <p:nvSpPr>
          <p:cNvPr id="37891" name="Content Placeholder 2"/>
          <p:cNvSpPr>
            <a:spLocks noGrp="1"/>
          </p:cNvSpPr>
          <p:nvPr>
            <p:ph idx="1"/>
          </p:nvPr>
        </p:nvSpPr>
        <p:spPr>
          <a:xfrm>
            <a:off x="838200" y="1690688"/>
            <a:ext cx="10515600" cy="4633912"/>
          </a:xfrm>
        </p:spPr>
        <p:txBody>
          <a:bodyPr/>
          <a:lstStyle/>
          <a:p>
            <a:r>
              <a:rPr lang="en-US" altLang="en-US" dirty="0"/>
              <a:t>Once the online registration is completed and the user has emailed us the completed LUA, we can activate the account.</a:t>
            </a:r>
          </a:p>
          <a:p>
            <a:r>
              <a:rPr lang="en-US" altLang="en-US" dirty="0"/>
              <a:t>The account will then show a status of </a:t>
            </a:r>
            <a:r>
              <a:rPr lang="en-US" altLang="en-US" b="1" dirty="0"/>
              <a:t>Active</a:t>
            </a:r>
            <a:r>
              <a:rPr lang="en-US" altLang="en-US" dirty="0"/>
              <a:t>.</a:t>
            </a:r>
          </a:p>
          <a:p>
            <a:r>
              <a:rPr lang="en-US" altLang="en-US" dirty="0"/>
              <a:t>You’ll also receive an automated email notification from the system when a new account is activated by the NIMAC.</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a:t>Login Credentials</a:t>
            </a:r>
          </a:p>
        </p:txBody>
      </p:sp>
      <p:sp>
        <p:nvSpPr>
          <p:cNvPr id="38915" name="Content Placeholder 2"/>
          <p:cNvSpPr>
            <a:spLocks noGrp="1"/>
          </p:cNvSpPr>
          <p:nvPr>
            <p:ph idx="1"/>
          </p:nvPr>
        </p:nvSpPr>
        <p:spPr>
          <a:xfrm>
            <a:off x="838200" y="1676400"/>
            <a:ext cx="10515600" cy="4648200"/>
          </a:xfrm>
        </p:spPr>
        <p:txBody>
          <a:bodyPr/>
          <a:lstStyle/>
          <a:p>
            <a:r>
              <a:rPr lang="en-US" altLang="en-US" dirty="0"/>
              <a:t>When the account is activated, the system sends the user the login ID and password in two separate emails. </a:t>
            </a:r>
          </a:p>
          <a:p>
            <a:r>
              <a:rPr lang="en-US" altLang="en-US" dirty="0"/>
              <a:t>If a user’s email system is not letting NIMAC emails through, they may need to “whitelist” this address: </a:t>
            </a:r>
            <a:r>
              <a:rPr lang="en-US" altLang="en-US" dirty="0">
                <a:hlinkClick r:id="rId2"/>
              </a:rPr>
              <a:t>noreply-NIMAC@overdrive.com</a:t>
            </a:r>
            <a:r>
              <a:rPr lang="en-US" altLang="en-US" dirty="0"/>
              <a:t> </a:t>
            </a:r>
          </a:p>
          <a:p>
            <a:r>
              <a:rPr lang="en-US" altLang="en-US" dirty="0"/>
              <a:t>As a reminder, “hybrid” SCs do not receive a second set of login credentials.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1981200" y="2630424"/>
            <a:ext cx="8229600" cy="1143000"/>
          </a:xfrm>
        </p:spPr>
        <p:txBody>
          <a:bodyPr/>
          <a:lstStyle/>
          <a:p>
            <a:pPr algn="ctr"/>
            <a:r>
              <a:rPr lang="en-US" altLang="en-US" dirty="0"/>
              <a:t>Removing AUs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dirty="0"/>
              <a:t>AU Accounts and System DRM</a:t>
            </a:r>
          </a:p>
        </p:txBody>
      </p:sp>
      <p:sp>
        <p:nvSpPr>
          <p:cNvPr id="40963" name="Content Placeholder 2"/>
          <p:cNvSpPr>
            <a:spLocks noGrp="1"/>
          </p:cNvSpPr>
          <p:nvPr>
            <p:ph idx="1"/>
          </p:nvPr>
        </p:nvSpPr>
        <p:spPr>
          <a:xfrm>
            <a:off x="838200" y="1828800"/>
            <a:ext cx="10515600" cy="4495800"/>
          </a:xfrm>
        </p:spPr>
        <p:txBody>
          <a:bodyPr/>
          <a:lstStyle/>
          <a:p>
            <a:r>
              <a:rPr lang="en-US" altLang="en-US" dirty="0"/>
              <a:t>One method of digital rights management (DRM) for the NIMAC is through the fingerprinting and watermarking of files at the point of download.</a:t>
            </a:r>
          </a:p>
          <a:p>
            <a:r>
              <a:rPr lang="en-US" altLang="en-US" dirty="0"/>
              <a:t>This marks each file with code that indicates who downloaded the file and when.</a:t>
            </a:r>
          </a:p>
          <a:p>
            <a:r>
              <a:rPr lang="en-US" altLang="en-US" dirty="0"/>
              <a:t>This information is tied to the individual account holder.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dirty="0"/>
              <a:t>AU Accounts and System DRM Continued</a:t>
            </a:r>
          </a:p>
        </p:txBody>
      </p:sp>
      <p:sp>
        <p:nvSpPr>
          <p:cNvPr id="41987" name="Content Placeholder 2"/>
          <p:cNvSpPr>
            <a:spLocks noGrp="1"/>
          </p:cNvSpPr>
          <p:nvPr>
            <p:ph idx="1"/>
          </p:nvPr>
        </p:nvSpPr>
        <p:spPr>
          <a:xfrm>
            <a:off x="838200" y="1676400"/>
            <a:ext cx="10515600" cy="4648200"/>
          </a:xfrm>
        </p:spPr>
        <p:txBody>
          <a:bodyPr/>
          <a:lstStyle/>
          <a:p>
            <a:r>
              <a:rPr lang="en-US" altLang="en-US" dirty="0"/>
              <a:t>For this reason, we ask that users not share their credentials with others. </a:t>
            </a:r>
          </a:p>
          <a:p>
            <a:r>
              <a:rPr lang="en-US" altLang="en-US" dirty="0"/>
              <a:t>AU accounts are not transferable. </a:t>
            </a:r>
          </a:p>
          <a:p>
            <a:r>
              <a:rPr lang="en-US" altLang="en-US" dirty="0"/>
              <a:t>When a user leaves their position or role as AU, please delete that account from the system, and create a new account for the new person. </a:t>
            </a:r>
          </a:p>
          <a:p>
            <a:r>
              <a:rPr lang="en-US" altLang="en-US" dirty="0"/>
              <a:t>SCs are also welcome to designate more than one AU at the same agency. </a:t>
            </a:r>
          </a:p>
          <a:p>
            <a:pPr marL="0" indent="0">
              <a:buNone/>
            </a:pPr>
            <a:endParaRPr lang="en-US" alt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dirty="0"/>
              <a:t>Deleting an Account</a:t>
            </a:r>
          </a:p>
        </p:txBody>
      </p:sp>
      <p:sp>
        <p:nvSpPr>
          <p:cNvPr id="43011" name="Content Placeholder 2"/>
          <p:cNvSpPr>
            <a:spLocks noGrp="1"/>
          </p:cNvSpPr>
          <p:nvPr>
            <p:ph idx="1"/>
          </p:nvPr>
        </p:nvSpPr>
        <p:spPr>
          <a:xfrm>
            <a:off x="838200" y="1524000"/>
            <a:ext cx="10664952" cy="4800600"/>
          </a:xfrm>
        </p:spPr>
        <p:txBody>
          <a:bodyPr/>
          <a:lstStyle/>
          <a:p>
            <a:r>
              <a:rPr lang="en-US" altLang="en-US" dirty="0"/>
              <a:t>An account in any status (New, Pending or Active) can be removed by just clicking the red “Delete” button to the right of the account in the system.</a:t>
            </a:r>
          </a:p>
          <a:p>
            <a:r>
              <a:rPr lang="en-US" altLang="en-US" dirty="0"/>
              <a:t>The change is effective immediately.</a:t>
            </a:r>
          </a:p>
          <a:p>
            <a:r>
              <a:rPr lang="en-US" altLang="en-US" dirty="0"/>
              <a:t>Users that have been deleted no longer appear in your SC account; however, you can still access the information on their download activity in your SC Reports.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1D3C6-309D-5B9F-AC26-32629BB98F0D}"/>
            </a:ext>
          </a:extLst>
        </p:cNvPr>
        <p:cNvGrpSpPr/>
        <p:nvPr/>
      </p:nvGrpSpPr>
      <p:grpSpPr>
        <a:xfrm>
          <a:off x="0" y="0"/>
          <a:ext cx="0" cy="0"/>
          <a:chOff x="0" y="0"/>
          <a:chExt cx="0" cy="0"/>
        </a:xfrm>
      </p:grpSpPr>
      <p:sp>
        <p:nvSpPr>
          <p:cNvPr id="43010" name="Title 1">
            <a:extLst>
              <a:ext uri="{FF2B5EF4-FFF2-40B4-BE49-F238E27FC236}">
                <a16:creationId xmlns:a16="http://schemas.microsoft.com/office/drawing/2014/main" id="{4EFB8A06-E5B5-EABD-DB9C-F5544F81D94D}"/>
              </a:ext>
            </a:extLst>
          </p:cNvPr>
          <p:cNvSpPr>
            <a:spLocks noGrp="1"/>
          </p:cNvSpPr>
          <p:nvPr>
            <p:ph type="title"/>
          </p:nvPr>
        </p:nvSpPr>
        <p:spPr/>
        <p:txBody>
          <a:bodyPr/>
          <a:lstStyle/>
          <a:p>
            <a:r>
              <a:rPr lang="en-US" altLang="en-US" dirty="0"/>
              <a:t>Reviewing Your Users</a:t>
            </a:r>
          </a:p>
        </p:txBody>
      </p:sp>
      <p:sp>
        <p:nvSpPr>
          <p:cNvPr id="43011" name="Content Placeholder 2">
            <a:extLst>
              <a:ext uri="{FF2B5EF4-FFF2-40B4-BE49-F238E27FC236}">
                <a16:creationId xmlns:a16="http://schemas.microsoft.com/office/drawing/2014/main" id="{096D2402-AC93-5A3E-BCDE-5F909D7C8F7A}"/>
              </a:ext>
            </a:extLst>
          </p:cNvPr>
          <p:cNvSpPr>
            <a:spLocks noGrp="1"/>
          </p:cNvSpPr>
          <p:nvPr>
            <p:ph idx="1"/>
          </p:nvPr>
        </p:nvSpPr>
        <p:spPr>
          <a:xfrm>
            <a:off x="838200" y="1690688"/>
            <a:ext cx="10664952" cy="4633912"/>
          </a:xfrm>
        </p:spPr>
        <p:txBody>
          <a:bodyPr/>
          <a:lstStyle/>
          <a:p>
            <a:r>
              <a:rPr lang="en-US" altLang="en-US" dirty="0"/>
              <a:t>The NIMAC will periodically audit active accounts to ensure that accounts with email addresses that are no longer valid are removed from the system. </a:t>
            </a:r>
          </a:p>
          <a:p>
            <a:r>
              <a:rPr lang="en-US" altLang="en-US" dirty="0"/>
              <a:t>However, we advise that all State Coordinators review their Authorized Users at least once per year to ensure that accounts continue to be active.</a:t>
            </a:r>
          </a:p>
          <a:p>
            <a:r>
              <a:rPr lang="en-US" altLang="en-US" dirty="0"/>
              <a:t>When an AU leaves their role or organization, for system security, the SC should remove the defunct account from the system as soon as possible. </a:t>
            </a:r>
          </a:p>
        </p:txBody>
      </p:sp>
    </p:spTree>
    <p:extLst>
      <p:ext uri="{BB962C8B-B14F-4D97-AF65-F5344CB8AC3E}">
        <p14:creationId xmlns:p14="http://schemas.microsoft.com/office/powerpoint/2010/main" val="32056810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C8727-9C83-415C-9A6A-0FEC6C61BAD5}"/>
              </a:ext>
            </a:extLst>
          </p:cNvPr>
          <p:cNvSpPr>
            <a:spLocks noGrp="1"/>
          </p:cNvSpPr>
          <p:nvPr>
            <p:ph type="title" idx="4294967295"/>
          </p:nvPr>
        </p:nvSpPr>
        <p:spPr>
          <a:xfrm>
            <a:off x="1981200" y="-1143000"/>
            <a:ext cx="8229600" cy="1143000"/>
          </a:xfrm>
        </p:spPr>
        <p:txBody>
          <a:bodyPr vert="horz" wrap="square" lIns="91440" tIns="45720" rIns="91440" bIns="45720" numCol="1" rtlCol="0" anchor="b" anchorCtr="0" compatLnSpc="1">
            <a:prstTxWarp prst="textNoShape">
              <a:avLst/>
            </a:prstTxWarp>
            <a:normAutofit/>
          </a:bodyPr>
          <a:lstStyle/>
          <a:p>
            <a:r>
              <a:rPr lang="en-US" dirty="0"/>
              <a:t>NIMAC Website</a:t>
            </a:r>
          </a:p>
        </p:txBody>
      </p:sp>
      <p:pic>
        <p:nvPicPr>
          <p:cNvPr id="4" name="Picture 3" descr="Screenshot of NIMAC website landing page">
            <a:extLst>
              <a:ext uri="{FF2B5EF4-FFF2-40B4-BE49-F238E27FC236}">
                <a16:creationId xmlns:a16="http://schemas.microsoft.com/office/drawing/2014/main" id="{699E79B1-63A2-4E14-830B-BB55B06F6A90}"/>
              </a:ext>
            </a:extLst>
          </p:cNvPr>
          <p:cNvPicPr>
            <a:picLocks noChangeAspect="1"/>
          </p:cNvPicPr>
          <p:nvPr/>
        </p:nvPicPr>
        <p:blipFill>
          <a:blip r:embed="rId3"/>
          <a:stretch>
            <a:fillRect/>
          </a:stretch>
        </p:blipFill>
        <p:spPr>
          <a:xfrm>
            <a:off x="1524000" y="990601"/>
            <a:ext cx="9144000" cy="4410091"/>
          </a:xfrm>
          <a:prstGeom prst="rect">
            <a:avLst/>
          </a:prstGeom>
        </p:spPr>
      </p:pic>
      <p:pic>
        <p:nvPicPr>
          <p:cNvPr id="5" name="Picture 4" descr="NIMAC homepage">
            <a:hlinkClick r:id="rId4"/>
            <a:extLst>
              <a:ext uri="{FF2B5EF4-FFF2-40B4-BE49-F238E27FC236}">
                <a16:creationId xmlns:a16="http://schemas.microsoft.com/office/drawing/2014/main" id="{C422F69A-1A6E-D432-8434-C103DD8A20E6}"/>
              </a:ext>
            </a:extLst>
          </p:cNvPr>
          <p:cNvPicPr>
            <a:picLocks noChangeAspect="1"/>
          </p:cNvPicPr>
          <p:nvPr/>
        </p:nvPicPr>
        <p:blipFill>
          <a:blip r:embed="rId5"/>
          <a:stretch>
            <a:fillRect/>
          </a:stretch>
        </p:blipFill>
        <p:spPr>
          <a:xfrm>
            <a:off x="0" y="377468"/>
            <a:ext cx="12192000" cy="6103064"/>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noChangeArrowheads="1"/>
          </p:cNvSpPr>
          <p:nvPr>
            <p:ph type="title"/>
          </p:nvPr>
        </p:nvSpPr>
        <p:spPr>
          <a:xfrm>
            <a:off x="1981200" y="2490216"/>
            <a:ext cx="8229600" cy="1143000"/>
          </a:xfrm>
        </p:spPr>
        <p:txBody>
          <a:bodyPr/>
          <a:lstStyle/>
          <a:p>
            <a:pPr algn="ctr"/>
            <a:r>
              <a:rPr lang="en-US" altLang="en-US" dirty="0"/>
              <a:t>Live Demo: Your Account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A4DE02-343B-567C-CB82-602F80C12EBD}"/>
              </a:ext>
            </a:extLst>
          </p:cNvPr>
          <p:cNvSpPr txBox="1">
            <a:spLocks noGrp="1"/>
          </p:cNvSpPr>
          <p:nvPr>
            <p:ph type="title" idx="4294967295"/>
          </p:nvPr>
        </p:nvSpPr>
        <p:spPr>
          <a:xfrm>
            <a:off x="2726267" y="321733"/>
            <a:ext cx="663786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9E0000"/>
                </a:solidFill>
                <a:effectLst/>
                <a:uLnTx/>
                <a:uFillTx/>
                <a:latin typeface="+mn-lt"/>
                <a:ea typeface="+mn-ea"/>
                <a:cs typeface="+mn-cs"/>
              </a:rPr>
              <a:t>Questions?</a:t>
            </a:r>
          </a:p>
        </p:txBody>
      </p:sp>
      <p:sp>
        <p:nvSpPr>
          <p:cNvPr id="3" name="TextBox 2">
            <a:extLst>
              <a:ext uri="{FF2B5EF4-FFF2-40B4-BE49-F238E27FC236}">
                <a16:creationId xmlns:a16="http://schemas.microsoft.com/office/drawing/2014/main" id="{6C64A8CC-17B5-972E-CAFF-45ED735E2D5C}"/>
              </a:ext>
            </a:extLst>
          </p:cNvPr>
          <p:cNvSpPr txBox="1"/>
          <p:nvPr/>
        </p:nvSpPr>
        <p:spPr>
          <a:xfrm>
            <a:off x="677333" y="1443841"/>
            <a:ext cx="11023600" cy="4339650"/>
          </a:xfrm>
          <a:prstGeom prst="rect">
            <a:avLst/>
          </a:prstGeom>
          <a:noFill/>
        </p:spPr>
        <p:txBody>
          <a:bodyPr wrap="square">
            <a:spAutoFit/>
          </a:bodyPr>
          <a:lstStyle/>
          <a:p>
            <a:r>
              <a:rPr lang="en-US" altLang="en-US" sz="3200" dirty="0">
                <a:solidFill>
                  <a:srgbClr val="161893"/>
                </a:solidFill>
              </a:rPr>
              <a:t>Don’t hesitate to get in touch with us for assistance: </a:t>
            </a:r>
          </a:p>
          <a:p>
            <a:endParaRPr lang="en-US" altLang="en-US" dirty="0"/>
          </a:p>
          <a:p>
            <a:endParaRPr lang="en-US" altLang="en-US" dirty="0"/>
          </a:p>
          <a:p>
            <a:pPr algn="ctr">
              <a:buFontTx/>
              <a:buNone/>
            </a:pPr>
            <a:r>
              <a:rPr lang="en-US" altLang="en-US" sz="3200" dirty="0">
                <a:solidFill>
                  <a:srgbClr val="9E0000"/>
                </a:solidFill>
                <a:hlinkClick r:id="rId2"/>
              </a:rPr>
              <a:t>nimac@aph.org</a:t>
            </a:r>
            <a:endParaRPr lang="en-US" altLang="en-US" sz="3200" dirty="0">
              <a:solidFill>
                <a:srgbClr val="9E0000"/>
              </a:solidFill>
            </a:endParaRPr>
          </a:p>
          <a:p>
            <a:pPr algn="ctr">
              <a:buFontTx/>
              <a:buNone/>
            </a:pPr>
            <a:r>
              <a:rPr lang="en-US" altLang="en-US" sz="3200" dirty="0">
                <a:solidFill>
                  <a:srgbClr val="161893"/>
                </a:solidFill>
              </a:rPr>
              <a:t>877-526-4622</a:t>
            </a:r>
          </a:p>
          <a:p>
            <a:pPr>
              <a:buFontTx/>
              <a:buNone/>
            </a:pPr>
            <a:r>
              <a:rPr lang="en-US" altLang="en-US" sz="1800" dirty="0">
                <a:solidFill>
                  <a:srgbClr val="000099"/>
                </a:solidFill>
              </a:rPr>
              <a:t>	</a:t>
            </a:r>
          </a:p>
          <a:p>
            <a:pPr>
              <a:buFontTx/>
              <a:buNone/>
            </a:pPr>
            <a:endParaRPr lang="en-US" altLang="en-US" sz="1800" dirty="0">
              <a:solidFill>
                <a:srgbClr val="000099"/>
              </a:solidFill>
            </a:endParaRPr>
          </a:p>
          <a:p>
            <a:pPr>
              <a:buFontTx/>
              <a:buNone/>
            </a:pPr>
            <a:endParaRPr lang="en-US" altLang="en-US" sz="1800" dirty="0">
              <a:solidFill>
                <a:srgbClr val="000099"/>
              </a:solidFill>
            </a:endParaRPr>
          </a:p>
          <a:p>
            <a:pPr>
              <a:buFontTx/>
              <a:buNone/>
            </a:pPr>
            <a:endParaRPr lang="en-US" altLang="en-US" sz="1800" dirty="0">
              <a:solidFill>
                <a:srgbClr val="000099"/>
              </a:solidFill>
            </a:endParaRPr>
          </a:p>
          <a:p>
            <a:pPr>
              <a:buFontTx/>
              <a:buNone/>
            </a:pPr>
            <a:r>
              <a:rPr lang="en-US" altLang="en-US" sz="1800" dirty="0">
                <a:solidFill>
                  <a:srgbClr val="000099"/>
                </a:solidFill>
              </a:rPr>
              <a:t>The contents of this resource was developed under a grant from the US Department of Education, #H327E210001. However, these contents do not necessarily represent the policy of the US Department of Education, and the reader should not assume endorsement by the Federal Government. Project Officer: Rebecca Sheffield.</a:t>
            </a:r>
            <a:endParaRPr lang="en-US" altLang="en-US" sz="3600" b="1" dirty="0">
              <a:solidFill>
                <a:srgbClr val="000099"/>
              </a:solidFill>
            </a:endParaRPr>
          </a:p>
        </p:txBody>
      </p:sp>
      <p:pic>
        <p:nvPicPr>
          <p:cNvPr id="7" name="Picture 6" descr="IDEA logo">
            <a:extLst>
              <a:ext uri="{FF2B5EF4-FFF2-40B4-BE49-F238E27FC236}">
                <a16:creationId xmlns:a16="http://schemas.microsoft.com/office/drawing/2014/main" id="{F5BDBDED-8449-9628-3009-667761DD93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597" y="5783491"/>
            <a:ext cx="1413736" cy="835223"/>
          </a:xfrm>
          <a:prstGeom prst="rect">
            <a:avLst/>
          </a:prstGeom>
        </p:spPr>
      </p:pic>
    </p:spTree>
    <p:extLst>
      <p:ext uri="{BB962C8B-B14F-4D97-AF65-F5344CB8AC3E}">
        <p14:creationId xmlns:p14="http://schemas.microsoft.com/office/powerpoint/2010/main" val="1098794575"/>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FF0000"/>
      </a:hlink>
      <a:folHlink>
        <a:srgbClr val="7030A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3958</TotalTime>
  <Words>3105</Words>
  <Application>Microsoft Office PowerPoint</Application>
  <PresentationFormat>Widescreen</PresentationFormat>
  <Paragraphs>241</Paragraphs>
  <Slides>51</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Aptos</vt:lpstr>
      <vt:lpstr>Arial</vt:lpstr>
      <vt:lpstr>Calibri</vt:lpstr>
      <vt:lpstr>Segoe UI</vt:lpstr>
      <vt:lpstr>Office Theme</vt:lpstr>
      <vt:lpstr>The NIMAC for State Coordinators:  Basics, Updates, and a Quick Demo</vt:lpstr>
      <vt:lpstr>Today’s Webinar</vt:lpstr>
      <vt:lpstr>Learning Objectives</vt:lpstr>
      <vt:lpstr>NIMAC: The Basics</vt:lpstr>
      <vt:lpstr>The NIMAC Project</vt:lpstr>
      <vt:lpstr>What does it mean to “coordinate” with NIMAC?</vt:lpstr>
      <vt:lpstr>The NIMAC and Districts</vt:lpstr>
      <vt:lpstr>What is a State Coordinator? </vt:lpstr>
      <vt:lpstr>Key Definitions for NIMAC </vt:lpstr>
      <vt:lpstr>What is NIMAS? </vt:lpstr>
      <vt:lpstr>More about NIMAS . . . </vt:lpstr>
      <vt:lpstr>Types of materials we receive</vt:lpstr>
      <vt:lpstr>Digital Materials</vt:lpstr>
      <vt:lpstr>How we get files</vt:lpstr>
      <vt:lpstr>Requiring NIMAS from publishers is a legal obligation</vt:lpstr>
      <vt:lpstr>Sample Contract Language from NCADEMI</vt:lpstr>
      <vt:lpstr>Curriculum Created/Published by a State </vt:lpstr>
      <vt:lpstr>NIMAC Watchlist</vt:lpstr>
      <vt:lpstr>Watchlist versus Contracts</vt:lpstr>
      <vt:lpstr>NIMAS Eligibility</vt:lpstr>
      <vt:lpstr>Eligibility in IDEA 2004</vt:lpstr>
      <vt:lpstr>NLS Guidelines</vt:lpstr>
      <vt:lpstr>Reading Disabilities</vt:lpstr>
      <vt:lpstr>Competent Authority Expanded</vt:lpstr>
      <vt:lpstr>NIMAC Case Study on Timely Delivery of Accessible Materials</vt:lpstr>
      <vt:lpstr>NIMAC Case Study</vt:lpstr>
      <vt:lpstr>Case Study Report</vt:lpstr>
      <vt:lpstr>NIMAC Account Types  and System Basics</vt:lpstr>
      <vt:lpstr>What is an Authorized User? </vt:lpstr>
      <vt:lpstr>Authorized Users </vt:lpstr>
      <vt:lpstr>Accessible Media Producer Accounts </vt:lpstr>
      <vt:lpstr>“Hybrid” State Coordinators</vt:lpstr>
      <vt:lpstr>“Hybrid” Account Registration</vt:lpstr>
      <vt:lpstr>“Hybrid” Account Activation</vt:lpstr>
      <vt:lpstr>Hybrid SC Training</vt:lpstr>
      <vt:lpstr>Adding and Removing Authorized Users</vt:lpstr>
      <vt:lpstr>AU Account Status</vt:lpstr>
      <vt:lpstr>Adding New AUs</vt:lpstr>
      <vt:lpstr>Online Registration by AU</vt:lpstr>
      <vt:lpstr>Registration link expiration</vt:lpstr>
      <vt:lpstr>Limitation of Use Agreement</vt:lpstr>
      <vt:lpstr>Account Activation</vt:lpstr>
      <vt:lpstr>Login Credentials</vt:lpstr>
      <vt:lpstr>Removing AUs</vt:lpstr>
      <vt:lpstr>AU Accounts and System DRM</vt:lpstr>
      <vt:lpstr>AU Accounts and System DRM Continued</vt:lpstr>
      <vt:lpstr>Deleting an Account</vt:lpstr>
      <vt:lpstr>Reviewing Your Users</vt:lpstr>
      <vt:lpstr>NIMAC Website</vt:lpstr>
      <vt:lpstr>Live Demo: Your Account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 Miller</dc:creator>
  <cp:lastModifiedBy>Liz Schaller</cp:lastModifiedBy>
  <cp:revision>60</cp:revision>
  <dcterms:created xsi:type="dcterms:W3CDTF">2025-04-30T16:39:53Z</dcterms:created>
  <dcterms:modified xsi:type="dcterms:W3CDTF">2026-04-08T12:57:19Z</dcterms:modified>
</cp:coreProperties>
</file>