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586" r:id="rId3"/>
    <p:sldId id="672" r:id="rId4"/>
    <p:sldId id="570" r:id="rId5"/>
    <p:sldId id="549" r:id="rId6"/>
    <p:sldId id="675" r:id="rId7"/>
    <p:sldId id="676" r:id="rId8"/>
    <p:sldId id="677" r:id="rId9"/>
    <p:sldId id="678" r:id="rId10"/>
    <p:sldId id="679" r:id="rId11"/>
    <p:sldId id="596" r:id="rId12"/>
    <p:sldId id="640" r:id="rId13"/>
    <p:sldId id="555" r:id="rId14"/>
    <p:sldId id="641" r:id="rId15"/>
    <p:sldId id="637" r:id="rId16"/>
    <p:sldId id="638" r:id="rId17"/>
    <p:sldId id="639" r:id="rId18"/>
    <p:sldId id="684" r:id="rId19"/>
    <p:sldId id="696" r:id="rId20"/>
    <p:sldId id="695" r:id="rId21"/>
    <p:sldId id="690" r:id="rId22"/>
    <p:sldId id="643" r:id="rId23"/>
    <p:sldId id="592" r:id="rId24"/>
    <p:sldId id="577" r:id="rId25"/>
    <p:sldId id="584" r:id="rId26"/>
    <p:sldId id="585" r:id="rId27"/>
    <p:sldId id="569" r:id="rId28"/>
    <p:sldId id="580" r:id="rId29"/>
    <p:sldId id="581" r:id="rId30"/>
    <p:sldId id="680" r:id="rId31"/>
    <p:sldId id="681" r:id="rId32"/>
    <p:sldId id="682" r:id="rId33"/>
    <p:sldId id="683" r:id="rId34"/>
    <p:sldId id="578" r:id="rId35"/>
    <p:sldId id="685" r:id="rId36"/>
    <p:sldId id="595" r:id="rId37"/>
    <p:sldId id="259"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0C2D"/>
    <a:srgbClr val="9E0000"/>
    <a:srgbClr val="161893"/>
    <a:srgbClr val="1BE92F"/>
    <a:srgbClr val="0809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67" autoAdjust="0"/>
    <p:restoredTop sz="86441" autoAdjust="0"/>
  </p:normalViewPr>
  <p:slideViewPr>
    <p:cSldViewPr snapToGrid="0">
      <p:cViewPr varScale="1">
        <p:scale>
          <a:sx n="71" d="100"/>
          <a:sy n="71" d="100"/>
        </p:scale>
        <p:origin x="235" y="58"/>
      </p:cViewPr>
      <p:guideLst/>
    </p:cSldViewPr>
  </p:slideViewPr>
  <p:outlineViewPr>
    <p:cViewPr>
      <p:scale>
        <a:sx n="33" d="100"/>
        <a:sy n="33" d="100"/>
      </p:scale>
      <p:origin x="0" y="-3564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1E637A-F107-4446-991F-EAAD271E46C7}" type="datetimeFigureOut">
              <a:rPr lang="en-US" smtClean="0"/>
              <a:t>4/24/2026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E97338-9FBF-4019-8F30-B35F3786F400}" type="slidenum">
              <a:rPr lang="en-US" smtClean="0"/>
              <a:t>‹#›</a:t>
            </a:fld>
            <a:endParaRPr lang="en-US"/>
          </a:p>
        </p:txBody>
      </p:sp>
    </p:spTree>
    <p:extLst>
      <p:ext uri="{BB962C8B-B14F-4D97-AF65-F5344CB8AC3E}">
        <p14:creationId xmlns:p14="http://schemas.microsoft.com/office/powerpoint/2010/main" val="2434568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a:ln/>
        </p:spPr>
      </p:sp>
      <p:sp>
        <p:nvSpPr>
          <p:cNvPr id="6147" name="Notes Placeholder 2"/>
          <p:cNvSpPr>
            <a:spLocks noGrp="1"/>
          </p:cNvSpPr>
          <p:nvPr>
            <p:ph type="body" idx="1"/>
          </p:nvPr>
        </p:nvSpPr>
        <p:spPr>
          <a:noFill/>
          <a:ln/>
        </p:spPr>
        <p:txBody>
          <a:bodyPr/>
          <a:lstStyle/>
          <a:p>
            <a:endParaRPr lang="en-US" altLang="en-US" dirty="0"/>
          </a:p>
        </p:txBody>
      </p:sp>
      <p:sp>
        <p:nvSpPr>
          <p:cNvPr id="6148" name="Slide Number Placeholder 3"/>
          <p:cNvSpPr>
            <a:spLocks noGrp="1"/>
          </p:cNvSpPr>
          <p:nvPr>
            <p:ph type="sldNum" sz="quarter" idx="5"/>
          </p:nvPr>
        </p:nvSpPr>
        <p:spPr>
          <a:noFill/>
        </p:spPr>
        <p:txBody>
          <a:bodyPr/>
          <a:lstStyle/>
          <a:p>
            <a:fld id="{DD1A7C03-7E77-4A4B-8FB5-9AC7CA095585}" type="slidenum">
              <a:rPr lang="en-US" altLang="en-US"/>
              <a:pPr/>
              <a:t>2</a:t>
            </a:fld>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ChangeArrowheads="1" noTextEdit="1"/>
          </p:cNvSpPr>
          <p:nvPr>
            <p:ph type="sldImg"/>
          </p:nvPr>
        </p:nvSpPr>
        <p:spPr>
          <a:ln/>
        </p:spPr>
      </p:sp>
      <p:sp>
        <p:nvSpPr>
          <p:cNvPr id="9219" name="Notes Placeholder 2"/>
          <p:cNvSpPr>
            <a:spLocks noGrp="1"/>
          </p:cNvSpPr>
          <p:nvPr>
            <p:ph type="body" idx="1"/>
          </p:nvPr>
        </p:nvSpPr>
        <p:spPr>
          <a:noFill/>
          <a:ln/>
        </p:spPr>
        <p:txBody>
          <a:bodyPr/>
          <a:lstStyle/>
          <a:p>
            <a:endParaRPr lang="en-US" altLang="en-US" dirty="0"/>
          </a:p>
        </p:txBody>
      </p:sp>
      <p:sp>
        <p:nvSpPr>
          <p:cNvPr id="9220" name="Slide Number Placeholder 3"/>
          <p:cNvSpPr>
            <a:spLocks noGrp="1"/>
          </p:cNvSpPr>
          <p:nvPr>
            <p:ph type="sldNum" sz="quarter" idx="5"/>
          </p:nvPr>
        </p:nvSpPr>
        <p:spPr>
          <a:noFill/>
        </p:spPr>
        <p:txBody>
          <a:bodyPr/>
          <a:lstStyle/>
          <a:p>
            <a:fld id="{61D32ABC-C5A3-48FA-84B2-C54F4DAEAB13}" type="slidenum">
              <a:rPr lang="en-US" altLang="en-US"/>
              <a:pPr/>
              <a:t>5</a:t>
            </a:fld>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ChangeArrowheads="1" noTextEdit="1"/>
          </p:cNvSpPr>
          <p:nvPr>
            <p:ph type="sldImg"/>
          </p:nvPr>
        </p:nvSpPr>
        <p:spPr>
          <a:ln/>
        </p:spPr>
      </p:sp>
      <p:sp>
        <p:nvSpPr>
          <p:cNvPr id="11267" name="Notes Placeholder 2"/>
          <p:cNvSpPr>
            <a:spLocks noGrp="1"/>
          </p:cNvSpPr>
          <p:nvPr>
            <p:ph type="body" idx="1"/>
          </p:nvPr>
        </p:nvSpPr>
        <p:spPr>
          <a:noFill/>
          <a:ln/>
        </p:spPr>
        <p:txBody>
          <a:bodyPr/>
          <a:lstStyle/>
          <a:p>
            <a:endParaRPr lang="en-US" altLang="en-US" dirty="0"/>
          </a:p>
        </p:txBody>
      </p:sp>
      <p:sp>
        <p:nvSpPr>
          <p:cNvPr id="11268" name="Slide Number Placeholder 3"/>
          <p:cNvSpPr>
            <a:spLocks noGrp="1"/>
          </p:cNvSpPr>
          <p:nvPr>
            <p:ph type="sldNum" sz="quarter" idx="5"/>
          </p:nvPr>
        </p:nvSpPr>
        <p:spPr>
          <a:noFill/>
        </p:spPr>
        <p:txBody>
          <a:bodyPr/>
          <a:lstStyle/>
          <a:p>
            <a:fld id="{4D447526-4280-4F74-A045-D7F600F931B6}" type="slidenum">
              <a:rPr lang="en-US" altLang="en-US"/>
              <a:pPr/>
              <a:t>6</a:t>
            </a:fld>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7CFA50-1485-4F11-885A-0A7069D9BCF2}" type="slidenum">
              <a:rPr lang="en-US" altLang="en-US" smtClean="0"/>
              <a:pPr/>
              <a:t>12</a:t>
            </a:fld>
            <a:endParaRPr lang="en-US" altLang="en-US" dirty="0"/>
          </a:p>
        </p:txBody>
      </p:sp>
    </p:spTree>
    <p:extLst>
      <p:ext uri="{BB962C8B-B14F-4D97-AF65-F5344CB8AC3E}">
        <p14:creationId xmlns:p14="http://schemas.microsoft.com/office/powerpoint/2010/main" val="33460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7CFA50-1485-4F11-885A-0A7069D9BCF2}" type="slidenum">
              <a:rPr lang="en-US" altLang="en-US" smtClean="0"/>
              <a:pPr/>
              <a:t>13</a:t>
            </a:fld>
            <a:endParaRPr lang="en-US" altLang="en-US" dirty="0"/>
          </a:p>
        </p:txBody>
      </p:sp>
    </p:spTree>
    <p:extLst>
      <p:ext uri="{BB962C8B-B14F-4D97-AF65-F5344CB8AC3E}">
        <p14:creationId xmlns:p14="http://schemas.microsoft.com/office/powerpoint/2010/main" val="26135232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E97338-9FBF-4019-8F30-B35F3786F400}" type="slidenum">
              <a:rPr lang="en-US" smtClean="0"/>
              <a:t>23</a:t>
            </a:fld>
            <a:endParaRPr lang="en-US"/>
          </a:p>
        </p:txBody>
      </p:sp>
    </p:spTree>
    <p:extLst>
      <p:ext uri="{BB962C8B-B14F-4D97-AF65-F5344CB8AC3E}">
        <p14:creationId xmlns:p14="http://schemas.microsoft.com/office/powerpoint/2010/main" val="7960512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ChangeArrowheads="1" noTextEdit="1"/>
          </p:cNvSpPr>
          <p:nvPr>
            <p:ph type="sldImg"/>
          </p:nvPr>
        </p:nvSpPr>
        <p:spPr>
          <a:ln/>
        </p:spPr>
      </p:sp>
      <p:sp>
        <p:nvSpPr>
          <p:cNvPr id="23555" name="Notes Placeholder 2"/>
          <p:cNvSpPr>
            <a:spLocks noGrp="1"/>
          </p:cNvSpPr>
          <p:nvPr>
            <p:ph type="body" idx="1"/>
          </p:nvPr>
        </p:nvSpPr>
        <p:spPr>
          <a:noFill/>
          <a:ln/>
        </p:spPr>
        <p:txBody>
          <a:bodyPr/>
          <a:lstStyle/>
          <a:p>
            <a:endParaRPr lang="en-US" altLang="en-US" dirty="0"/>
          </a:p>
        </p:txBody>
      </p:sp>
      <p:sp>
        <p:nvSpPr>
          <p:cNvPr id="23556" name="Slide Number Placeholder 3"/>
          <p:cNvSpPr>
            <a:spLocks noGrp="1"/>
          </p:cNvSpPr>
          <p:nvPr>
            <p:ph type="sldNum" sz="quarter" idx="5"/>
          </p:nvPr>
        </p:nvSpPr>
        <p:spPr>
          <a:noFill/>
        </p:spPr>
        <p:txBody>
          <a:bodyPr/>
          <a:lstStyle/>
          <a:p>
            <a:fld id="{9DFB6B35-3EA3-4BED-9B85-7F9615C2EC57}" type="slidenum">
              <a:rPr lang="en-US" altLang="en-US"/>
              <a:pPr/>
              <a:t>27</a:t>
            </a:fld>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ChangeArrowheads="1" noTextEdit="1"/>
          </p:cNvSpPr>
          <p:nvPr>
            <p:ph type="sldImg"/>
          </p:nvPr>
        </p:nvSpPr>
        <p:spPr>
          <a:ln/>
        </p:spPr>
      </p:sp>
      <p:sp>
        <p:nvSpPr>
          <p:cNvPr id="39939" name="Notes Placeholder 2"/>
          <p:cNvSpPr>
            <a:spLocks noGrp="1"/>
          </p:cNvSpPr>
          <p:nvPr>
            <p:ph type="body" idx="1"/>
          </p:nvPr>
        </p:nvSpPr>
        <p:spPr>
          <a:noFill/>
          <a:ln/>
        </p:spPr>
        <p:txBody>
          <a:bodyPr/>
          <a:lstStyle/>
          <a:p>
            <a:endParaRPr lang="en-US" altLang="en-US" dirty="0"/>
          </a:p>
        </p:txBody>
      </p:sp>
      <p:sp>
        <p:nvSpPr>
          <p:cNvPr id="39940" name="Slide Number Placeholder 3"/>
          <p:cNvSpPr>
            <a:spLocks noGrp="1"/>
          </p:cNvSpPr>
          <p:nvPr>
            <p:ph type="sldNum" sz="quarter" idx="5"/>
          </p:nvPr>
        </p:nvSpPr>
        <p:spPr>
          <a:noFill/>
        </p:spPr>
        <p:txBody>
          <a:bodyPr/>
          <a:lstStyle/>
          <a:p>
            <a:fld id="{2F99F05D-0CF1-4B66-BF77-0D12B8CC714E}" type="slidenum">
              <a:rPr lang="en-US" altLang="en-US"/>
              <a:pPr/>
              <a:t>34</a:t>
            </a:fld>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mailto:eschaller@aph.org" TargetMode="External"/><Relationship Id="rId2" Type="http://schemas.openxmlformats.org/officeDocument/2006/relationships/hyperlink" Target="mailto:ngaines@aph.org" TargetMode="External"/><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FBBBC-B247-CBD1-6A56-A913449832AE}"/>
              </a:ext>
            </a:extLst>
          </p:cNvPr>
          <p:cNvSpPr>
            <a:spLocks noGrp="1"/>
          </p:cNvSpPr>
          <p:nvPr>
            <p:ph type="ctrTitle"/>
          </p:nvPr>
        </p:nvSpPr>
        <p:spPr>
          <a:xfrm>
            <a:off x="1524000" y="1122363"/>
            <a:ext cx="9144000" cy="2387600"/>
          </a:xfrm>
        </p:spPr>
        <p:txBody>
          <a:bodyPr anchor="b"/>
          <a:lstStyle>
            <a:lvl1pPr algn="ctr">
              <a:defRPr sz="6000">
                <a:solidFill>
                  <a:srgbClr val="161893"/>
                </a:solidFill>
              </a:defRPr>
            </a:lvl1pPr>
          </a:lstStyle>
          <a:p>
            <a:r>
              <a:rPr lang="en-US" dirty="0"/>
              <a:t>Click to edit Master title style</a:t>
            </a:r>
          </a:p>
        </p:txBody>
      </p:sp>
      <p:sp>
        <p:nvSpPr>
          <p:cNvPr id="3" name="Subtitle 2">
            <a:extLst>
              <a:ext uri="{FF2B5EF4-FFF2-40B4-BE49-F238E27FC236}">
                <a16:creationId xmlns:a16="http://schemas.microsoft.com/office/drawing/2014/main" id="{80E33209-4BD9-3B4A-A94A-8E0F6C411B13}"/>
              </a:ext>
            </a:extLst>
          </p:cNvPr>
          <p:cNvSpPr>
            <a:spLocks noGrp="1"/>
          </p:cNvSpPr>
          <p:nvPr>
            <p:ph type="subTitle" idx="1" hasCustomPrompt="1"/>
          </p:nvPr>
        </p:nvSpPr>
        <p:spPr>
          <a:xfrm>
            <a:off x="1524000" y="3602038"/>
            <a:ext cx="9144000" cy="1655762"/>
          </a:xfrm>
        </p:spPr>
        <p:txBody>
          <a:bodyPr/>
          <a:lstStyle>
            <a:lvl1pPr marL="0" indent="0" algn="l">
              <a:buNone/>
              <a:defRPr sz="1800" u="none">
                <a:solidFill>
                  <a:srgbClr val="E50C2D"/>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rtl="0" fontAlgn="base"/>
            <a:r>
              <a:rPr lang="en-US" sz="1800" b="0" i="0" u="none" strike="noStrike" dirty="0">
                <a:solidFill>
                  <a:srgbClr val="000099"/>
                </a:solidFill>
                <a:effectLst/>
                <a:highlight>
                  <a:srgbClr val="F5F5F5"/>
                </a:highlight>
                <a:latin typeface="Arial" panose="020B0604020202020204" pitchFamily="34" charset="0"/>
              </a:rPr>
              <a:t>Nicole Gaines</a:t>
            </a:r>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sng" strike="noStrike" dirty="0">
                <a:solidFill>
                  <a:srgbClr val="009999"/>
                </a:solidFill>
                <a:effectLst/>
                <a:highlight>
                  <a:srgbClr val="F5F5F5"/>
                </a:highlight>
                <a:latin typeface="Arial" panose="020B0604020202020204" pitchFamily="34" charset="0"/>
                <a:hlinkClick r:id="rId2">
                  <a:extLst>
                    <a:ext uri="{A12FA001-AC4F-418D-AE19-62706E023703}">
                      <ahyp:hlinkClr xmlns:ahyp="http://schemas.microsoft.com/office/drawing/2018/hyperlinkcolor" val="tx"/>
                    </a:ext>
                  </a:extLst>
                </a:hlinkClick>
              </a:rPr>
              <a:t>ngaines@aph.org</a:t>
            </a:r>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none" strike="noStrike" dirty="0">
                <a:solidFill>
                  <a:srgbClr val="000099"/>
                </a:solidFill>
                <a:effectLst/>
                <a:highlight>
                  <a:srgbClr val="F5F5F5"/>
                </a:highlight>
                <a:latin typeface="Arial" panose="020B0604020202020204" pitchFamily="34" charset="0"/>
              </a:rPr>
              <a:t>Liz Schaller</a:t>
            </a:r>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sng" strike="noStrike" dirty="0">
                <a:solidFill>
                  <a:srgbClr val="009999"/>
                </a:solidFill>
                <a:effectLst/>
                <a:highlight>
                  <a:srgbClr val="F5F5F5"/>
                </a:highlight>
                <a:latin typeface="Arial" panose="020B0604020202020204" pitchFamily="34" charset="0"/>
                <a:hlinkClick r:id="rId3"/>
              </a:rPr>
              <a:t>eschaller@aph.org</a:t>
            </a:r>
            <a:r>
              <a:rPr lang="en-US" sz="1800" b="0" i="0" dirty="0">
                <a:solidFill>
                  <a:srgbClr val="000099"/>
                </a:solidFill>
                <a:effectLst/>
                <a:highlight>
                  <a:srgbClr val="F5F5F5"/>
                </a:highlight>
                <a:latin typeface="Arial" panose="020B0604020202020204" pitchFamily="34" charset="0"/>
              </a:rPr>
              <a:t>​</a:t>
            </a:r>
          </a:p>
          <a:p>
            <a:pPr algn="l" rtl="0" fontAlgn="base"/>
            <a:endParaRPr lang="en-US" sz="1800" b="0" i="0" dirty="0">
              <a:solidFill>
                <a:srgbClr val="000099"/>
              </a:solidFill>
              <a:effectLst/>
              <a:highlight>
                <a:srgbClr val="F5F5F5"/>
              </a:highlight>
              <a:latin typeface="Arial" panose="020B0604020202020204" pitchFamily="34" charset="0"/>
            </a:endParaRPr>
          </a:p>
          <a:p>
            <a:pPr algn="l" rtl="0" fontAlgn="base"/>
            <a:r>
              <a:rPr lang="en-US" sz="1800" b="0" i="0" dirty="0">
                <a:solidFill>
                  <a:srgbClr val="000099"/>
                </a:solidFill>
                <a:effectLst/>
                <a:highlight>
                  <a:srgbClr val="F5F5F5"/>
                </a:highlight>
                <a:latin typeface="Arial" panose="020B0604020202020204" pitchFamily="34" charset="0"/>
              </a:rPr>
              <a:t>Alexa Miller</a:t>
            </a:r>
          </a:p>
          <a:p>
            <a:pPr algn="l" rtl="0" fontAlgn="base"/>
            <a:r>
              <a:rPr lang="en-US" b="0" i="0" dirty="0">
                <a:solidFill>
                  <a:srgbClr val="000099"/>
                </a:solidFill>
                <a:effectLst/>
                <a:highlight>
                  <a:srgbClr val="F5F5F5"/>
                </a:highlight>
                <a:latin typeface="Segoe UI" panose="020B0502040204020203" pitchFamily="34" charset="0"/>
              </a:rPr>
              <a:t>amiller@aph.org</a:t>
            </a:r>
          </a:p>
          <a:p>
            <a:pPr algn="l" rtl="0" fontAlgn="base"/>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none" strike="noStrike" dirty="0">
                <a:solidFill>
                  <a:srgbClr val="000099"/>
                </a:solidFill>
                <a:effectLst/>
                <a:highlight>
                  <a:srgbClr val="F5F5F5"/>
                </a:highlight>
                <a:latin typeface="Arial" panose="020B0604020202020204" pitchFamily="34" charset="0"/>
              </a:rPr>
              <a:t>Month Year</a:t>
            </a:r>
            <a:endParaRPr lang="en-US" b="0" i="0" dirty="0">
              <a:solidFill>
                <a:srgbClr val="000099"/>
              </a:solidFill>
              <a:effectLst/>
              <a:highlight>
                <a:srgbClr val="F5F5F5"/>
              </a:highlight>
              <a:latin typeface="Segoe UI" panose="020B0502040204020203" pitchFamily="34" charset="0"/>
            </a:endParaRPr>
          </a:p>
        </p:txBody>
      </p:sp>
      <p:sp>
        <p:nvSpPr>
          <p:cNvPr id="4" name="Date Placeholder 3">
            <a:extLst>
              <a:ext uri="{FF2B5EF4-FFF2-40B4-BE49-F238E27FC236}">
                <a16:creationId xmlns:a16="http://schemas.microsoft.com/office/drawing/2014/main" id="{DCFCEE0F-6741-BB2E-7A05-0529D43B95A4}"/>
              </a:ext>
            </a:extLst>
          </p:cNvPr>
          <p:cNvSpPr>
            <a:spLocks noGrp="1"/>
          </p:cNvSpPr>
          <p:nvPr>
            <p:ph type="dt" sz="half" idx="10"/>
          </p:nvPr>
        </p:nvSpPr>
        <p:spPr/>
        <p:txBody>
          <a:bodyPr/>
          <a:lstStyle/>
          <a:p>
            <a:fld id="{EBC19CB4-9DF4-48AC-AB5D-AD6BF645C0C6}" type="datetimeFigureOut">
              <a:rPr lang="en-US" smtClean="0"/>
              <a:t>4/24/2026</a:t>
            </a:fld>
            <a:endParaRPr lang="en-US" dirty="0"/>
          </a:p>
        </p:txBody>
      </p:sp>
      <p:sp>
        <p:nvSpPr>
          <p:cNvPr id="5" name="Footer Placeholder 4">
            <a:extLst>
              <a:ext uri="{FF2B5EF4-FFF2-40B4-BE49-F238E27FC236}">
                <a16:creationId xmlns:a16="http://schemas.microsoft.com/office/drawing/2014/main" id="{BDB55B04-5FB8-34BE-E90E-C23ABA602E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52FDA8-D2DE-9AA4-F721-8C53D35CE83C}"/>
              </a:ext>
            </a:extLst>
          </p:cNvPr>
          <p:cNvSpPr>
            <a:spLocks noGrp="1"/>
          </p:cNvSpPr>
          <p:nvPr>
            <p:ph type="sldNum" sz="quarter" idx="12"/>
          </p:nvPr>
        </p:nvSpPr>
        <p:spPr/>
        <p:txBody>
          <a:bodyPr/>
          <a:lstStyle/>
          <a:p>
            <a:fld id="{B4363868-D09D-4054-B18C-91E09A986060}" type="slidenum">
              <a:rPr lang="en-US" smtClean="0"/>
              <a:t>‹#›</a:t>
            </a:fld>
            <a:endParaRPr lang="en-US"/>
          </a:p>
        </p:txBody>
      </p:sp>
      <p:pic>
        <p:nvPicPr>
          <p:cNvPr id="2052" name="Picture 4" descr="A red and blue rectangular sign&#10;&#10;Description automatically generated">
            <a:extLst>
              <a:ext uri="{FF2B5EF4-FFF2-40B4-BE49-F238E27FC236}">
                <a16:creationId xmlns:a16="http://schemas.microsoft.com/office/drawing/2014/main" id="{FF599613-35A1-7945-2F56-A16D9806F74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438525" y="360363"/>
            <a:ext cx="5314950" cy="15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549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2898D-5EC0-455E-3521-317AC32CE581}"/>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B228720C-4F5C-8A12-5153-42D062173B6E}"/>
              </a:ext>
            </a:extLst>
          </p:cNvPr>
          <p:cNvSpPr>
            <a:spLocks noGrp="1"/>
          </p:cNvSpPr>
          <p:nvPr>
            <p:ph idx="1"/>
          </p:nvPr>
        </p:nvSpPr>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7EFC17F-080D-7ED6-ED30-F8FE073260EE}"/>
              </a:ext>
            </a:extLst>
          </p:cNvPr>
          <p:cNvSpPr>
            <a:spLocks noGrp="1"/>
          </p:cNvSpPr>
          <p:nvPr>
            <p:ph type="dt" sz="half" idx="10"/>
          </p:nvPr>
        </p:nvSpPr>
        <p:spPr/>
        <p:txBody>
          <a:bodyPr/>
          <a:lstStyle/>
          <a:p>
            <a:fld id="{EBC19CB4-9DF4-48AC-AB5D-AD6BF645C0C6}" type="datetimeFigureOut">
              <a:rPr lang="en-US" smtClean="0"/>
              <a:t>4/24/2026</a:t>
            </a:fld>
            <a:endParaRPr lang="en-US"/>
          </a:p>
        </p:txBody>
      </p:sp>
      <p:sp>
        <p:nvSpPr>
          <p:cNvPr id="5" name="Footer Placeholder 4">
            <a:extLst>
              <a:ext uri="{FF2B5EF4-FFF2-40B4-BE49-F238E27FC236}">
                <a16:creationId xmlns:a16="http://schemas.microsoft.com/office/drawing/2014/main" id="{8B8EADBE-149C-3257-F24D-38014155A5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996114-B0BC-ABC2-55F4-F113D09AC742}"/>
              </a:ext>
            </a:extLst>
          </p:cNvPr>
          <p:cNvSpPr>
            <a:spLocks noGrp="1"/>
          </p:cNvSpPr>
          <p:nvPr>
            <p:ph type="sldNum" sz="quarter" idx="12"/>
          </p:nvPr>
        </p:nvSpPr>
        <p:spPr/>
        <p:txBody>
          <a:bodyPr/>
          <a:lstStyle/>
          <a:p>
            <a:fld id="{B4363868-D09D-4054-B18C-91E09A986060}" type="slidenum">
              <a:rPr lang="en-US" smtClean="0"/>
              <a:t>‹#›</a:t>
            </a:fld>
            <a:endParaRPr lang="en-US"/>
          </a:p>
        </p:txBody>
      </p:sp>
      <p:pic>
        <p:nvPicPr>
          <p:cNvPr id="7" name="Picture 6">
            <a:extLst>
              <a:ext uri="{FF2B5EF4-FFF2-40B4-BE49-F238E27FC236}">
                <a16:creationId xmlns:a16="http://schemas.microsoft.com/office/drawing/2014/main" id="{7F43547F-F4D9-440D-D98D-F65B6EAE2FD0}"/>
              </a:ext>
            </a:extLst>
          </p:cNvPr>
          <p:cNvPicPr>
            <a:picLocks noChangeAspect="1"/>
          </p:cNvPicPr>
          <p:nvPr userDrawn="1"/>
        </p:nvPicPr>
        <p:blipFill>
          <a:blip r:embed="rId2"/>
          <a:stretch>
            <a:fillRect/>
          </a:stretch>
        </p:blipFill>
        <p:spPr>
          <a:xfrm>
            <a:off x="10335491" y="6298891"/>
            <a:ext cx="1789868" cy="513150"/>
          </a:xfrm>
          <a:prstGeom prst="rect">
            <a:avLst/>
          </a:prstGeom>
        </p:spPr>
      </p:pic>
    </p:spTree>
    <p:extLst>
      <p:ext uri="{BB962C8B-B14F-4D97-AF65-F5344CB8AC3E}">
        <p14:creationId xmlns:p14="http://schemas.microsoft.com/office/powerpoint/2010/main" val="3211034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93617-5A7C-FEE1-1743-7F98BD98A25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A3E4AFC-A782-B9FD-C192-A41DB471779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6E020BA-BF95-591F-C58A-9CD47D4C72A4}"/>
              </a:ext>
            </a:extLst>
          </p:cNvPr>
          <p:cNvSpPr>
            <a:spLocks noGrp="1"/>
          </p:cNvSpPr>
          <p:nvPr>
            <p:ph type="dt" sz="half" idx="10"/>
          </p:nvPr>
        </p:nvSpPr>
        <p:spPr/>
        <p:txBody>
          <a:bodyPr/>
          <a:lstStyle/>
          <a:p>
            <a:fld id="{EBC19CB4-9DF4-48AC-AB5D-AD6BF645C0C6}" type="datetimeFigureOut">
              <a:rPr lang="en-US" smtClean="0"/>
              <a:t>4/24/2026</a:t>
            </a:fld>
            <a:endParaRPr lang="en-US"/>
          </a:p>
        </p:txBody>
      </p:sp>
      <p:sp>
        <p:nvSpPr>
          <p:cNvPr id="5" name="Footer Placeholder 4">
            <a:extLst>
              <a:ext uri="{FF2B5EF4-FFF2-40B4-BE49-F238E27FC236}">
                <a16:creationId xmlns:a16="http://schemas.microsoft.com/office/drawing/2014/main" id="{F0C541E1-BAD6-2082-C169-6A01DBAEAE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7BBB9E-3CA2-73FE-27D4-2EBD4C846E03}"/>
              </a:ext>
            </a:extLst>
          </p:cNvPr>
          <p:cNvSpPr>
            <a:spLocks noGrp="1"/>
          </p:cNvSpPr>
          <p:nvPr>
            <p:ph type="sldNum" sz="quarter" idx="12"/>
          </p:nvPr>
        </p:nvSpPr>
        <p:spPr/>
        <p:txBody>
          <a:bodyPr/>
          <a:lstStyle/>
          <a:p>
            <a:fld id="{B4363868-D09D-4054-B18C-91E09A986060}" type="slidenum">
              <a:rPr lang="en-US" smtClean="0"/>
              <a:t>‹#›</a:t>
            </a:fld>
            <a:endParaRPr lang="en-US"/>
          </a:p>
        </p:txBody>
      </p:sp>
    </p:spTree>
    <p:extLst>
      <p:ext uri="{BB962C8B-B14F-4D97-AF65-F5344CB8AC3E}">
        <p14:creationId xmlns:p14="http://schemas.microsoft.com/office/powerpoint/2010/main" val="1794479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17EF1-1095-F694-883F-E264B9FA0F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0AE81C-BD24-B8A4-479A-32A61B82682E}"/>
              </a:ext>
            </a:extLst>
          </p:cNvPr>
          <p:cNvSpPr>
            <a:spLocks noGrp="1"/>
          </p:cNvSpPr>
          <p:nvPr>
            <p:ph sz="half" idx="1"/>
          </p:nvPr>
        </p:nvSpPr>
        <p:spPr>
          <a:xfrm>
            <a:off x="838200" y="1825625"/>
            <a:ext cx="5181600" cy="435133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93D0D43-2C6C-2B49-DA13-4483093C352D}"/>
              </a:ext>
            </a:extLst>
          </p:cNvPr>
          <p:cNvSpPr>
            <a:spLocks noGrp="1"/>
          </p:cNvSpPr>
          <p:nvPr>
            <p:ph sz="half" idx="2"/>
          </p:nvPr>
        </p:nvSpPr>
        <p:spPr>
          <a:xfrm>
            <a:off x="6172200" y="1825625"/>
            <a:ext cx="5181600" cy="435133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34185E10-B417-6A50-00A7-8385D8D471C5}"/>
              </a:ext>
            </a:extLst>
          </p:cNvPr>
          <p:cNvSpPr>
            <a:spLocks noGrp="1"/>
          </p:cNvSpPr>
          <p:nvPr>
            <p:ph type="dt" sz="half" idx="10"/>
          </p:nvPr>
        </p:nvSpPr>
        <p:spPr/>
        <p:txBody>
          <a:bodyPr/>
          <a:lstStyle/>
          <a:p>
            <a:fld id="{EBC19CB4-9DF4-48AC-AB5D-AD6BF645C0C6}" type="datetimeFigureOut">
              <a:rPr lang="en-US" smtClean="0"/>
              <a:t>4/24/2026</a:t>
            </a:fld>
            <a:endParaRPr lang="en-US"/>
          </a:p>
        </p:txBody>
      </p:sp>
      <p:sp>
        <p:nvSpPr>
          <p:cNvPr id="6" name="Footer Placeholder 5">
            <a:extLst>
              <a:ext uri="{FF2B5EF4-FFF2-40B4-BE49-F238E27FC236}">
                <a16:creationId xmlns:a16="http://schemas.microsoft.com/office/drawing/2014/main" id="{DB9F97B3-6FAE-4A4C-E466-01723AABEA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596240-B771-881F-7D21-8DC0BB20E889}"/>
              </a:ext>
            </a:extLst>
          </p:cNvPr>
          <p:cNvSpPr>
            <a:spLocks noGrp="1"/>
          </p:cNvSpPr>
          <p:nvPr>
            <p:ph type="sldNum" sz="quarter" idx="12"/>
          </p:nvPr>
        </p:nvSpPr>
        <p:spPr/>
        <p:txBody>
          <a:bodyPr/>
          <a:lstStyle/>
          <a:p>
            <a:fld id="{B4363868-D09D-4054-B18C-91E09A986060}" type="slidenum">
              <a:rPr lang="en-US" smtClean="0"/>
              <a:t>‹#›</a:t>
            </a:fld>
            <a:endParaRPr lang="en-US"/>
          </a:p>
        </p:txBody>
      </p:sp>
      <p:pic>
        <p:nvPicPr>
          <p:cNvPr id="8" name="Picture 7">
            <a:extLst>
              <a:ext uri="{FF2B5EF4-FFF2-40B4-BE49-F238E27FC236}">
                <a16:creationId xmlns:a16="http://schemas.microsoft.com/office/drawing/2014/main" id="{34060574-2CA0-CA00-3C27-EC0ED9BAC9E8}"/>
              </a:ext>
            </a:extLst>
          </p:cNvPr>
          <p:cNvPicPr>
            <a:picLocks noChangeAspect="1"/>
          </p:cNvPicPr>
          <p:nvPr userDrawn="1"/>
        </p:nvPicPr>
        <p:blipFill>
          <a:blip r:embed="rId2"/>
          <a:stretch>
            <a:fillRect/>
          </a:stretch>
        </p:blipFill>
        <p:spPr>
          <a:xfrm>
            <a:off x="10104582" y="6205562"/>
            <a:ext cx="2004291" cy="574625"/>
          </a:xfrm>
          <a:prstGeom prst="rect">
            <a:avLst/>
          </a:prstGeom>
        </p:spPr>
      </p:pic>
    </p:spTree>
    <p:extLst>
      <p:ext uri="{BB962C8B-B14F-4D97-AF65-F5344CB8AC3E}">
        <p14:creationId xmlns:p14="http://schemas.microsoft.com/office/powerpoint/2010/main" val="980702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3AB00-6B4D-40A4-C9F7-9BE388EE77C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0B50BB0-1787-4856-0B09-CC61F2D9FEB9}"/>
              </a:ext>
            </a:extLst>
          </p:cNvPr>
          <p:cNvSpPr>
            <a:spLocks noGrp="1"/>
          </p:cNvSpPr>
          <p:nvPr>
            <p:ph type="body" idx="1"/>
          </p:nvPr>
        </p:nvSpPr>
        <p:spPr>
          <a:xfrm>
            <a:off x="839788" y="1681163"/>
            <a:ext cx="5157787" cy="823912"/>
          </a:xfrm>
        </p:spPr>
        <p:txBody>
          <a:bodyPr anchor="b"/>
          <a:lstStyle>
            <a:lvl1pPr marL="0" indent="0">
              <a:buNone/>
              <a:defRPr sz="2400" b="1">
                <a:solidFill>
                  <a:srgbClr val="16189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9FDBCA5D-922C-0CDD-FEC8-B1595A6A7B66}"/>
              </a:ext>
            </a:extLst>
          </p:cNvPr>
          <p:cNvSpPr>
            <a:spLocks noGrp="1"/>
          </p:cNvSpPr>
          <p:nvPr>
            <p:ph sz="half" idx="2"/>
          </p:nvPr>
        </p:nvSpPr>
        <p:spPr>
          <a:xfrm>
            <a:off x="839788" y="2505075"/>
            <a:ext cx="5157787" cy="368458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9EB25F3-B761-0FB6-3062-FA89A5DAAC42}"/>
              </a:ext>
            </a:extLst>
          </p:cNvPr>
          <p:cNvSpPr>
            <a:spLocks noGrp="1"/>
          </p:cNvSpPr>
          <p:nvPr>
            <p:ph type="body" sz="quarter" idx="3"/>
          </p:nvPr>
        </p:nvSpPr>
        <p:spPr>
          <a:xfrm>
            <a:off x="6172200" y="1681163"/>
            <a:ext cx="5183188" cy="823912"/>
          </a:xfrm>
        </p:spPr>
        <p:txBody>
          <a:bodyPr anchor="b"/>
          <a:lstStyle>
            <a:lvl1pPr marL="0" indent="0">
              <a:buNone/>
              <a:defRPr sz="2400" b="1">
                <a:solidFill>
                  <a:srgbClr val="16189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9F5290B4-05CA-D260-41D3-9928D9D3A23E}"/>
              </a:ext>
            </a:extLst>
          </p:cNvPr>
          <p:cNvSpPr>
            <a:spLocks noGrp="1"/>
          </p:cNvSpPr>
          <p:nvPr>
            <p:ph sz="quarter" idx="4"/>
          </p:nvPr>
        </p:nvSpPr>
        <p:spPr>
          <a:xfrm>
            <a:off x="6172200" y="2505075"/>
            <a:ext cx="5183188" cy="368458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E33A626-CF2E-AC72-A1D7-3C7D3CFFD936}"/>
              </a:ext>
            </a:extLst>
          </p:cNvPr>
          <p:cNvSpPr>
            <a:spLocks noGrp="1"/>
          </p:cNvSpPr>
          <p:nvPr>
            <p:ph type="dt" sz="half" idx="10"/>
          </p:nvPr>
        </p:nvSpPr>
        <p:spPr/>
        <p:txBody>
          <a:bodyPr/>
          <a:lstStyle/>
          <a:p>
            <a:fld id="{EBC19CB4-9DF4-48AC-AB5D-AD6BF645C0C6}" type="datetimeFigureOut">
              <a:rPr lang="en-US" smtClean="0"/>
              <a:t>4/24/2026</a:t>
            </a:fld>
            <a:endParaRPr lang="en-US"/>
          </a:p>
        </p:txBody>
      </p:sp>
      <p:sp>
        <p:nvSpPr>
          <p:cNvPr id="8" name="Footer Placeholder 7">
            <a:extLst>
              <a:ext uri="{FF2B5EF4-FFF2-40B4-BE49-F238E27FC236}">
                <a16:creationId xmlns:a16="http://schemas.microsoft.com/office/drawing/2014/main" id="{B596E047-6722-8533-A9E6-2BE8C2DB960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892FF92-74B8-A04A-0FA4-2A3F99B48F9C}"/>
              </a:ext>
            </a:extLst>
          </p:cNvPr>
          <p:cNvSpPr>
            <a:spLocks noGrp="1"/>
          </p:cNvSpPr>
          <p:nvPr>
            <p:ph type="sldNum" sz="quarter" idx="12"/>
          </p:nvPr>
        </p:nvSpPr>
        <p:spPr/>
        <p:txBody>
          <a:bodyPr/>
          <a:lstStyle/>
          <a:p>
            <a:fld id="{B4363868-D09D-4054-B18C-91E09A986060}" type="slidenum">
              <a:rPr lang="en-US" smtClean="0"/>
              <a:t>‹#›</a:t>
            </a:fld>
            <a:endParaRPr lang="en-US"/>
          </a:p>
        </p:txBody>
      </p:sp>
      <p:pic>
        <p:nvPicPr>
          <p:cNvPr id="10" name="Picture 9">
            <a:extLst>
              <a:ext uri="{FF2B5EF4-FFF2-40B4-BE49-F238E27FC236}">
                <a16:creationId xmlns:a16="http://schemas.microsoft.com/office/drawing/2014/main" id="{3186FEDD-9431-BC03-88C6-CFA89F32366E}"/>
              </a:ext>
            </a:extLst>
          </p:cNvPr>
          <p:cNvPicPr>
            <a:picLocks noChangeAspect="1"/>
          </p:cNvPicPr>
          <p:nvPr userDrawn="1"/>
        </p:nvPicPr>
        <p:blipFill>
          <a:blip r:embed="rId2"/>
          <a:stretch>
            <a:fillRect/>
          </a:stretch>
        </p:blipFill>
        <p:spPr>
          <a:xfrm>
            <a:off x="10069623" y="6217083"/>
            <a:ext cx="1965359" cy="563463"/>
          </a:xfrm>
          <a:prstGeom prst="rect">
            <a:avLst/>
          </a:prstGeom>
        </p:spPr>
      </p:pic>
    </p:spTree>
    <p:extLst>
      <p:ext uri="{BB962C8B-B14F-4D97-AF65-F5344CB8AC3E}">
        <p14:creationId xmlns:p14="http://schemas.microsoft.com/office/powerpoint/2010/main" val="2142809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48102-E6F7-90A1-936E-DD9EC073F6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2924E31-DDA3-12F8-EAC8-CD613B960961}"/>
              </a:ext>
            </a:extLst>
          </p:cNvPr>
          <p:cNvSpPr>
            <a:spLocks noGrp="1"/>
          </p:cNvSpPr>
          <p:nvPr>
            <p:ph type="dt" sz="half" idx="10"/>
          </p:nvPr>
        </p:nvSpPr>
        <p:spPr/>
        <p:txBody>
          <a:bodyPr/>
          <a:lstStyle/>
          <a:p>
            <a:fld id="{EBC19CB4-9DF4-48AC-AB5D-AD6BF645C0C6}" type="datetimeFigureOut">
              <a:rPr lang="en-US" smtClean="0"/>
              <a:t>4/24/2026</a:t>
            </a:fld>
            <a:endParaRPr lang="en-US"/>
          </a:p>
        </p:txBody>
      </p:sp>
      <p:sp>
        <p:nvSpPr>
          <p:cNvPr id="4" name="Footer Placeholder 3">
            <a:extLst>
              <a:ext uri="{FF2B5EF4-FFF2-40B4-BE49-F238E27FC236}">
                <a16:creationId xmlns:a16="http://schemas.microsoft.com/office/drawing/2014/main" id="{51EA2E5C-88BA-A40F-429F-46457A01C12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98D6C4-AD24-FEA9-D6C5-65C68AB89264}"/>
              </a:ext>
            </a:extLst>
          </p:cNvPr>
          <p:cNvSpPr>
            <a:spLocks noGrp="1"/>
          </p:cNvSpPr>
          <p:nvPr>
            <p:ph type="sldNum" sz="quarter" idx="12"/>
          </p:nvPr>
        </p:nvSpPr>
        <p:spPr/>
        <p:txBody>
          <a:bodyPr/>
          <a:lstStyle/>
          <a:p>
            <a:fld id="{B4363868-D09D-4054-B18C-91E09A986060}" type="slidenum">
              <a:rPr lang="en-US" smtClean="0"/>
              <a:t>‹#›</a:t>
            </a:fld>
            <a:endParaRPr lang="en-US"/>
          </a:p>
        </p:txBody>
      </p:sp>
    </p:spTree>
    <p:extLst>
      <p:ext uri="{BB962C8B-B14F-4D97-AF65-F5344CB8AC3E}">
        <p14:creationId xmlns:p14="http://schemas.microsoft.com/office/powerpoint/2010/main" val="3093282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380225-4267-B2D0-95F9-A45F42C748BB}"/>
              </a:ext>
            </a:extLst>
          </p:cNvPr>
          <p:cNvSpPr>
            <a:spLocks noGrp="1"/>
          </p:cNvSpPr>
          <p:nvPr>
            <p:ph type="dt" sz="half" idx="10"/>
          </p:nvPr>
        </p:nvSpPr>
        <p:spPr/>
        <p:txBody>
          <a:bodyPr/>
          <a:lstStyle/>
          <a:p>
            <a:fld id="{EBC19CB4-9DF4-48AC-AB5D-AD6BF645C0C6}" type="datetimeFigureOut">
              <a:rPr lang="en-US" smtClean="0"/>
              <a:t>4/24/2026</a:t>
            </a:fld>
            <a:endParaRPr lang="en-US"/>
          </a:p>
        </p:txBody>
      </p:sp>
      <p:sp>
        <p:nvSpPr>
          <p:cNvPr id="3" name="Footer Placeholder 2">
            <a:extLst>
              <a:ext uri="{FF2B5EF4-FFF2-40B4-BE49-F238E27FC236}">
                <a16:creationId xmlns:a16="http://schemas.microsoft.com/office/drawing/2014/main" id="{553FC25C-D079-C039-B247-B30F48E7EAF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591473-99D4-6731-7384-8FE80565970D}"/>
              </a:ext>
            </a:extLst>
          </p:cNvPr>
          <p:cNvSpPr>
            <a:spLocks noGrp="1"/>
          </p:cNvSpPr>
          <p:nvPr>
            <p:ph type="sldNum" sz="quarter" idx="12"/>
          </p:nvPr>
        </p:nvSpPr>
        <p:spPr/>
        <p:txBody>
          <a:bodyPr/>
          <a:lstStyle/>
          <a:p>
            <a:fld id="{B4363868-D09D-4054-B18C-91E09A986060}" type="slidenum">
              <a:rPr lang="en-US" smtClean="0"/>
              <a:t>‹#›</a:t>
            </a:fld>
            <a:endParaRPr lang="en-US"/>
          </a:p>
        </p:txBody>
      </p:sp>
    </p:spTree>
    <p:extLst>
      <p:ext uri="{BB962C8B-B14F-4D97-AF65-F5344CB8AC3E}">
        <p14:creationId xmlns:p14="http://schemas.microsoft.com/office/powerpoint/2010/main" val="2858460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54B3B-E8AA-5B68-57DB-5F30541DE7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497D98A-A7EC-7A94-BAE7-314237AD437E}"/>
              </a:ext>
            </a:extLst>
          </p:cNvPr>
          <p:cNvSpPr>
            <a:spLocks noGrp="1"/>
          </p:cNvSpPr>
          <p:nvPr>
            <p:ph idx="1"/>
          </p:nvPr>
        </p:nvSpPr>
        <p:spPr>
          <a:xfrm>
            <a:off x="5183188" y="987425"/>
            <a:ext cx="6172200" cy="4873625"/>
          </a:xfrm>
        </p:spPr>
        <p:txBody>
          <a:bodyPr/>
          <a:lstStyle>
            <a:lvl1pPr>
              <a:defRPr sz="3200">
                <a:solidFill>
                  <a:srgbClr val="161893"/>
                </a:solidFill>
              </a:defRPr>
            </a:lvl1pPr>
            <a:lvl2pPr>
              <a:defRPr sz="2800">
                <a:solidFill>
                  <a:srgbClr val="161893"/>
                </a:solidFill>
              </a:defRPr>
            </a:lvl2pPr>
            <a:lvl3pPr>
              <a:defRPr sz="2400">
                <a:solidFill>
                  <a:srgbClr val="161893"/>
                </a:solidFill>
              </a:defRPr>
            </a:lvl3pPr>
            <a:lvl4pPr>
              <a:defRPr sz="2000">
                <a:solidFill>
                  <a:srgbClr val="161893"/>
                </a:solidFill>
              </a:defRPr>
            </a:lvl4pPr>
            <a:lvl5pPr>
              <a:defRPr sz="2000">
                <a:solidFill>
                  <a:srgbClr val="161893"/>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5F244DF0-6C9F-373A-B990-3B8EBCA26C64}"/>
              </a:ext>
            </a:extLst>
          </p:cNvPr>
          <p:cNvSpPr>
            <a:spLocks noGrp="1"/>
          </p:cNvSpPr>
          <p:nvPr>
            <p:ph type="body" sz="half" idx="2"/>
          </p:nvPr>
        </p:nvSpPr>
        <p:spPr>
          <a:xfrm>
            <a:off x="839788" y="2057400"/>
            <a:ext cx="3932237" cy="3811588"/>
          </a:xfrm>
        </p:spPr>
        <p:txBody>
          <a:bodyPr/>
          <a:lstStyle>
            <a:lvl1pPr marL="0" indent="0">
              <a:buNone/>
              <a:defRPr sz="1600">
                <a:solidFill>
                  <a:srgbClr val="16189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4357C95D-2271-6368-9A51-34A338EF64D4}"/>
              </a:ext>
            </a:extLst>
          </p:cNvPr>
          <p:cNvSpPr>
            <a:spLocks noGrp="1"/>
          </p:cNvSpPr>
          <p:nvPr>
            <p:ph type="dt" sz="half" idx="10"/>
          </p:nvPr>
        </p:nvSpPr>
        <p:spPr/>
        <p:txBody>
          <a:bodyPr/>
          <a:lstStyle/>
          <a:p>
            <a:fld id="{EBC19CB4-9DF4-48AC-AB5D-AD6BF645C0C6}" type="datetimeFigureOut">
              <a:rPr lang="en-US" smtClean="0"/>
              <a:t>4/24/2026</a:t>
            </a:fld>
            <a:endParaRPr lang="en-US"/>
          </a:p>
        </p:txBody>
      </p:sp>
      <p:sp>
        <p:nvSpPr>
          <p:cNvPr id="6" name="Footer Placeholder 5">
            <a:extLst>
              <a:ext uri="{FF2B5EF4-FFF2-40B4-BE49-F238E27FC236}">
                <a16:creationId xmlns:a16="http://schemas.microsoft.com/office/drawing/2014/main" id="{7627430C-5277-1D00-1252-555E5F12A2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67CEAD-38BD-CC23-B2C2-B530FC7BF9B8}"/>
              </a:ext>
            </a:extLst>
          </p:cNvPr>
          <p:cNvSpPr>
            <a:spLocks noGrp="1"/>
          </p:cNvSpPr>
          <p:nvPr>
            <p:ph type="sldNum" sz="quarter" idx="12"/>
          </p:nvPr>
        </p:nvSpPr>
        <p:spPr/>
        <p:txBody>
          <a:bodyPr/>
          <a:lstStyle/>
          <a:p>
            <a:fld id="{B4363868-D09D-4054-B18C-91E09A986060}" type="slidenum">
              <a:rPr lang="en-US" smtClean="0"/>
              <a:t>‹#›</a:t>
            </a:fld>
            <a:endParaRPr lang="en-US"/>
          </a:p>
        </p:txBody>
      </p:sp>
    </p:spTree>
    <p:extLst>
      <p:ext uri="{BB962C8B-B14F-4D97-AF65-F5344CB8AC3E}">
        <p14:creationId xmlns:p14="http://schemas.microsoft.com/office/powerpoint/2010/main" val="3247923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58123-2379-66F8-9C68-86A41C2339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5961F4-749F-5B08-26FC-1CE080016B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E68DA412-BEB6-16D4-F5D2-5F0B598BD51D}"/>
              </a:ext>
            </a:extLst>
          </p:cNvPr>
          <p:cNvSpPr>
            <a:spLocks noGrp="1"/>
          </p:cNvSpPr>
          <p:nvPr>
            <p:ph type="body" sz="half" idx="2"/>
          </p:nvPr>
        </p:nvSpPr>
        <p:spPr>
          <a:xfrm>
            <a:off x="839788" y="2057400"/>
            <a:ext cx="3932237" cy="3811588"/>
          </a:xfrm>
        </p:spPr>
        <p:txBody>
          <a:bodyPr/>
          <a:lstStyle>
            <a:lvl1pPr marL="0" indent="0">
              <a:buNone/>
              <a:defRPr sz="1600">
                <a:solidFill>
                  <a:srgbClr val="16189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A1F4D5DE-C62E-16C3-461D-274EA6F5D809}"/>
              </a:ext>
            </a:extLst>
          </p:cNvPr>
          <p:cNvSpPr>
            <a:spLocks noGrp="1"/>
          </p:cNvSpPr>
          <p:nvPr>
            <p:ph type="dt" sz="half" idx="10"/>
          </p:nvPr>
        </p:nvSpPr>
        <p:spPr/>
        <p:txBody>
          <a:bodyPr/>
          <a:lstStyle/>
          <a:p>
            <a:fld id="{EBC19CB4-9DF4-48AC-AB5D-AD6BF645C0C6}" type="datetimeFigureOut">
              <a:rPr lang="en-US" smtClean="0"/>
              <a:t>4/24/2026</a:t>
            </a:fld>
            <a:endParaRPr lang="en-US"/>
          </a:p>
        </p:txBody>
      </p:sp>
      <p:sp>
        <p:nvSpPr>
          <p:cNvPr id="6" name="Footer Placeholder 5">
            <a:extLst>
              <a:ext uri="{FF2B5EF4-FFF2-40B4-BE49-F238E27FC236}">
                <a16:creationId xmlns:a16="http://schemas.microsoft.com/office/drawing/2014/main" id="{B12CE9E3-6B2E-3523-7F61-629E0828DE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2C8F13-A60F-4627-2FBC-1BE566D727AA}"/>
              </a:ext>
            </a:extLst>
          </p:cNvPr>
          <p:cNvSpPr>
            <a:spLocks noGrp="1"/>
          </p:cNvSpPr>
          <p:nvPr>
            <p:ph type="sldNum" sz="quarter" idx="12"/>
          </p:nvPr>
        </p:nvSpPr>
        <p:spPr/>
        <p:txBody>
          <a:bodyPr/>
          <a:lstStyle/>
          <a:p>
            <a:fld id="{B4363868-D09D-4054-B18C-91E09A986060}" type="slidenum">
              <a:rPr lang="en-US" smtClean="0"/>
              <a:t>‹#›</a:t>
            </a:fld>
            <a:endParaRPr lang="en-US"/>
          </a:p>
        </p:txBody>
      </p:sp>
    </p:spTree>
    <p:extLst>
      <p:ext uri="{BB962C8B-B14F-4D97-AF65-F5344CB8AC3E}">
        <p14:creationId xmlns:p14="http://schemas.microsoft.com/office/powerpoint/2010/main" val="4274280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A577DA-15B6-44DF-D084-8A5A85E033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8583601-7621-F18F-5B83-9101C5FB2A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E7F89FA-FC1C-D6B9-ACCF-CCDAD84EE1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dirty="0"/>
          </a:p>
        </p:txBody>
      </p:sp>
      <p:sp>
        <p:nvSpPr>
          <p:cNvPr id="5" name="Footer Placeholder 4">
            <a:extLst>
              <a:ext uri="{FF2B5EF4-FFF2-40B4-BE49-F238E27FC236}">
                <a16:creationId xmlns:a16="http://schemas.microsoft.com/office/drawing/2014/main" id="{E90A4CEF-0F8F-DA7F-4CD0-E24B5982ED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5B47DE6-ED6B-9CC9-54CA-3D168C5C59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363868-D09D-4054-B18C-91E09A986060}" type="slidenum">
              <a:rPr lang="en-US" smtClean="0"/>
              <a:t>‹#›</a:t>
            </a:fld>
            <a:endParaRPr lang="en-US"/>
          </a:p>
        </p:txBody>
      </p:sp>
    </p:spTree>
    <p:extLst>
      <p:ext uri="{BB962C8B-B14F-4D97-AF65-F5344CB8AC3E}">
        <p14:creationId xmlns:p14="http://schemas.microsoft.com/office/powerpoint/2010/main" val="16885966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kern="1200">
          <a:solidFill>
            <a:srgbClr val="9E000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6189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6189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6189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6189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6189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miller@aph.org" TargetMode="External"/><Relationship Id="rId2" Type="http://schemas.openxmlformats.org/officeDocument/2006/relationships/hyperlink" Target="mailto:eschaller@aph.org" TargetMode="Externa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daisy.org/z3986/structure/SG-DAISY3/part2-math.html" TargetMode="External"/><Relationship Id="rId2" Type="http://schemas.openxmlformats.org/officeDocument/2006/relationships/hyperlink" Target="https://ncademi.org/resources/publications/nimas-nimac-seas-leas"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nimac.us/wp-content/uploads/2026/02/NIMAC-Case-Study-2025_final-report-1.31.26-fully-accessible.docx" TargetMode="External"/><Relationship Id="rId2" Type="http://schemas.openxmlformats.org/officeDocument/2006/relationships/hyperlink" Target="https://nimac.us/wp-content/uploads/2026/02/NIMAC-Case-Study-2025_final-report-1.31.26-fully-accessible.pdf"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s://aph.zoom.us/meeting/register/UtaK9O6yQwmLbqLJ-KVViA#/registration" TargetMode="External"/><Relationship Id="rId2" Type="http://schemas.openxmlformats.org/officeDocument/2006/relationships/hyperlink" Target="https://aph.zoom.us/meeting/register/39w5fzMvSvGtXx8wP2SXyQ#/registration"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ataem.org/Large-Print-Templates-and-Macros"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daisy.github.io/pipeline/Download.html"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nimac@aph.org" TargetMode="External"/><Relationship Id="rId2" Type="http://schemas.openxmlformats.org/officeDocument/2006/relationships/hyperlink" Target="https://youtu.be/BQW6VbG6UR0?si=P7zyCuaWSyRNVXb2"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nimac@aph.or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mailto:noreply-NIMAC@overdrive.com"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hyperlink" Target="https://nimac.us/"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hyperlink" Target="mailto:nimac@aph.org"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0A2FA6E-3938-0392-BA6C-8E1EF04643DC}"/>
              </a:ext>
            </a:extLst>
          </p:cNvPr>
          <p:cNvSpPr>
            <a:spLocks noGrp="1"/>
          </p:cNvSpPr>
          <p:nvPr>
            <p:ph type="ctrTitle"/>
          </p:nvPr>
        </p:nvSpPr>
        <p:spPr>
          <a:xfrm>
            <a:off x="1524000" y="2553789"/>
            <a:ext cx="9144000" cy="2000488"/>
          </a:xfrm>
        </p:spPr>
        <p:txBody>
          <a:bodyPr>
            <a:normAutofit/>
          </a:bodyPr>
          <a:lstStyle/>
          <a:p>
            <a:r>
              <a:rPr lang="en-US" altLang="en-US" dirty="0"/>
              <a:t>The NIMAC for AUs: </a:t>
            </a:r>
            <a:br>
              <a:rPr lang="en-US" altLang="en-US" sz="5400" dirty="0"/>
            </a:br>
            <a:r>
              <a:rPr lang="en-US" altLang="en-US" sz="5400" dirty="0"/>
              <a:t>Basics, Updates, and a Demo</a:t>
            </a:r>
            <a:endParaRPr lang="en-US" dirty="0"/>
          </a:p>
        </p:txBody>
      </p:sp>
      <p:sp>
        <p:nvSpPr>
          <p:cNvPr id="8" name="Subtitle 7">
            <a:extLst>
              <a:ext uri="{FF2B5EF4-FFF2-40B4-BE49-F238E27FC236}">
                <a16:creationId xmlns:a16="http://schemas.microsoft.com/office/drawing/2014/main" id="{B271C615-4E6D-9D44-6064-282648B7F121}"/>
              </a:ext>
            </a:extLst>
          </p:cNvPr>
          <p:cNvSpPr>
            <a:spLocks noGrp="1"/>
          </p:cNvSpPr>
          <p:nvPr>
            <p:ph type="subTitle" idx="1"/>
          </p:nvPr>
        </p:nvSpPr>
        <p:spPr>
          <a:xfrm>
            <a:off x="626533" y="4826213"/>
            <a:ext cx="5469467" cy="1747836"/>
          </a:xfrm>
        </p:spPr>
        <p:txBody>
          <a:bodyPr>
            <a:normAutofit fontScale="92500" lnSpcReduction="10000"/>
          </a:bodyPr>
          <a:lstStyle/>
          <a:p>
            <a:pPr algn="l">
              <a:defRPr/>
            </a:pPr>
            <a:r>
              <a:rPr lang="en-US" dirty="0">
                <a:solidFill>
                  <a:srgbClr val="161893"/>
                </a:solidFill>
                <a:cs typeface="Arial" charset="0"/>
              </a:rPr>
              <a:t>Liz Schaller, NIMAC Director</a:t>
            </a:r>
          </a:p>
          <a:p>
            <a:pPr algn="l">
              <a:defRPr/>
            </a:pPr>
            <a:r>
              <a:rPr lang="en-US" dirty="0">
                <a:solidFill>
                  <a:srgbClr val="161893"/>
                </a:solidFill>
                <a:cs typeface="Arial" charset="0"/>
                <a:hlinkClick r:id="rId2"/>
              </a:rPr>
              <a:t>eschaller@aph.org</a:t>
            </a:r>
            <a:r>
              <a:rPr lang="en-US" dirty="0">
                <a:solidFill>
                  <a:srgbClr val="161893"/>
                </a:solidFill>
                <a:cs typeface="Arial" charset="0"/>
              </a:rPr>
              <a:t> </a:t>
            </a:r>
          </a:p>
          <a:p>
            <a:pPr algn="l">
              <a:defRPr/>
            </a:pPr>
            <a:r>
              <a:rPr lang="en-US" dirty="0">
                <a:solidFill>
                  <a:srgbClr val="161893"/>
                </a:solidFill>
                <a:cs typeface="Arial" charset="0"/>
              </a:rPr>
              <a:t>Alexa Miller, NIMAC Librarian</a:t>
            </a:r>
          </a:p>
          <a:p>
            <a:pPr algn="l">
              <a:defRPr/>
            </a:pPr>
            <a:r>
              <a:rPr lang="en-US" dirty="0">
                <a:solidFill>
                  <a:srgbClr val="161893"/>
                </a:solidFill>
                <a:cs typeface="Arial" charset="0"/>
                <a:hlinkClick r:id="rId3"/>
              </a:rPr>
              <a:t>amiller@aph.org</a:t>
            </a:r>
            <a:r>
              <a:rPr lang="en-US" dirty="0">
                <a:solidFill>
                  <a:srgbClr val="161893"/>
                </a:solidFill>
                <a:cs typeface="Arial" charset="0"/>
              </a:rPr>
              <a:t> </a:t>
            </a:r>
          </a:p>
          <a:p>
            <a:pPr algn="l">
              <a:defRPr/>
            </a:pPr>
            <a:r>
              <a:rPr lang="en-US" dirty="0">
                <a:solidFill>
                  <a:srgbClr val="161893"/>
                </a:solidFill>
                <a:cs typeface="Arial" charset="0"/>
              </a:rPr>
              <a:t>April 2026</a:t>
            </a:r>
          </a:p>
          <a:p>
            <a:pPr algn="l">
              <a:defRPr/>
            </a:pPr>
            <a:endParaRPr lang="en-US" dirty="0">
              <a:cs typeface="Arial" charset="0"/>
            </a:endParaRPr>
          </a:p>
          <a:p>
            <a:pPr algn="l"/>
            <a:endParaRPr lang="en-US" dirty="0"/>
          </a:p>
        </p:txBody>
      </p:sp>
      <p:pic>
        <p:nvPicPr>
          <p:cNvPr id="3" name="Picture 2" descr="The logo of the NIMAC (National Instructional Materials Access Center) done in white lettering on a red and blue background. ">
            <a:extLst>
              <a:ext uri="{FF2B5EF4-FFF2-40B4-BE49-F238E27FC236}">
                <a16:creationId xmlns:a16="http://schemas.microsoft.com/office/drawing/2014/main" id="{CB737123-1DC2-6122-C0B0-36C017E0D77D}"/>
              </a:ex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5425" y="283951"/>
            <a:ext cx="6181149" cy="1772373"/>
          </a:xfrm>
          <a:prstGeom prst="rect">
            <a:avLst/>
          </a:prstGeom>
        </p:spPr>
      </p:pic>
      <p:pic>
        <p:nvPicPr>
          <p:cNvPr id="5" name="Picture 4">
            <a:extLst>
              <a:ext uri="{FF2B5EF4-FFF2-40B4-BE49-F238E27FC236}">
                <a16:creationId xmlns:a16="http://schemas.microsoft.com/office/drawing/2014/main" id="{97D923DC-F2C4-5025-0C32-D1703848810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8400" y="5735636"/>
            <a:ext cx="3267789" cy="838413"/>
          </a:xfrm>
          <a:prstGeom prst="rect">
            <a:avLst/>
          </a:prstGeom>
        </p:spPr>
      </p:pic>
    </p:spTree>
    <p:extLst>
      <p:ext uri="{BB962C8B-B14F-4D97-AF65-F5344CB8AC3E}">
        <p14:creationId xmlns:p14="http://schemas.microsoft.com/office/powerpoint/2010/main" val="1604412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749808" y="164158"/>
            <a:ext cx="10515600" cy="1325563"/>
          </a:xfrm>
        </p:spPr>
        <p:txBody>
          <a:bodyPr/>
          <a:lstStyle/>
          <a:p>
            <a:r>
              <a:rPr lang="en-US" altLang="en-US" dirty="0"/>
              <a:t>Today’s Webinar</a:t>
            </a:r>
          </a:p>
        </p:txBody>
      </p:sp>
      <p:sp>
        <p:nvSpPr>
          <p:cNvPr id="3" name="Content Placeholder 2"/>
          <p:cNvSpPr>
            <a:spLocks noGrp="1"/>
          </p:cNvSpPr>
          <p:nvPr>
            <p:ph idx="1"/>
          </p:nvPr>
        </p:nvSpPr>
        <p:spPr>
          <a:xfrm>
            <a:off x="749808" y="1396721"/>
            <a:ext cx="9460992" cy="5096154"/>
          </a:xfrm>
        </p:spPr>
        <p:txBody>
          <a:bodyPr/>
          <a:lstStyle/>
          <a:p>
            <a:pPr marL="0" indent="0">
              <a:buFontTx/>
              <a:buNone/>
              <a:defRPr/>
            </a:pPr>
            <a:r>
              <a:rPr lang="en-US" dirty="0"/>
              <a:t>Part 1: PowerPoint</a:t>
            </a:r>
          </a:p>
          <a:p>
            <a:pPr lvl="1">
              <a:defRPr/>
            </a:pPr>
            <a:r>
              <a:rPr lang="en-US" dirty="0"/>
              <a:t>NIMAC Basics</a:t>
            </a:r>
          </a:p>
          <a:p>
            <a:pPr lvl="1">
              <a:defRPr/>
            </a:pPr>
            <a:r>
              <a:rPr lang="en-US" dirty="0"/>
              <a:t>NIMAS and Procurement</a:t>
            </a:r>
          </a:p>
          <a:p>
            <a:pPr lvl="1">
              <a:defRPr/>
            </a:pPr>
            <a:r>
              <a:rPr lang="en-US" dirty="0"/>
              <a:t>Services &amp; System Features for AUs</a:t>
            </a:r>
          </a:p>
          <a:p>
            <a:pPr lvl="1">
              <a:defRPr/>
            </a:pPr>
            <a:r>
              <a:rPr lang="en-US" dirty="0"/>
              <a:t>Working with NIMAS</a:t>
            </a:r>
          </a:p>
          <a:p>
            <a:pPr marL="0" indent="0">
              <a:buFontTx/>
              <a:buNone/>
              <a:defRPr/>
            </a:pPr>
            <a:r>
              <a:rPr lang="en-US" dirty="0"/>
              <a:t>Part 2: Live Demo!</a:t>
            </a:r>
          </a:p>
          <a:p>
            <a:pPr lvl="1">
              <a:defRPr/>
            </a:pPr>
            <a:r>
              <a:rPr lang="en-US" dirty="0"/>
              <a:t>Searching and Downloading </a:t>
            </a:r>
          </a:p>
          <a:p>
            <a:pPr lvl="1">
              <a:defRPr/>
            </a:pPr>
            <a:r>
              <a:rPr lang="en-US" dirty="0"/>
              <a:t>Assigning Files to an AMP</a:t>
            </a:r>
          </a:p>
          <a:p>
            <a:pPr lvl="1">
              <a:defRPr/>
            </a:pPr>
            <a:r>
              <a:rPr lang="en-US" dirty="0"/>
              <a:t>Using the Watchlist</a:t>
            </a:r>
          </a:p>
          <a:p>
            <a:pPr lvl="1">
              <a:defRPr/>
            </a:pPr>
            <a:r>
              <a:rPr lang="en-US" dirty="0"/>
              <a:t>Publisher &amp; AMP Contact Information</a:t>
            </a:r>
          </a:p>
          <a:p>
            <a:pPr lvl="1">
              <a:defRPr/>
            </a:pPr>
            <a:r>
              <a:rPr lang="en-US" dirty="0"/>
              <a:t>Adding temporary sub users</a:t>
            </a:r>
          </a:p>
          <a:p>
            <a:pPr lvl="1">
              <a:defRPr/>
            </a:pPr>
            <a:r>
              <a:rPr lang="en-US" dirty="0"/>
              <a:t>Reports</a:t>
            </a:r>
          </a:p>
          <a:p>
            <a:pPr lvl="1">
              <a:defRPr/>
            </a:pPr>
            <a:endParaRPr lang="en-US" dirty="0"/>
          </a:p>
          <a:p>
            <a:pPr>
              <a:defRPr/>
            </a:pPr>
            <a:endParaRPr lang="en-US" dirty="0"/>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BAFF0-8DB4-23A6-2DC7-99FD2DC5DDA2}"/>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EE9855AC-2585-3DD8-87D2-983A2B3B30C1}"/>
              </a:ext>
            </a:extLst>
          </p:cNvPr>
          <p:cNvSpPr>
            <a:spLocks noGrp="1"/>
          </p:cNvSpPr>
          <p:nvPr>
            <p:ph idx="1"/>
          </p:nvPr>
        </p:nvSpPr>
        <p:spPr/>
        <p:txBody>
          <a:bodyPr/>
          <a:lstStyle/>
          <a:p>
            <a:r>
              <a:rPr lang="en-US" dirty="0"/>
              <a:t>Understand the requirements for NIMAS eligibility</a:t>
            </a:r>
          </a:p>
          <a:p>
            <a:r>
              <a:rPr lang="en-US" dirty="0"/>
              <a:t>Learn how to download NIMAS files</a:t>
            </a:r>
          </a:p>
          <a:p>
            <a:r>
              <a:rPr lang="en-US" dirty="0"/>
              <a:t>Learn how to assign NIMAS files</a:t>
            </a:r>
          </a:p>
          <a:p>
            <a:r>
              <a:rPr lang="en-US" dirty="0"/>
              <a:t>Understand how to utilize the Watchlist Service</a:t>
            </a:r>
          </a:p>
        </p:txBody>
      </p:sp>
    </p:spTree>
    <p:extLst>
      <p:ext uri="{BB962C8B-B14F-4D97-AF65-F5344CB8AC3E}">
        <p14:creationId xmlns:p14="http://schemas.microsoft.com/office/powerpoint/2010/main" val="1380327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noChangeArrowheads="1"/>
          </p:cNvSpPr>
          <p:nvPr>
            <p:ph type="title"/>
          </p:nvPr>
        </p:nvSpPr>
        <p:spPr>
          <a:xfrm>
            <a:off x="1981200" y="2857500"/>
            <a:ext cx="8229600" cy="1143000"/>
          </a:xfrm>
        </p:spPr>
        <p:txBody>
          <a:bodyPr/>
          <a:lstStyle/>
          <a:p>
            <a:pPr algn="ctr"/>
            <a:r>
              <a:rPr lang="en-US" altLang="en-US" dirty="0"/>
              <a:t>NIMAC: The Basics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noChangeArrowheads="1"/>
          </p:cNvSpPr>
          <p:nvPr>
            <p:ph type="title"/>
          </p:nvPr>
        </p:nvSpPr>
        <p:spPr/>
        <p:txBody>
          <a:bodyPr/>
          <a:lstStyle/>
          <a:p>
            <a:r>
              <a:rPr lang="en-US" altLang="en-US" dirty="0"/>
              <a:t>The NIMAC Project</a:t>
            </a:r>
          </a:p>
        </p:txBody>
      </p:sp>
      <p:sp>
        <p:nvSpPr>
          <p:cNvPr id="8195" name="Content Placeholder 2"/>
          <p:cNvSpPr>
            <a:spLocks noGrp="1" noChangeArrowheads="1"/>
          </p:cNvSpPr>
          <p:nvPr>
            <p:ph idx="1"/>
          </p:nvPr>
        </p:nvSpPr>
        <p:spPr>
          <a:xfrm>
            <a:off x="438912" y="1837944"/>
            <a:ext cx="10914888" cy="4486656"/>
          </a:xfrm>
        </p:spPr>
        <p:txBody>
          <a:bodyPr>
            <a:normAutofit/>
          </a:bodyPr>
          <a:lstStyle/>
          <a:p>
            <a:pPr lvl="1">
              <a:buFont typeface="Arial" charset="0"/>
              <a:buChar char="•"/>
            </a:pPr>
            <a:r>
              <a:rPr lang="en-US" altLang="en-US" sz="2800" dirty="0"/>
              <a:t>Created by IDEA 2004, the NIMAC is the national source file repository for K-12 textbooks and instructional materials. </a:t>
            </a:r>
          </a:p>
          <a:p>
            <a:pPr lvl="1">
              <a:buFont typeface="Arial" charset="0"/>
              <a:buChar char="•"/>
            </a:pPr>
            <a:r>
              <a:rPr lang="en-US" altLang="en-US" sz="2800" dirty="0"/>
              <a:t>We make NIMAS files available for use in producing accessible formats for K-12 instructional materials.</a:t>
            </a:r>
          </a:p>
          <a:p>
            <a:pPr lvl="1">
              <a:buFont typeface="Arial" charset="0"/>
              <a:buChar char="•"/>
            </a:pPr>
            <a:r>
              <a:rPr lang="en-US" altLang="en-US" sz="2800" dirty="0"/>
              <a:t>We have received over 90,000 file sets from over 200 publishers. </a:t>
            </a:r>
          </a:p>
          <a:p>
            <a:pPr lvl="1">
              <a:buFont typeface="Arial" charset="0"/>
              <a:buChar char="•"/>
            </a:pPr>
            <a:r>
              <a:rPr lang="en-US" altLang="en-US" sz="2800" dirty="0"/>
              <a:t>All 50 States, the eligible territories, and the DoDEA work with the NIMAC.</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noChangeArrowheads="1"/>
          </p:cNvSpPr>
          <p:nvPr>
            <p:ph type="title"/>
          </p:nvPr>
        </p:nvSpPr>
        <p:spPr>
          <a:xfrm>
            <a:off x="647198" y="162448"/>
            <a:ext cx="8229600" cy="1143000"/>
          </a:xfrm>
        </p:spPr>
        <p:txBody>
          <a:bodyPr/>
          <a:lstStyle/>
          <a:p>
            <a:r>
              <a:rPr lang="en-US" altLang="en-US" dirty="0"/>
              <a:t>What is NIMAS? </a:t>
            </a:r>
          </a:p>
        </p:txBody>
      </p:sp>
      <p:sp>
        <p:nvSpPr>
          <p:cNvPr id="10243" name="Content Placeholder 2"/>
          <p:cNvSpPr>
            <a:spLocks noGrp="1" noChangeArrowheads="1"/>
          </p:cNvSpPr>
          <p:nvPr>
            <p:ph idx="1"/>
          </p:nvPr>
        </p:nvSpPr>
        <p:spPr>
          <a:xfrm>
            <a:off x="773723" y="1205802"/>
            <a:ext cx="10550769" cy="5271198"/>
          </a:xfrm>
        </p:spPr>
        <p:txBody>
          <a:bodyPr/>
          <a:lstStyle/>
          <a:p>
            <a:pPr lvl="1">
              <a:buFont typeface="Arial" charset="0"/>
              <a:buChar char="•"/>
            </a:pPr>
            <a:r>
              <a:rPr lang="en-US" altLang="en-US" sz="2800" dirty="0"/>
              <a:t>“NIMAS” means the National Instructional Materials Accessibility Standard. </a:t>
            </a:r>
          </a:p>
          <a:p>
            <a:pPr lvl="1">
              <a:buFont typeface="Arial" charset="0"/>
              <a:buChar char="•"/>
            </a:pPr>
            <a:r>
              <a:rPr lang="en-US" altLang="en-US" sz="2800" dirty="0"/>
              <a:t>Under IDEA, this is the only file format the NIMAC is allowed to receive.</a:t>
            </a:r>
          </a:p>
          <a:p>
            <a:pPr lvl="1">
              <a:buFont typeface="Arial" charset="0"/>
              <a:buChar char="•"/>
            </a:pPr>
            <a:r>
              <a:rPr lang="en-US" altLang="en-US" sz="2800" dirty="0"/>
              <a:t>NIMAS is an XML-based source file format used to produce accessible formats such as braille, DAISY, EPUB, and large print.   </a:t>
            </a:r>
          </a:p>
          <a:p>
            <a:pPr lvl="1">
              <a:buFont typeface="Arial" charset="0"/>
              <a:buChar char="•"/>
            </a:pPr>
            <a:r>
              <a:rPr lang="en-US" altLang="en-US" sz="2800" dirty="0"/>
              <a:t>It is not distributed directly to students.  </a:t>
            </a:r>
          </a:p>
          <a:p>
            <a:pPr lvl="1">
              <a:buFont typeface="Arial" charset="0"/>
              <a:buChar char="•"/>
            </a:pPr>
            <a:r>
              <a:rPr lang="en-US" altLang="en-US" sz="2800" dirty="0"/>
              <a:t>Because NIMAS is not generated as a part of print or digital book production, it can take several weeks for it to be produced. </a:t>
            </a:r>
          </a:p>
          <a:p>
            <a:pPr lvl="1"/>
            <a:endParaRPr lang="en-US"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a:xfrm>
            <a:off x="647281" y="264642"/>
            <a:ext cx="10515600" cy="1325563"/>
          </a:xfrm>
        </p:spPr>
        <p:txBody>
          <a:bodyPr/>
          <a:lstStyle/>
          <a:p>
            <a:r>
              <a:rPr lang="en-US" altLang="en-US" dirty="0"/>
              <a:t>How we get files</a:t>
            </a:r>
          </a:p>
        </p:txBody>
      </p:sp>
      <p:sp>
        <p:nvSpPr>
          <p:cNvPr id="12291" name="Content Placeholder 2"/>
          <p:cNvSpPr>
            <a:spLocks noGrp="1" noChangeArrowheads="1"/>
          </p:cNvSpPr>
          <p:nvPr>
            <p:ph idx="1"/>
          </p:nvPr>
        </p:nvSpPr>
        <p:spPr>
          <a:xfrm>
            <a:off x="647281" y="1417638"/>
            <a:ext cx="10797792" cy="4906962"/>
          </a:xfrm>
        </p:spPr>
        <p:txBody>
          <a:bodyPr>
            <a:normAutofit/>
          </a:bodyPr>
          <a:lstStyle/>
          <a:p>
            <a:pPr lvl="1">
              <a:buFont typeface="Arial" charset="0"/>
              <a:buChar char="•"/>
            </a:pPr>
            <a:r>
              <a:rPr lang="en-US" altLang="en-US" sz="2800" dirty="0"/>
              <a:t>Under IDEA 2004, the </a:t>
            </a:r>
            <a:r>
              <a:rPr lang="en-US" altLang="en-US" sz="2800" b="1" dirty="0"/>
              <a:t>only</a:t>
            </a:r>
            <a:r>
              <a:rPr lang="en-US" altLang="en-US" sz="2800" dirty="0"/>
              <a:t> mechanism to </a:t>
            </a:r>
            <a:r>
              <a:rPr lang="en-US" altLang="en-US" sz="2800" i="1" dirty="0"/>
              <a:t>require</a:t>
            </a:r>
            <a:r>
              <a:rPr lang="en-US" altLang="en-US" sz="2800" dirty="0"/>
              <a:t> NIMAS from the publisher is the book adoption contract or purchase agreement.</a:t>
            </a:r>
          </a:p>
          <a:p>
            <a:pPr lvl="1">
              <a:buFont typeface="Arial" charset="0"/>
              <a:buChar char="•"/>
            </a:pPr>
            <a:r>
              <a:rPr lang="en-US" altLang="en-US" sz="2800" dirty="0"/>
              <a:t>There is no blanket requirement for publishers to submit files to the NIMAC. </a:t>
            </a:r>
          </a:p>
          <a:p>
            <a:pPr lvl="1">
              <a:buFont typeface="Arial" charset="0"/>
              <a:buChar char="•"/>
            </a:pPr>
            <a:r>
              <a:rPr lang="en-US" altLang="en-US" sz="2800" dirty="0"/>
              <a:t>States and districts have been able to require NIMAS when they purchase new textbooks since July of 2006.  </a:t>
            </a:r>
          </a:p>
          <a:p>
            <a:pPr lvl="1">
              <a:buFont typeface="Arial" charset="0"/>
              <a:buChar char="•"/>
            </a:pPr>
            <a:r>
              <a:rPr lang="en-US" altLang="en-US" sz="2800" dirty="0"/>
              <a:t>Ideally, when NIMAS is included in contracts, a file will already be available when a need is identified.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noChangeArrowheads="1"/>
          </p:cNvSpPr>
          <p:nvPr>
            <p:ph type="title"/>
          </p:nvPr>
        </p:nvSpPr>
        <p:spPr>
          <a:xfrm>
            <a:off x="687475" y="284738"/>
            <a:ext cx="10515600" cy="1325563"/>
          </a:xfrm>
        </p:spPr>
        <p:txBody>
          <a:bodyPr/>
          <a:lstStyle/>
          <a:p>
            <a:r>
              <a:rPr lang="en-US" altLang="en-US" dirty="0"/>
              <a:t>Types of materials we receive</a:t>
            </a:r>
          </a:p>
        </p:txBody>
      </p:sp>
      <p:sp>
        <p:nvSpPr>
          <p:cNvPr id="13315" name="Content Placeholder 2"/>
          <p:cNvSpPr>
            <a:spLocks noGrp="1" noChangeArrowheads="1"/>
          </p:cNvSpPr>
          <p:nvPr>
            <p:ph idx="1"/>
          </p:nvPr>
        </p:nvSpPr>
        <p:spPr>
          <a:xfrm>
            <a:off x="687475" y="1417638"/>
            <a:ext cx="10817050" cy="4906962"/>
          </a:xfrm>
        </p:spPr>
        <p:txBody>
          <a:bodyPr>
            <a:normAutofit/>
          </a:bodyPr>
          <a:lstStyle/>
          <a:p>
            <a:pPr lvl="1">
              <a:buFont typeface="Arial" charset="0"/>
              <a:buChar char="•"/>
            </a:pPr>
            <a:r>
              <a:rPr lang="en-US" altLang="en-US" sz="2800" dirty="0"/>
              <a:t>NIMAC receives a wide range of student-facing instructional materials. </a:t>
            </a:r>
          </a:p>
          <a:p>
            <a:pPr lvl="1">
              <a:buFont typeface="Arial" charset="0"/>
              <a:buChar char="•"/>
            </a:pPr>
            <a:r>
              <a:rPr lang="en-US" altLang="en-US" sz="2800" dirty="0"/>
              <a:t>These include textbooks, workbooks, supplementary readers, and ancillary materials such as blackline masters. </a:t>
            </a:r>
          </a:p>
          <a:p>
            <a:pPr lvl="1">
              <a:buFont typeface="Arial" charset="0"/>
              <a:buChar char="•"/>
            </a:pPr>
            <a:r>
              <a:rPr lang="en-US" altLang="en-US" sz="2800" dirty="0"/>
              <a:t>Exempt materials include teacher’s editions, pre-2006 titles, trade books, college textbooks, reference books.</a:t>
            </a:r>
          </a:p>
          <a:p>
            <a:pPr lvl="1">
              <a:buFont typeface="Arial" charset="0"/>
              <a:buChar char="•"/>
            </a:pPr>
            <a:r>
              <a:rPr lang="en-US" altLang="en-US" sz="2800" dirty="0"/>
              <a:t>We can also now accept NIMAS files for some digital instructional materials.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CB90D-C89F-48C5-80C1-C031EE299E73}"/>
              </a:ext>
            </a:extLst>
          </p:cNvPr>
          <p:cNvSpPr>
            <a:spLocks noGrp="1"/>
          </p:cNvSpPr>
          <p:nvPr>
            <p:ph type="title"/>
          </p:nvPr>
        </p:nvSpPr>
        <p:spPr/>
        <p:txBody>
          <a:bodyPr/>
          <a:lstStyle/>
          <a:p>
            <a:r>
              <a:rPr lang="en-US" dirty="0"/>
              <a:t>What is an Authorized User?</a:t>
            </a:r>
          </a:p>
        </p:txBody>
      </p:sp>
      <p:sp>
        <p:nvSpPr>
          <p:cNvPr id="3" name="Content Placeholder 2">
            <a:extLst>
              <a:ext uri="{FF2B5EF4-FFF2-40B4-BE49-F238E27FC236}">
                <a16:creationId xmlns:a16="http://schemas.microsoft.com/office/drawing/2014/main" id="{3F1BE043-CE18-4467-8F57-3665BCFE9FBA}"/>
              </a:ext>
            </a:extLst>
          </p:cNvPr>
          <p:cNvSpPr>
            <a:spLocks noGrp="1"/>
          </p:cNvSpPr>
          <p:nvPr>
            <p:ph idx="1"/>
          </p:nvPr>
        </p:nvSpPr>
        <p:spPr>
          <a:xfrm>
            <a:off x="838199" y="1417639"/>
            <a:ext cx="10616921" cy="4525963"/>
          </a:xfrm>
        </p:spPr>
        <p:txBody>
          <a:bodyPr/>
          <a:lstStyle/>
          <a:p>
            <a:pPr marL="571500" indent="-514350">
              <a:defRPr/>
            </a:pPr>
            <a:r>
              <a:rPr lang="en-US" altLang="en-US" dirty="0"/>
              <a:t>An Authorized User is someone who has been designated by their State Coordinator to have an account that provides full access to the NIMAC repository.</a:t>
            </a:r>
          </a:p>
          <a:p>
            <a:pPr marL="571500" indent="-514350">
              <a:defRPr/>
            </a:pPr>
            <a:r>
              <a:rPr lang="en-US" altLang="en-US" dirty="0"/>
              <a:t>These individuals are generally from within the educational structure of the State, such as from an IRC or State department of education. </a:t>
            </a:r>
          </a:p>
          <a:p>
            <a:pPr marL="571500" indent="-514350">
              <a:defRPr/>
            </a:pPr>
            <a:r>
              <a:rPr lang="en-US" altLang="en-US" dirty="0"/>
              <a:t>In some States, the State Coordinator also functions as an Authorized User. We identify these individuals as “hybrid” State Coordinators.</a:t>
            </a:r>
          </a:p>
          <a:p>
            <a:pPr marL="0" indent="0">
              <a:buNone/>
            </a:pPr>
            <a:endParaRPr lang="en-US" dirty="0"/>
          </a:p>
        </p:txBody>
      </p:sp>
    </p:spTree>
    <p:extLst>
      <p:ext uri="{BB962C8B-B14F-4D97-AF65-F5344CB8AC3E}">
        <p14:creationId xmlns:p14="http://schemas.microsoft.com/office/powerpoint/2010/main" val="32976901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noChangeArrowheads="1"/>
          </p:cNvSpPr>
          <p:nvPr>
            <p:ph type="title"/>
          </p:nvPr>
        </p:nvSpPr>
        <p:spPr/>
        <p:txBody>
          <a:bodyPr/>
          <a:lstStyle/>
          <a:p>
            <a:r>
              <a:rPr lang="en-US" altLang="en-US" dirty="0"/>
              <a:t>Authorized Users &amp; AMPs</a:t>
            </a:r>
          </a:p>
        </p:txBody>
      </p:sp>
      <p:sp>
        <p:nvSpPr>
          <p:cNvPr id="13315" name="Content Placeholder 2"/>
          <p:cNvSpPr>
            <a:spLocks noGrp="1" noChangeArrowheads="1"/>
          </p:cNvSpPr>
          <p:nvPr>
            <p:ph idx="1"/>
          </p:nvPr>
        </p:nvSpPr>
        <p:spPr>
          <a:xfrm>
            <a:off x="673240" y="1417638"/>
            <a:ext cx="10680560" cy="4906962"/>
          </a:xfrm>
        </p:spPr>
        <p:txBody>
          <a:bodyPr>
            <a:normAutofit/>
          </a:bodyPr>
          <a:lstStyle/>
          <a:p>
            <a:pPr lvl="1">
              <a:buFont typeface="Arial" charset="0"/>
              <a:buChar char="•"/>
            </a:pPr>
            <a:r>
              <a:rPr lang="en-US" altLang="en-US" sz="2800" dirty="0"/>
              <a:t>As an Authorized User, you can search and download files from the NIMAC.</a:t>
            </a:r>
          </a:p>
          <a:p>
            <a:pPr lvl="1">
              <a:buFont typeface="Arial" charset="0"/>
              <a:buChar char="•"/>
            </a:pPr>
            <a:r>
              <a:rPr lang="en-US" altLang="en-US" sz="2800" dirty="0"/>
              <a:t>You can also assign files for download by registered Accessible Media Producers (AMPs).</a:t>
            </a:r>
          </a:p>
          <a:p>
            <a:pPr lvl="1">
              <a:buFont typeface="Arial" charset="0"/>
              <a:buChar char="•"/>
            </a:pPr>
            <a:r>
              <a:rPr lang="en-US" altLang="en-US" sz="2800" dirty="0"/>
              <a:t>AMP accounts are freely available but provide more limited access to the repository.</a:t>
            </a:r>
          </a:p>
          <a:p>
            <a:pPr lvl="1">
              <a:buFont typeface="Arial" charset="0"/>
              <a:buChar char="•"/>
            </a:pPr>
            <a:r>
              <a:rPr lang="en-US" altLang="en-US" sz="2800" dirty="0"/>
              <a:t>We’ll cover assigning files to AMPs in the demo.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1981200" y="2847975"/>
            <a:ext cx="8229600" cy="1162050"/>
          </a:xfrm>
        </p:spPr>
        <p:txBody>
          <a:bodyPr/>
          <a:lstStyle/>
          <a:p>
            <a:pPr algn="ctr"/>
            <a:r>
              <a:rPr lang="en-US" altLang="en-US" dirty="0"/>
              <a:t>NIMAS and Procurement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a:xfrm>
            <a:off x="637032" y="190500"/>
            <a:ext cx="8229600" cy="1143000"/>
          </a:xfrm>
        </p:spPr>
        <p:txBody>
          <a:bodyPr/>
          <a:lstStyle/>
          <a:p>
            <a:r>
              <a:rPr lang="en-US" altLang="en-US" dirty="0"/>
              <a:t>NIMAS in Procurement Contracts</a:t>
            </a:r>
          </a:p>
        </p:txBody>
      </p:sp>
      <p:sp>
        <p:nvSpPr>
          <p:cNvPr id="12291" name="Content Placeholder 2"/>
          <p:cNvSpPr>
            <a:spLocks noGrp="1" noChangeArrowheads="1"/>
          </p:cNvSpPr>
          <p:nvPr>
            <p:ph idx="1"/>
          </p:nvPr>
        </p:nvSpPr>
        <p:spPr>
          <a:xfrm>
            <a:off x="512064" y="1600200"/>
            <a:ext cx="11036808" cy="4495800"/>
          </a:xfrm>
        </p:spPr>
        <p:txBody>
          <a:bodyPr/>
          <a:lstStyle/>
          <a:p>
            <a:pPr lvl="1">
              <a:buFont typeface="Arial" charset="0"/>
              <a:buChar char="•"/>
            </a:pPr>
            <a:r>
              <a:rPr lang="en-US" altLang="en-US" sz="2800" dirty="0"/>
              <a:t>Under IDEA 2004, there was no blanket requirement for publishers to submit files to the NIMAC. </a:t>
            </a:r>
          </a:p>
          <a:p>
            <a:pPr lvl="1">
              <a:buFont typeface="Arial" charset="0"/>
              <a:buChar char="•"/>
            </a:pPr>
            <a:r>
              <a:rPr lang="en-US" altLang="en-US" sz="2800" dirty="0"/>
              <a:t>The </a:t>
            </a:r>
            <a:r>
              <a:rPr lang="en-US" altLang="en-US" sz="2800" b="1" dirty="0"/>
              <a:t>only</a:t>
            </a:r>
            <a:r>
              <a:rPr lang="en-US" altLang="en-US" sz="2800" dirty="0"/>
              <a:t> mechanism to </a:t>
            </a:r>
            <a:r>
              <a:rPr lang="en-US" altLang="en-US" sz="2800" i="1" dirty="0"/>
              <a:t>require</a:t>
            </a:r>
            <a:r>
              <a:rPr lang="en-US" altLang="en-US" sz="2800" dirty="0"/>
              <a:t> NIMAS from the publisher is the book adoption contract or purchase agreement.</a:t>
            </a:r>
          </a:p>
          <a:p>
            <a:pPr lvl="1">
              <a:buFont typeface="Arial" charset="0"/>
              <a:buChar char="•"/>
            </a:pPr>
            <a:r>
              <a:rPr lang="en-US" altLang="en-US" sz="2800" dirty="0"/>
              <a:t>Including NIMAS language in all SEA and LEA contracts is essential to ensuring that the NIMAC will receive the files students need.</a:t>
            </a:r>
          </a:p>
          <a:p>
            <a:pPr lvl="1"/>
            <a:endParaRPr lang="en-US" altLang="en-US" dirty="0"/>
          </a:p>
        </p:txBody>
      </p:sp>
    </p:spTree>
    <p:extLst>
      <p:ext uri="{BB962C8B-B14F-4D97-AF65-F5344CB8AC3E}">
        <p14:creationId xmlns:p14="http://schemas.microsoft.com/office/powerpoint/2010/main" val="33843970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a:xfrm>
            <a:off x="591312" y="301752"/>
            <a:ext cx="9147048" cy="1143000"/>
          </a:xfrm>
        </p:spPr>
        <p:txBody>
          <a:bodyPr>
            <a:normAutofit fontScale="90000"/>
          </a:bodyPr>
          <a:lstStyle/>
          <a:p>
            <a:r>
              <a:rPr lang="en-US" altLang="en-US" dirty="0"/>
              <a:t>Requiring NIMAS from publishers is a </a:t>
            </a:r>
            <a:r>
              <a:rPr lang="en-US" altLang="en-US" b="1" dirty="0"/>
              <a:t>legal</a:t>
            </a:r>
            <a:r>
              <a:rPr lang="en-US" altLang="en-US" dirty="0"/>
              <a:t> obligation</a:t>
            </a:r>
          </a:p>
        </p:txBody>
      </p:sp>
      <p:sp>
        <p:nvSpPr>
          <p:cNvPr id="12291" name="Content Placeholder 2"/>
          <p:cNvSpPr>
            <a:spLocks noGrp="1" noChangeArrowheads="1"/>
          </p:cNvSpPr>
          <p:nvPr>
            <p:ph idx="1"/>
          </p:nvPr>
        </p:nvSpPr>
        <p:spPr>
          <a:xfrm>
            <a:off x="591312" y="1844040"/>
            <a:ext cx="10966704" cy="4343400"/>
          </a:xfrm>
        </p:spPr>
        <p:txBody>
          <a:bodyPr/>
          <a:lstStyle/>
          <a:p>
            <a:r>
              <a:rPr lang="en-US" altLang="en-US" b="1" dirty="0"/>
              <a:t>All states</a:t>
            </a:r>
            <a:r>
              <a:rPr lang="en-US" altLang="en-US" dirty="0"/>
              <a:t> and </a:t>
            </a:r>
            <a:r>
              <a:rPr lang="en-US" altLang="en-US" b="1" dirty="0"/>
              <a:t>all districts </a:t>
            </a:r>
            <a:r>
              <a:rPr lang="en-US" altLang="en-US" dirty="0"/>
              <a:t>that coordinate with the NIMAC are obligated under IDEA to require publishers to submit files to the NIMAC as a part of any instructional materials adoption process or contract.</a:t>
            </a:r>
          </a:p>
          <a:p>
            <a:r>
              <a:rPr lang="en-US" altLang="en-US" dirty="0"/>
              <a:t>This is a requirement under the legislation and not optional.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7A91E-EEB2-D331-C82E-227862EFECA8}"/>
              </a:ext>
            </a:extLst>
          </p:cNvPr>
          <p:cNvSpPr>
            <a:spLocks noGrp="1"/>
          </p:cNvSpPr>
          <p:nvPr>
            <p:ph type="title"/>
          </p:nvPr>
        </p:nvSpPr>
        <p:spPr>
          <a:xfrm>
            <a:off x="563880" y="92076"/>
            <a:ext cx="10515600" cy="1325563"/>
          </a:xfrm>
        </p:spPr>
        <p:txBody>
          <a:bodyPr>
            <a:normAutofit/>
          </a:bodyPr>
          <a:lstStyle/>
          <a:p>
            <a:r>
              <a:rPr lang="en-US" sz="3200" dirty="0">
                <a:hlinkClick r:id="rId2">
                  <a:extLst>
                    <a:ext uri="{A12FA001-AC4F-418D-AE19-62706E023703}">
                      <ahyp:hlinkClr xmlns:ahyp="http://schemas.microsoft.com/office/drawing/2018/hyperlinkcolor" val="tx"/>
                    </a:ext>
                  </a:extLst>
                </a:hlinkClick>
              </a:rPr>
              <a:t>Sample Contract Language from NCADEMI</a:t>
            </a:r>
            <a:endParaRPr lang="en-US" sz="3200" dirty="0"/>
          </a:p>
        </p:txBody>
      </p:sp>
      <p:sp>
        <p:nvSpPr>
          <p:cNvPr id="3" name="Content Placeholder 2">
            <a:extLst>
              <a:ext uri="{FF2B5EF4-FFF2-40B4-BE49-F238E27FC236}">
                <a16:creationId xmlns:a16="http://schemas.microsoft.com/office/drawing/2014/main" id="{D852E1D0-9A26-3153-4012-BEFFC5FA88F1}"/>
              </a:ext>
            </a:extLst>
          </p:cNvPr>
          <p:cNvSpPr>
            <a:spLocks noGrp="1"/>
          </p:cNvSpPr>
          <p:nvPr>
            <p:ph idx="1"/>
          </p:nvPr>
        </p:nvSpPr>
        <p:spPr>
          <a:xfrm>
            <a:off x="758952" y="1417639"/>
            <a:ext cx="10594848" cy="4708525"/>
          </a:xfrm>
        </p:spPr>
        <p:txBody>
          <a:bodyPr>
            <a:normAutofit fontScale="92500"/>
          </a:bodyPr>
          <a:lstStyle/>
          <a:p>
            <a:pPr marL="0" indent="0">
              <a:buNone/>
            </a:pPr>
            <a:r>
              <a:rPr lang="en-US" sz="2400" dirty="0">
                <a:latin typeface="Calibri" panose="020F0502020204030204" pitchFamily="34" charset="0"/>
                <a:ea typeface="Calibri" panose="020F0502020204030204" pitchFamily="34" charset="0"/>
                <a:cs typeface="Calibri" panose="020F0502020204030204" pitchFamily="34" charset="0"/>
              </a:rPr>
              <a:t>“By agreeing to deliver the materials marked with “NIMAS” on this contract or purchase order, the publisher agrees to prepare and submit on or before [month/day/year] a NIMAS fileset to the NIMAC that complies with the terms and procedures set forth by the National Instructional Materials Access Center (NIMAC) (IDEA Title I, Part D, sec. 674(e)).</a:t>
            </a:r>
          </a:p>
          <a:p>
            <a:pPr marL="0" indent="0">
              <a:buNone/>
            </a:pPr>
            <a:endParaRPr lang="en-US" sz="13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2400" dirty="0">
                <a:latin typeface="Calibri" panose="020F0502020204030204" pitchFamily="34" charset="0"/>
                <a:ea typeface="Calibri" panose="020F0502020204030204" pitchFamily="34" charset="0"/>
                <a:cs typeface="Calibri" panose="020F0502020204030204" pitchFamily="34" charset="0"/>
              </a:rPr>
              <a:t>The publisher also agrees to mark up materials eligible for NIMAS submission that contain mathematical and scientific instructional content by using the </a:t>
            </a:r>
            <a:r>
              <a:rPr lang="en-US" sz="2400" dirty="0">
                <a:solidFill>
                  <a:srgbClr val="E50C2D"/>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MathML modular extension of the DAISY/NIMAS Structure Guidelines </a:t>
            </a:r>
            <a:r>
              <a:rPr lang="en-US" sz="2400" dirty="0">
                <a:latin typeface="Calibri" panose="020F0502020204030204" pitchFamily="34" charset="0"/>
                <a:ea typeface="Calibri" panose="020F0502020204030204" pitchFamily="34" charset="0"/>
                <a:cs typeface="Calibri" panose="020F0502020204030204" pitchFamily="34" charset="0"/>
              </a:rPr>
              <a:t>, as posted and maintained at the DAISY Consortium website [refer to the latest applicable version].</a:t>
            </a:r>
          </a:p>
          <a:p>
            <a:pPr marL="0" indent="0">
              <a:buNone/>
            </a:pPr>
            <a:endParaRPr lang="en-US" sz="13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2400" dirty="0">
                <a:latin typeface="Calibri" panose="020F0502020204030204" pitchFamily="34" charset="0"/>
                <a:ea typeface="Calibri" panose="020F0502020204030204" pitchFamily="34" charset="0"/>
                <a:cs typeface="Calibri" panose="020F0502020204030204" pitchFamily="34" charset="0"/>
              </a:rPr>
              <a:t>Should the vendor be a distributor of the materials and not the publisher, the distributor agrees to immediately notify the publisher of its obligation to submit NIMAS filesets of the purchased materials to the NIMAC. The files will be used for the production of accessible formats as permitted under the law for eligible students [IDEA Title I, Part B, sec. 612(a)].”</a:t>
            </a:r>
          </a:p>
          <a:p>
            <a:pPr marL="0" indent="0">
              <a:buNone/>
            </a:pPr>
            <a:endParaRPr lang="en-US" dirty="0"/>
          </a:p>
        </p:txBody>
      </p:sp>
    </p:spTree>
    <p:extLst>
      <p:ext uri="{BB962C8B-B14F-4D97-AF65-F5344CB8AC3E}">
        <p14:creationId xmlns:p14="http://schemas.microsoft.com/office/powerpoint/2010/main" val="2457693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48004-50D1-4389-ABEF-20818CD08406}"/>
              </a:ext>
            </a:extLst>
          </p:cNvPr>
          <p:cNvSpPr>
            <a:spLocks noGrp="1"/>
          </p:cNvSpPr>
          <p:nvPr>
            <p:ph type="title"/>
          </p:nvPr>
        </p:nvSpPr>
        <p:spPr>
          <a:xfrm>
            <a:off x="1981200" y="2857500"/>
            <a:ext cx="8229600" cy="1143000"/>
          </a:xfrm>
        </p:spPr>
        <p:txBody>
          <a:bodyPr>
            <a:normAutofit fontScale="90000"/>
          </a:bodyPr>
          <a:lstStyle/>
          <a:p>
            <a:pPr algn="ctr"/>
            <a:r>
              <a:rPr lang="en-US" dirty="0"/>
              <a:t>NIMAC Case Study on Timely Delivery of Accessible Materials</a:t>
            </a:r>
          </a:p>
        </p:txBody>
      </p:sp>
    </p:spTree>
    <p:extLst>
      <p:ext uri="{BB962C8B-B14F-4D97-AF65-F5344CB8AC3E}">
        <p14:creationId xmlns:p14="http://schemas.microsoft.com/office/powerpoint/2010/main" val="40121256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C072A-7A60-4732-B306-91BF43D6D307}"/>
              </a:ext>
            </a:extLst>
          </p:cNvPr>
          <p:cNvSpPr>
            <a:spLocks noGrp="1"/>
          </p:cNvSpPr>
          <p:nvPr>
            <p:ph type="title"/>
          </p:nvPr>
        </p:nvSpPr>
        <p:spPr/>
        <p:txBody>
          <a:bodyPr/>
          <a:lstStyle/>
          <a:p>
            <a:r>
              <a:rPr lang="en-US" dirty="0"/>
              <a:t>NIMAC Case Study</a:t>
            </a:r>
          </a:p>
        </p:txBody>
      </p:sp>
      <p:sp>
        <p:nvSpPr>
          <p:cNvPr id="3" name="Content Placeholder 2">
            <a:extLst>
              <a:ext uri="{FF2B5EF4-FFF2-40B4-BE49-F238E27FC236}">
                <a16:creationId xmlns:a16="http://schemas.microsoft.com/office/drawing/2014/main" id="{73CC89D1-B716-4E67-AE87-3A436D24A2EE}"/>
              </a:ext>
            </a:extLst>
          </p:cNvPr>
          <p:cNvSpPr>
            <a:spLocks noGrp="1"/>
          </p:cNvSpPr>
          <p:nvPr>
            <p:ph idx="1"/>
          </p:nvPr>
        </p:nvSpPr>
        <p:spPr>
          <a:xfrm>
            <a:off x="758952" y="1600200"/>
            <a:ext cx="10789920" cy="4648200"/>
          </a:xfrm>
        </p:spPr>
        <p:txBody>
          <a:bodyPr>
            <a:normAutofit/>
          </a:bodyPr>
          <a:lstStyle/>
          <a:p>
            <a:r>
              <a:rPr lang="en-US" dirty="0"/>
              <a:t>In 2025, the NIMAC worked with True North Evaluation on a case study on timely delivery of accessible formats.</a:t>
            </a:r>
          </a:p>
          <a:p>
            <a:r>
              <a:rPr lang="en-US" dirty="0"/>
              <a:t>Data collection focused primarily on three states–Ohio, Oregon, and Utah–while a few surveys and focus groups targeted a wider, national audience.</a:t>
            </a:r>
          </a:p>
          <a:p>
            <a:pPr marL="0" indent="0">
              <a:buNone/>
            </a:pPr>
            <a:r>
              <a:rPr lang="en-US" dirty="0"/>
              <a:t>The case study sought to address two key questions:</a:t>
            </a:r>
          </a:p>
          <a:p>
            <a:pPr marL="914400" lvl="1" indent="-457200">
              <a:buFont typeface="+mj-lt"/>
              <a:buAutoNum type="arabicPeriod"/>
            </a:pPr>
            <a:r>
              <a:rPr lang="en-US" dirty="0"/>
              <a:t>What are the positive benefits to timely delivery of newly created accessible instructional materials when NIMAS files for the materials are already in the NIMAC system?</a:t>
            </a:r>
          </a:p>
          <a:p>
            <a:pPr marL="914400" lvl="1" indent="-457200">
              <a:buFont typeface="+mj-lt"/>
              <a:buAutoNum type="arabicPeriod"/>
            </a:pPr>
            <a:r>
              <a:rPr lang="en-US" dirty="0"/>
              <a:t>What practices, including procurement contracts, facilitate the timely delivery of accessible instructional materials? </a:t>
            </a:r>
          </a:p>
          <a:p>
            <a:endParaRPr lang="en-US" dirty="0"/>
          </a:p>
          <a:p>
            <a:endParaRPr lang="en-US" dirty="0"/>
          </a:p>
        </p:txBody>
      </p:sp>
    </p:spTree>
    <p:extLst>
      <p:ext uri="{BB962C8B-B14F-4D97-AF65-F5344CB8AC3E}">
        <p14:creationId xmlns:p14="http://schemas.microsoft.com/office/powerpoint/2010/main" val="18514593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479FE-B352-4EE0-9FB8-AECD71EA338A}"/>
              </a:ext>
            </a:extLst>
          </p:cNvPr>
          <p:cNvSpPr>
            <a:spLocks noGrp="1"/>
          </p:cNvSpPr>
          <p:nvPr>
            <p:ph type="title"/>
          </p:nvPr>
        </p:nvSpPr>
        <p:spPr/>
        <p:txBody>
          <a:bodyPr/>
          <a:lstStyle/>
          <a:p>
            <a:r>
              <a:rPr lang="en-US" dirty="0"/>
              <a:t>Case Study Report</a:t>
            </a:r>
          </a:p>
        </p:txBody>
      </p:sp>
      <p:sp>
        <p:nvSpPr>
          <p:cNvPr id="3" name="Content Placeholder 2">
            <a:extLst>
              <a:ext uri="{FF2B5EF4-FFF2-40B4-BE49-F238E27FC236}">
                <a16:creationId xmlns:a16="http://schemas.microsoft.com/office/drawing/2014/main" id="{016A4F6F-8D27-404E-ADCB-72F51FEC6272}"/>
              </a:ext>
            </a:extLst>
          </p:cNvPr>
          <p:cNvSpPr>
            <a:spLocks noGrp="1"/>
          </p:cNvSpPr>
          <p:nvPr>
            <p:ph idx="1"/>
          </p:nvPr>
        </p:nvSpPr>
        <p:spPr>
          <a:xfrm>
            <a:off x="987552" y="1524001"/>
            <a:ext cx="10366248" cy="4754563"/>
          </a:xfrm>
        </p:spPr>
        <p:txBody>
          <a:bodyPr>
            <a:normAutofit/>
          </a:bodyPr>
          <a:lstStyle/>
          <a:p>
            <a:r>
              <a:rPr lang="en-US" dirty="0"/>
              <a:t>The full report, which you are welcome to share with colleagues, is now available on the NIMAC website: </a:t>
            </a:r>
            <a:r>
              <a:rPr lang="en-US" u="sng" dirty="0">
                <a:hlinkClick r:id="rId2"/>
              </a:rPr>
              <a:t>Case Study Report (PDF)</a:t>
            </a:r>
            <a:r>
              <a:rPr lang="en-US" dirty="0"/>
              <a:t> and </a:t>
            </a:r>
            <a:r>
              <a:rPr lang="en-US" u="sng" dirty="0">
                <a:hlinkClick r:id="rId3"/>
              </a:rPr>
              <a:t>Case Study Report (Accessible Word)</a:t>
            </a:r>
            <a:endParaRPr lang="en-US" dirty="0"/>
          </a:p>
          <a:p>
            <a:r>
              <a:rPr lang="en-US" dirty="0"/>
              <a:t>The NIMAC will be developing a condensed report with key takeaways as well. We will share that out with you!</a:t>
            </a:r>
          </a:p>
          <a:p>
            <a:r>
              <a:rPr lang="en-US" dirty="0"/>
              <a:t>The NIMAC is using feedback and recommendations from the case study to improve our technical assistance efforts. </a:t>
            </a:r>
          </a:p>
          <a:p>
            <a:r>
              <a:rPr lang="en-US" dirty="0"/>
              <a:t>Please don’t hesitate to reach out if you have any questions about the case study, or suggestions for implementing recommendations.</a:t>
            </a:r>
          </a:p>
        </p:txBody>
      </p:sp>
    </p:spTree>
    <p:extLst>
      <p:ext uri="{BB962C8B-B14F-4D97-AF65-F5344CB8AC3E}">
        <p14:creationId xmlns:p14="http://schemas.microsoft.com/office/powerpoint/2010/main" val="2268552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70FC9-08CE-42C7-95E8-B1A0DC45EB08}"/>
              </a:ext>
            </a:extLst>
          </p:cNvPr>
          <p:cNvSpPr>
            <a:spLocks noGrp="1"/>
          </p:cNvSpPr>
          <p:nvPr>
            <p:ph type="title"/>
          </p:nvPr>
        </p:nvSpPr>
        <p:spPr>
          <a:xfrm>
            <a:off x="1981200" y="2289464"/>
            <a:ext cx="8229600" cy="1143000"/>
          </a:xfrm>
        </p:spPr>
        <p:txBody>
          <a:bodyPr/>
          <a:lstStyle/>
          <a:p>
            <a:pPr algn="ctr"/>
            <a:r>
              <a:rPr lang="en-US" dirty="0"/>
              <a:t>Working with NIMAS</a:t>
            </a:r>
          </a:p>
        </p:txBody>
      </p:sp>
    </p:spTree>
    <p:extLst>
      <p:ext uri="{BB962C8B-B14F-4D97-AF65-F5344CB8AC3E}">
        <p14:creationId xmlns:p14="http://schemas.microsoft.com/office/powerpoint/2010/main" val="33101701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D651A-6C69-242C-B1B2-87F6C9F30C56}"/>
              </a:ext>
            </a:extLst>
          </p:cNvPr>
          <p:cNvSpPr>
            <a:spLocks noGrp="1"/>
          </p:cNvSpPr>
          <p:nvPr>
            <p:ph type="title"/>
          </p:nvPr>
        </p:nvSpPr>
        <p:spPr/>
        <p:txBody>
          <a:bodyPr/>
          <a:lstStyle/>
          <a:p>
            <a:r>
              <a:rPr lang="en-US" dirty="0"/>
              <a:t>Duxbury and Braille 2000 Training Series</a:t>
            </a:r>
          </a:p>
        </p:txBody>
      </p:sp>
      <p:sp>
        <p:nvSpPr>
          <p:cNvPr id="3" name="Content Placeholder 2">
            <a:extLst>
              <a:ext uri="{FF2B5EF4-FFF2-40B4-BE49-F238E27FC236}">
                <a16:creationId xmlns:a16="http://schemas.microsoft.com/office/drawing/2014/main" id="{6F93FAEB-FF0C-DAE3-A6B3-03D37C59B339}"/>
              </a:ext>
            </a:extLst>
          </p:cNvPr>
          <p:cNvSpPr>
            <a:spLocks noGrp="1"/>
          </p:cNvSpPr>
          <p:nvPr>
            <p:ph idx="1"/>
          </p:nvPr>
        </p:nvSpPr>
        <p:spPr/>
        <p:txBody>
          <a:bodyPr/>
          <a:lstStyle/>
          <a:p>
            <a:r>
              <a:rPr lang="en-US" dirty="0"/>
              <a:t>This summer, the NIMAC will be offering two free, 6-part webinar series on textbook transcription from start to finish.</a:t>
            </a:r>
          </a:p>
          <a:p>
            <a:r>
              <a:rPr lang="en-US" dirty="0"/>
              <a:t>One series will be focused on working with Braille 2000 and </a:t>
            </a:r>
            <a:r>
              <a:rPr lang="en-US" dirty="0" err="1"/>
              <a:t>BrailleBlaster</a:t>
            </a:r>
            <a:r>
              <a:rPr lang="en-US" dirty="0"/>
              <a:t>, and the other series will be focused on workflows for NIMAS in </a:t>
            </a:r>
            <a:r>
              <a:rPr lang="en-US" dirty="0" err="1"/>
              <a:t>NimPro</a:t>
            </a:r>
            <a:r>
              <a:rPr lang="en-US" dirty="0"/>
              <a:t> and Duxbury.</a:t>
            </a:r>
          </a:p>
          <a:p>
            <a:r>
              <a:rPr lang="en-US" dirty="0"/>
              <a:t>Both series will be archived on our website.</a:t>
            </a:r>
          </a:p>
          <a:p>
            <a:r>
              <a:rPr lang="en-US" dirty="0"/>
              <a:t>The Duxbury webinars will be offered May 28</a:t>
            </a:r>
            <a:r>
              <a:rPr lang="en-US" baseline="30000" dirty="0"/>
              <a:t>th</a:t>
            </a:r>
            <a:r>
              <a:rPr lang="en-US" dirty="0"/>
              <a:t>-July 1</a:t>
            </a:r>
            <a:r>
              <a:rPr lang="en-US" baseline="30000" dirty="0"/>
              <a:t>st</a:t>
            </a:r>
            <a:r>
              <a:rPr lang="en-US" dirty="0"/>
              <a:t>. </a:t>
            </a:r>
            <a:r>
              <a:rPr lang="en-US" dirty="0">
                <a:hlinkClick r:id="rId2"/>
              </a:rPr>
              <a:t>Register here</a:t>
            </a:r>
            <a:r>
              <a:rPr lang="en-US" dirty="0"/>
              <a:t>!</a:t>
            </a:r>
          </a:p>
          <a:p>
            <a:r>
              <a:rPr lang="en-US" dirty="0"/>
              <a:t>The Braille 2000 webinars will be offered June 16</a:t>
            </a:r>
            <a:r>
              <a:rPr lang="en-US" baseline="30000" dirty="0"/>
              <a:t>th</a:t>
            </a:r>
            <a:r>
              <a:rPr lang="en-US" dirty="0"/>
              <a:t>–July 21</a:t>
            </a:r>
            <a:r>
              <a:rPr lang="en-US" baseline="30000" dirty="0"/>
              <a:t>st</a:t>
            </a:r>
            <a:r>
              <a:rPr lang="en-US" dirty="0"/>
              <a:t>. </a:t>
            </a:r>
            <a:r>
              <a:rPr lang="en-US" dirty="0">
                <a:hlinkClick r:id="rId3"/>
              </a:rPr>
              <a:t>Register here</a:t>
            </a:r>
            <a:r>
              <a:rPr lang="en-US" dirty="0"/>
              <a:t>!</a:t>
            </a:r>
          </a:p>
        </p:txBody>
      </p:sp>
    </p:spTree>
    <p:extLst>
      <p:ext uri="{BB962C8B-B14F-4D97-AF65-F5344CB8AC3E}">
        <p14:creationId xmlns:p14="http://schemas.microsoft.com/office/powerpoint/2010/main" val="31131942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46571-3B5B-0AD7-0EAB-99F4C888C639}"/>
              </a:ext>
            </a:extLst>
          </p:cNvPr>
          <p:cNvSpPr>
            <a:spLocks noGrp="1"/>
          </p:cNvSpPr>
          <p:nvPr>
            <p:ph type="title"/>
          </p:nvPr>
        </p:nvSpPr>
        <p:spPr/>
        <p:txBody>
          <a:bodyPr/>
          <a:lstStyle/>
          <a:p>
            <a:r>
              <a:rPr lang="en-US" dirty="0"/>
              <a:t>Large Print Templates and Macros for Word</a:t>
            </a:r>
          </a:p>
        </p:txBody>
      </p:sp>
      <p:sp>
        <p:nvSpPr>
          <p:cNvPr id="3" name="Content Placeholder 2">
            <a:extLst>
              <a:ext uri="{FF2B5EF4-FFF2-40B4-BE49-F238E27FC236}">
                <a16:creationId xmlns:a16="http://schemas.microsoft.com/office/drawing/2014/main" id="{D55E7609-812B-090D-92CB-58108AA91594}"/>
              </a:ext>
            </a:extLst>
          </p:cNvPr>
          <p:cNvSpPr>
            <a:spLocks noGrp="1"/>
          </p:cNvSpPr>
          <p:nvPr>
            <p:ph idx="1"/>
          </p:nvPr>
        </p:nvSpPr>
        <p:spPr/>
        <p:txBody>
          <a:bodyPr/>
          <a:lstStyle/>
          <a:p>
            <a:r>
              <a:rPr lang="en-US" dirty="0"/>
              <a:t>In conjunction with OCALI’s AT&amp;AEM Center, the NIMAC offered a </a:t>
            </a:r>
            <a:r>
              <a:rPr lang="en-US" u="sng" dirty="0">
                <a:hlinkClick r:id="rId2"/>
              </a:rPr>
              <a:t>training</a:t>
            </a:r>
            <a:r>
              <a:rPr lang="en-US" dirty="0"/>
              <a:t> on large print templates and macros developed by the AT&amp;AEM Center that will assist a user in converting NIMAS files to large print more easily.</a:t>
            </a:r>
          </a:p>
          <a:p>
            <a:r>
              <a:rPr lang="en-US" dirty="0"/>
              <a:t>The Large Print templates and macros are downloadable from the training link.</a:t>
            </a:r>
          </a:p>
          <a:p>
            <a:r>
              <a:rPr lang="en-US" dirty="0"/>
              <a:t>Please reach out to OCALI if you have any questions about getting started.</a:t>
            </a:r>
          </a:p>
        </p:txBody>
      </p:sp>
    </p:spTree>
    <p:extLst>
      <p:ext uri="{BB962C8B-B14F-4D97-AF65-F5344CB8AC3E}">
        <p14:creationId xmlns:p14="http://schemas.microsoft.com/office/powerpoint/2010/main" val="40484593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DB700-4C6A-4D47-AB07-839EDFA3C562}"/>
              </a:ext>
            </a:extLst>
          </p:cNvPr>
          <p:cNvSpPr>
            <a:spLocks noGrp="1"/>
          </p:cNvSpPr>
          <p:nvPr>
            <p:ph type="title"/>
          </p:nvPr>
        </p:nvSpPr>
        <p:spPr/>
        <p:txBody>
          <a:bodyPr/>
          <a:lstStyle/>
          <a:p>
            <a:r>
              <a:rPr lang="en-US" dirty="0"/>
              <a:t>Free EPUB Conversion Tool</a:t>
            </a:r>
          </a:p>
        </p:txBody>
      </p:sp>
      <p:sp>
        <p:nvSpPr>
          <p:cNvPr id="3" name="Content Placeholder 2">
            <a:extLst>
              <a:ext uri="{FF2B5EF4-FFF2-40B4-BE49-F238E27FC236}">
                <a16:creationId xmlns:a16="http://schemas.microsoft.com/office/drawing/2014/main" id="{D2087E41-F6FE-449E-9033-31A69D9AE08A}"/>
              </a:ext>
            </a:extLst>
          </p:cNvPr>
          <p:cNvSpPr>
            <a:spLocks noGrp="1"/>
          </p:cNvSpPr>
          <p:nvPr>
            <p:ph idx="1"/>
          </p:nvPr>
        </p:nvSpPr>
        <p:spPr/>
        <p:txBody>
          <a:bodyPr/>
          <a:lstStyle/>
          <a:p>
            <a:r>
              <a:rPr lang="en-US" dirty="0"/>
              <a:t>The DAISY Pipeline 2 is a free tool from the international DAISY Consortium that provides a way to quickly convert digital files from one format into another. </a:t>
            </a:r>
          </a:p>
          <a:p>
            <a:r>
              <a:rPr lang="en-US" dirty="0"/>
              <a:t>One valuable conversion available to NIMAC users is the conversion of “</a:t>
            </a:r>
            <a:r>
              <a:rPr lang="en-US" dirty="0" err="1"/>
              <a:t>DTBook</a:t>
            </a:r>
            <a:r>
              <a:rPr lang="en-US" dirty="0"/>
              <a:t>” (NIMAS files) into EPUB.</a:t>
            </a:r>
          </a:p>
          <a:p>
            <a:r>
              <a:rPr lang="en-US" dirty="0"/>
              <a:t>The EPUB files can then be provided to your student to access using their preferred EPUB reader.</a:t>
            </a:r>
          </a:p>
          <a:p>
            <a:r>
              <a:rPr lang="en-US" dirty="0"/>
              <a:t>Use this link to </a:t>
            </a:r>
            <a:r>
              <a:rPr lang="en-US" dirty="0">
                <a:hlinkClick r:id="rId2"/>
              </a:rPr>
              <a:t>download the most recent App version</a:t>
            </a:r>
            <a:r>
              <a:rPr lang="en-US" dirty="0"/>
              <a:t> (Windows or Mac)</a:t>
            </a:r>
          </a:p>
          <a:p>
            <a:pPr marL="0" indent="0">
              <a:buNone/>
            </a:pPr>
            <a:endParaRPr lang="en-US" dirty="0"/>
          </a:p>
        </p:txBody>
      </p:sp>
    </p:spTree>
    <p:extLst>
      <p:ext uri="{BB962C8B-B14F-4D97-AF65-F5344CB8AC3E}">
        <p14:creationId xmlns:p14="http://schemas.microsoft.com/office/powerpoint/2010/main" val="28472882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8F047-06F2-4A84-81F8-8221DD36DB3B}"/>
              </a:ext>
            </a:extLst>
          </p:cNvPr>
          <p:cNvSpPr>
            <a:spLocks noGrp="1"/>
          </p:cNvSpPr>
          <p:nvPr>
            <p:ph type="title"/>
          </p:nvPr>
        </p:nvSpPr>
        <p:spPr>
          <a:xfrm>
            <a:off x="558501" y="193003"/>
            <a:ext cx="10515600" cy="1325563"/>
          </a:xfrm>
        </p:spPr>
        <p:txBody>
          <a:bodyPr/>
          <a:lstStyle/>
          <a:p>
            <a:r>
              <a:rPr lang="en-US" dirty="0"/>
              <a:t>NIMAS to EPUB Conversion</a:t>
            </a:r>
          </a:p>
        </p:txBody>
      </p:sp>
      <p:sp>
        <p:nvSpPr>
          <p:cNvPr id="3" name="Content Placeholder 2">
            <a:extLst>
              <a:ext uri="{FF2B5EF4-FFF2-40B4-BE49-F238E27FC236}">
                <a16:creationId xmlns:a16="http://schemas.microsoft.com/office/drawing/2014/main" id="{0981CBB7-EEE1-46BB-AFB3-4851FF325DBB}"/>
              </a:ext>
            </a:extLst>
          </p:cNvPr>
          <p:cNvSpPr>
            <a:spLocks noGrp="1"/>
          </p:cNvSpPr>
          <p:nvPr>
            <p:ph idx="1"/>
          </p:nvPr>
        </p:nvSpPr>
        <p:spPr>
          <a:xfrm>
            <a:off x="978946" y="1295401"/>
            <a:ext cx="10295068" cy="4525963"/>
          </a:xfrm>
        </p:spPr>
        <p:txBody>
          <a:bodyPr>
            <a:normAutofit/>
          </a:bodyPr>
          <a:lstStyle/>
          <a:p>
            <a:r>
              <a:rPr lang="en-US" dirty="0"/>
              <a:t>When you go in to convert a file, please select the following menu options:</a:t>
            </a:r>
          </a:p>
          <a:p>
            <a:pPr lvl="1"/>
            <a:r>
              <a:rPr lang="en-US" dirty="0"/>
              <a:t>Script: </a:t>
            </a:r>
            <a:r>
              <a:rPr lang="en-US" dirty="0" err="1"/>
              <a:t>DTBook</a:t>
            </a:r>
            <a:r>
              <a:rPr lang="en-US" dirty="0"/>
              <a:t> to EPUB</a:t>
            </a:r>
          </a:p>
          <a:p>
            <a:pPr lvl="1"/>
            <a:r>
              <a:rPr lang="en-US" dirty="0"/>
              <a:t>Select the NIMAS XML file you want to convert</a:t>
            </a:r>
          </a:p>
          <a:p>
            <a:pPr lvl="1"/>
            <a:r>
              <a:rPr lang="en-US" dirty="0"/>
              <a:t>Select “No Validation”</a:t>
            </a:r>
          </a:p>
          <a:p>
            <a:pPr lvl="1"/>
            <a:r>
              <a:rPr lang="en-US" dirty="0"/>
              <a:t>Check the NIMAS input box</a:t>
            </a:r>
          </a:p>
          <a:p>
            <a:pPr lvl="1"/>
            <a:r>
              <a:rPr lang="en-US" dirty="0"/>
              <a:t>Then run the conversion!</a:t>
            </a:r>
          </a:p>
          <a:p>
            <a:r>
              <a:rPr lang="en-US" dirty="0"/>
              <a:t>We have a brief </a:t>
            </a:r>
            <a:r>
              <a:rPr lang="en-US" dirty="0">
                <a:hlinkClick r:id="rId2"/>
              </a:rPr>
              <a:t>how-to video</a:t>
            </a:r>
            <a:r>
              <a:rPr lang="en-US" dirty="0"/>
              <a:t> to demonstrate the conversion</a:t>
            </a:r>
          </a:p>
          <a:p>
            <a:r>
              <a:rPr lang="en-US" dirty="0"/>
              <a:t>If you have any issues with getting started, please reach out to </a:t>
            </a:r>
            <a:r>
              <a:rPr lang="en-US" dirty="0">
                <a:hlinkClick r:id="rId3"/>
              </a:rPr>
              <a:t>nimac@aph.org</a:t>
            </a:r>
            <a:r>
              <a:rPr lang="en-US" dirty="0"/>
              <a:t> and we can assist.</a:t>
            </a:r>
          </a:p>
          <a:p>
            <a:endParaRPr lang="en-US" dirty="0"/>
          </a:p>
        </p:txBody>
      </p:sp>
    </p:spTree>
    <p:extLst>
      <p:ext uri="{BB962C8B-B14F-4D97-AF65-F5344CB8AC3E}">
        <p14:creationId xmlns:p14="http://schemas.microsoft.com/office/powerpoint/2010/main" val="24043282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685800" y="152400"/>
            <a:ext cx="9067800" cy="1143000"/>
          </a:xfrm>
        </p:spPr>
        <p:txBody>
          <a:bodyPr/>
          <a:lstStyle/>
          <a:p>
            <a:r>
              <a:rPr lang="en-US" altLang="en-US" sz="4000" dirty="0"/>
              <a:t>Braille 2000 and Duxbury User Groups</a:t>
            </a:r>
          </a:p>
        </p:txBody>
      </p:sp>
      <p:sp>
        <p:nvSpPr>
          <p:cNvPr id="37891" name="Content Placeholder 2"/>
          <p:cNvSpPr>
            <a:spLocks noGrp="1"/>
          </p:cNvSpPr>
          <p:nvPr>
            <p:ph idx="1"/>
          </p:nvPr>
        </p:nvSpPr>
        <p:spPr>
          <a:xfrm>
            <a:off x="849853" y="1295400"/>
            <a:ext cx="10348857" cy="4495800"/>
          </a:xfrm>
        </p:spPr>
        <p:txBody>
          <a:bodyPr>
            <a:normAutofit/>
          </a:bodyPr>
          <a:lstStyle/>
          <a:p>
            <a:r>
              <a:rPr lang="en-US" altLang="en-US" dirty="0"/>
              <a:t>The NIMAC offers two braille software user groups for transcribers who work with NIMAS.</a:t>
            </a:r>
          </a:p>
          <a:p>
            <a:r>
              <a:rPr lang="en-US" altLang="en-US" dirty="0"/>
              <a:t>These quarterly virtual meetings are facilitated by experienced transcribers.</a:t>
            </a:r>
          </a:p>
          <a:p>
            <a:r>
              <a:rPr lang="en-US" altLang="en-US" dirty="0"/>
              <a:t>Please reach out to </a:t>
            </a:r>
            <a:r>
              <a:rPr lang="en-US" altLang="en-US" dirty="0">
                <a:hlinkClick r:id="rId3"/>
              </a:rPr>
              <a:t>nimac@aph.org</a:t>
            </a:r>
            <a:r>
              <a:rPr lang="en-US" altLang="en-US" dirty="0"/>
              <a:t> for more information!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3"/>
          <p:cNvSpPr>
            <a:spLocks noGrp="1" noChangeArrowheads="1"/>
          </p:cNvSpPr>
          <p:nvPr>
            <p:ph type="title"/>
          </p:nvPr>
        </p:nvSpPr>
        <p:spPr>
          <a:xfrm>
            <a:off x="1627833" y="2514600"/>
            <a:ext cx="9023419" cy="1143000"/>
          </a:xfrm>
        </p:spPr>
        <p:txBody>
          <a:bodyPr>
            <a:normAutofit fontScale="90000"/>
          </a:bodyPr>
          <a:lstStyle/>
          <a:p>
            <a:pPr algn="ctr"/>
            <a:r>
              <a:rPr lang="en-US" altLang="en-US" dirty="0"/>
              <a:t>System Features and </a:t>
            </a:r>
            <a:br>
              <a:rPr lang="en-US" altLang="en-US" dirty="0"/>
            </a:br>
            <a:r>
              <a:rPr lang="en-US" altLang="en-US" dirty="0"/>
              <a:t>Services for AUs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noChangeArrowheads="1"/>
          </p:cNvSpPr>
          <p:nvPr>
            <p:ph type="title"/>
          </p:nvPr>
        </p:nvSpPr>
        <p:spPr/>
        <p:txBody>
          <a:bodyPr/>
          <a:lstStyle/>
          <a:p>
            <a:r>
              <a:rPr lang="en-US" altLang="en-US" sz="3800" dirty="0"/>
              <a:t>The Watchlist Research &amp; </a:t>
            </a:r>
            <a:br>
              <a:rPr lang="en-US" altLang="en-US" sz="3800" dirty="0"/>
            </a:br>
            <a:r>
              <a:rPr lang="en-US" altLang="en-US" sz="3800" dirty="0"/>
              <a:t>Expedite Service </a:t>
            </a:r>
          </a:p>
        </p:txBody>
      </p:sp>
      <p:sp>
        <p:nvSpPr>
          <p:cNvPr id="30723" name="Content Placeholder 2"/>
          <p:cNvSpPr>
            <a:spLocks noGrp="1" noChangeArrowheads="1"/>
          </p:cNvSpPr>
          <p:nvPr>
            <p:ph idx="1"/>
          </p:nvPr>
        </p:nvSpPr>
        <p:spPr>
          <a:xfrm>
            <a:off x="838199" y="1752600"/>
            <a:ext cx="10797791" cy="4267200"/>
          </a:xfrm>
        </p:spPr>
        <p:txBody>
          <a:bodyPr>
            <a:normAutofit/>
          </a:bodyPr>
          <a:lstStyle/>
          <a:p>
            <a:pPr marL="800100" lvl="1" indent="-342900">
              <a:buFont typeface="Arial" charset="0"/>
              <a:buChar char="•"/>
            </a:pPr>
            <a:r>
              <a:rPr lang="en-US" altLang="en-US" sz="2800" dirty="0"/>
              <a:t>If a file you need is not available in the NIMAC, you may not be certain if it “should” be in the NIMAC or not.</a:t>
            </a:r>
          </a:p>
          <a:p>
            <a:pPr marL="800100" lvl="1" indent="-342900">
              <a:buFont typeface="Arial" charset="0"/>
              <a:buChar char="•"/>
            </a:pPr>
            <a:r>
              <a:rPr lang="en-US" altLang="en-US" sz="2800" dirty="0"/>
              <a:t>AU accounts have a built-in system feature where you can add the ISBN of a needed title to your Watchlist.</a:t>
            </a:r>
          </a:p>
          <a:p>
            <a:pPr marL="800100" lvl="1" indent="-342900">
              <a:buFont typeface="Arial" charset="0"/>
              <a:buChar char="•"/>
            </a:pPr>
            <a:r>
              <a:rPr lang="en-US" altLang="en-US" sz="2800" dirty="0"/>
              <a:t>NIMAC will research the item for you and try to obtain NIMAS for the title, if the material is within scope for the repository.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noChangeArrowheads="1"/>
          </p:cNvSpPr>
          <p:nvPr>
            <p:ph type="title"/>
          </p:nvPr>
        </p:nvSpPr>
        <p:spPr>
          <a:xfrm>
            <a:off x="657330" y="214400"/>
            <a:ext cx="10515600" cy="1325563"/>
          </a:xfrm>
        </p:spPr>
        <p:txBody>
          <a:bodyPr/>
          <a:lstStyle/>
          <a:p>
            <a:r>
              <a:rPr lang="en-US" altLang="en-US" dirty="0"/>
              <a:t>Watchlist Research</a:t>
            </a:r>
          </a:p>
        </p:txBody>
      </p:sp>
      <p:sp>
        <p:nvSpPr>
          <p:cNvPr id="31747" name="Content Placeholder 2"/>
          <p:cNvSpPr>
            <a:spLocks noGrp="1" noChangeArrowheads="1"/>
          </p:cNvSpPr>
          <p:nvPr>
            <p:ph idx="1"/>
          </p:nvPr>
        </p:nvSpPr>
        <p:spPr>
          <a:xfrm>
            <a:off x="657330" y="1295400"/>
            <a:ext cx="10767646" cy="5029200"/>
          </a:xfrm>
        </p:spPr>
        <p:txBody>
          <a:bodyPr>
            <a:normAutofit/>
          </a:bodyPr>
          <a:lstStyle/>
          <a:p>
            <a:pPr marL="800100" lvl="1" indent="-342900">
              <a:buFont typeface="Arial" charset="0"/>
              <a:buChar char="•"/>
            </a:pPr>
            <a:r>
              <a:rPr lang="en-US" altLang="en-US" sz="2800" dirty="0"/>
              <a:t>If the title is within scope for NIMAS (i.e., not in an exempt category), we will request the file from the publisher. </a:t>
            </a:r>
          </a:p>
          <a:p>
            <a:pPr marL="800100" lvl="1" indent="-342900">
              <a:buFont typeface="Arial" charset="0"/>
              <a:buChar char="•"/>
            </a:pPr>
            <a:r>
              <a:rPr lang="en-US" altLang="en-US" sz="2800" dirty="0"/>
              <a:t>If the file is already in production, we may be able to expedite it for you. </a:t>
            </a:r>
          </a:p>
          <a:p>
            <a:pPr marL="800100" lvl="1" indent="-342900">
              <a:buFont typeface="Arial" charset="0"/>
              <a:buChar char="•"/>
            </a:pPr>
            <a:r>
              <a:rPr lang="en-US" altLang="en-US" sz="2800" dirty="0"/>
              <a:t>When the requested item becomes available in the NIMAC, you will receive an automated system email to let you know. </a:t>
            </a:r>
          </a:p>
          <a:p>
            <a:pPr marL="800100" lvl="1" indent="-342900">
              <a:buFont typeface="Arial" charset="0"/>
              <a:buChar char="•"/>
            </a:pPr>
            <a:r>
              <a:rPr lang="en-US" altLang="en-US" sz="2800" dirty="0"/>
              <a:t>If the file is outside of scope, we will research other accessibility alternatives and provide that information to you.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noChangeArrowheads="1"/>
          </p:cNvSpPr>
          <p:nvPr>
            <p:ph type="title"/>
          </p:nvPr>
        </p:nvSpPr>
        <p:spPr/>
        <p:txBody>
          <a:bodyPr/>
          <a:lstStyle/>
          <a:p>
            <a:r>
              <a:rPr lang="en-US" altLang="en-US" dirty="0"/>
              <a:t>Side Note: Email Notifications</a:t>
            </a:r>
          </a:p>
        </p:txBody>
      </p:sp>
      <p:sp>
        <p:nvSpPr>
          <p:cNvPr id="22531" name="Content Placeholder 2"/>
          <p:cNvSpPr>
            <a:spLocks noGrp="1" noChangeArrowheads="1"/>
          </p:cNvSpPr>
          <p:nvPr>
            <p:ph idx="1"/>
          </p:nvPr>
        </p:nvSpPr>
        <p:spPr>
          <a:xfrm>
            <a:off x="838199" y="1417638"/>
            <a:ext cx="10395857" cy="5165724"/>
          </a:xfrm>
        </p:spPr>
        <p:txBody>
          <a:bodyPr/>
          <a:lstStyle/>
          <a:p>
            <a:pPr lvl="1">
              <a:buFont typeface="Arial" charset="0"/>
              <a:buChar char="•"/>
            </a:pPr>
            <a:r>
              <a:rPr lang="en-US" altLang="en-US" sz="2800" dirty="0"/>
              <a:t>The NIMAC system generates emails: </a:t>
            </a:r>
          </a:p>
          <a:p>
            <a:pPr lvl="2">
              <a:buFont typeface="Arial" charset="0"/>
              <a:buChar char="•"/>
            </a:pPr>
            <a:r>
              <a:rPr lang="en-US" altLang="en-US" sz="2400" dirty="0"/>
              <a:t>when a Watchlist item becomes available</a:t>
            </a:r>
          </a:p>
          <a:p>
            <a:pPr lvl="2">
              <a:buFont typeface="Arial" charset="0"/>
              <a:buChar char="•"/>
            </a:pPr>
            <a:r>
              <a:rPr lang="en-US" altLang="en-US" sz="2400" dirty="0"/>
              <a:t>when a sub user account is expiring</a:t>
            </a:r>
          </a:p>
          <a:p>
            <a:pPr lvl="2">
              <a:buFont typeface="Arial" charset="0"/>
              <a:buChar char="•"/>
            </a:pPr>
            <a:r>
              <a:rPr lang="en-US" altLang="en-US" sz="2400" dirty="0"/>
              <a:t>when a download request has been processed and is ready (if you’ve selected this option) </a:t>
            </a:r>
          </a:p>
          <a:p>
            <a:pPr lvl="1">
              <a:buFont typeface="Arial" charset="0"/>
              <a:buChar char="•"/>
            </a:pPr>
            <a:r>
              <a:rPr lang="en-US" altLang="en-US" sz="2800" dirty="0"/>
              <a:t>These emails show as sent by: </a:t>
            </a:r>
            <a:r>
              <a:rPr lang="en-US" altLang="en-US" sz="2800" u="sng" dirty="0">
                <a:hlinkClick r:id="rId3"/>
              </a:rPr>
              <a:t>noreply-NIMAC@overdrive.com</a:t>
            </a:r>
            <a:r>
              <a:rPr lang="en-US" altLang="en-US" sz="2800" dirty="0"/>
              <a:t> </a:t>
            </a:r>
          </a:p>
          <a:p>
            <a:pPr lvl="1">
              <a:buFont typeface="Arial" charset="0"/>
              <a:buChar char="•"/>
            </a:pPr>
            <a:r>
              <a:rPr lang="en-US" altLang="en-US" sz="2800" dirty="0"/>
              <a:t>Adding this address to your email contacts may prevent them from being filtered as spam.</a:t>
            </a:r>
          </a:p>
          <a:p>
            <a:pPr lvl="1">
              <a:buFont typeface="Arial" charset="0"/>
              <a:buChar char="•"/>
            </a:pPr>
            <a:r>
              <a:rPr lang="en-US" altLang="en-US" sz="2800" dirty="0"/>
              <a:t>Contact us if you need further help.</a:t>
            </a:r>
          </a:p>
          <a:p>
            <a:pPr lvl="1">
              <a:buFont typeface="Arial" charset="0"/>
              <a:buChar char="•"/>
            </a:pPr>
            <a:endParaRPr lang="en-US" altLang="en-US" dirty="0"/>
          </a:p>
          <a:p>
            <a:pPr lvl="1">
              <a:buFont typeface="Arial" charset="0"/>
              <a:buChar char="•"/>
            </a:pPr>
            <a:endParaRPr lang="en-US" alt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noChangeArrowheads="1"/>
          </p:cNvSpPr>
          <p:nvPr>
            <p:ph type="title"/>
          </p:nvPr>
        </p:nvSpPr>
        <p:spPr/>
        <p:txBody>
          <a:bodyPr/>
          <a:lstStyle/>
          <a:p>
            <a:r>
              <a:rPr lang="en-US" altLang="en-US" dirty="0"/>
              <a:t>MathML and NIMAS</a:t>
            </a:r>
          </a:p>
        </p:txBody>
      </p:sp>
      <p:sp>
        <p:nvSpPr>
          <p:cNvPr id="32771" name="Content Placeholder 2"/>
          <p:cNvSpPr>
            <a:spLocks noGrp="1" noChangeArrowheads="1"/>
          </p:cNvSpPr>
          <p:nvPr>
            <p:ph idx="1"/>
          </p:nvPr>
        </p:nvSpPr>
        <p:spPr/>
        <p:txBody>
          <a:bodyPr/>
          <a:lstStyle/>
          <a:p>
            <a:r>
              <a:rPr lang="en-US" altLang="en-US" dirty="0"/>
              <a:t>MathML is optional XML markup for math and scientific notation. </a:t>
            </a:r>
          </a:p>
          <a:p>
            <a:r>
              <a:rPr lang="en-US" altLang="en-US" dirty="0"/>
              <a:t>The benefit of MathML is that, when software supports it, it can be used to automatically generate braille or other formats.</a:t>
            </a:r>
          </a:p>
          <a:p>
            <a:r>
              <a:rPr lang="en-US" altLang="en-US" dirty="0"/>
              <a:t>In the past, math was most often provided in NIMAS as images, which cannot automatically be converted into braille.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noChangeArrowheads="1"/>
          </p:cNvSpPr>
          <p:nvPr>
            <p:ph type="title"/>
          </p:nvPr>
        </p:nvSpPr>
        <p:spPr/>
        <p:txBody>
          <a:bodyPr/>
          <a:lstStyle/>
          <a:p>
            <a:r>
              <a:rPr lang="en-US" altLang="en-US" dirty="0"/>
              <a:t>No MathML Download</a:t>
            </a:r>
          </a:p>
        </p:txBody>
      </p:sp>
      <p:sp>
        <p:nvSpPr>
          <p:cNvPr id="33795" name="Content Placeholder 2"/>
          <p:cNvSpPr>
            <a:spLocks noGrp="1" noChangeArrowheads="1"/>
          </p:cNvSpPr>
          <p:nvPr>
            <p:ph idx="1"/>
          </p:nvPr>
        </p:nvSpPr>
        <p:spPr>
          <a:xfrm>
            <a:off x="838199" y="1417639"/>
            <a:ext cx="10515599" cy="4708525"/>
          </a:xfrm>
        </p:spPr>
        <p:txBody>
          <a:bodyPr/>
          <a:lstStyle/>
          <a:p>
            <a:r>
              <a:rPr lang="en-US" altLang="en-US" dirty="0"/>
              <a:t>Many publishers now provide MathML in their NIMAS files--however, not all software supports MathML.</a:t>
            </a:r>
          </a:p>
          <a:p>
            <a:r>
              <a:rPr lang="en-US" altLang="en-US" dirty="0"/>
              <a:t>If a NIMAS file includes MathML but your software does not support it, you can choose to download the file without MathML.</a:t>
            </a:r>
          </a:p>
          <a:p>
            <a:r>
              <a:rPr lang="en-US" altLang="en-US" dirty="0"/>
              <a:t>We will show you this download option during the demo.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0BA04-C58D-403C-8D50-89662FDE9D99}"/>
              </a:ext>
            </a:extLst>
          </p:cNvPr>
          <p:cNvSpPr>
            <a:spLocks noGrp="1"/>
          </p:cNvSpPr>
          <p:nvPr>
            <p:ph type="title"/>
          </p:nvPr>
        </p:nvSpPr>
        <p:spPr/>
        <p:txBody>
          <a:bodyPr/>
          <a:lstStyle/>
          <a:p>
            <a:r>
              <a:rPr lang="en-US" dirty="0"/>
              <a:t>Does the file include MathML?</a:t>
            </a:r>
          </a:p>
        </p:txBody>
      </p:sp>
      <p:sp>
        <p:nvSpPr>
          <p:cNvPr id="3" name="Content Placeholder 2">
            <a:extLst>
              <a:ext uri="{FF2B5EF4-FFF2-40B4-BE49-F238E27FC236}">
                <a16:creationId xmlns:a16="http://schemas.microsoft.com/office/drawing/2014/main" id="{C07D79A3-317A-48BA-8A2B-B825EE54BE91}"/>
              </a:ext>
            </a:extLst>
          </p:cNvPr>
          <p:cNvSpPr>
            <a:spLocks noGrp="1"/>
          </p:cNvSpPr>
          <p:nvPr>
            <p:ph idx="1"/>
          </p:nvPr>
        </p:nvSpPr>
        <p:spPr>
          <a:xfrm>
            <a:off x="838200" y="1594513"/>
            <a:ext cx="10515600" cy="4351338"/>
          </a:xfrm>
        </p:spPr>
        <p:txBody>
          <a:bodyPr/>
          <a:lstStyle/>
          <a:p>
            <a:r>
              <a:rPr lang="en-US" altLang="en-US" dirty="0"/>
              <a:t>The NIMAC system will only show a “No MathML” download option if MathML is present in the file.</a:t>
            </a:r>
          </a:p>
          <a:p>
            <a:r>
              <a:rPr lang="en-US" altLang="en-US" dirty="0"/>
              <a:t>This is one easy way to know whether a file contains MathML.</a:t>
            </a:r>
          </a:p>
          <a:p>
            <a:r>
              <a:rPr lang="en-US" altLang="en-US" dirty="0"/>
              <a:t>There are also two other ways: looking at the system record or the XML file.</a:t>
            </a:r>
          </a:p>
          <a:p>
            <a:pPr marL="0" indent="0">
              <a:buNone/>
            </a:pPr>
            <a:endParaRPr lang="en-US" dirty="0"/>
          </a:p>
        </p:txBody>
      </p:sp>
    </p:spTree>
    <p:extLst>
      <p:ext uri="{BB962C8B-B14F-4D97-AF65-F5344CB8AC3E}">
        <p14:creationId xmlns:p14="http://schemas.microsoft.com/office/powerpoint/2010/main" val="20078019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44304-FA64-46E6-8389-E2BCE7F5D130}"/>
              </a:ext>
            </a:extLst>
          </p:cNvPr>
          <p:cNvSpPr>
            <a:spLocks noGrp="1"/>
          </p:cNvSpPr>
          <p:nvPr>
            <p:ph type="title"/>
          </p:nvPr>
        </p:nvSpPr>
        <p:spPr/>
        <p:txBody>
          <a:bodyPr/>
          <a:lstStyle/>
          <a:p>
            <a:r>
              <a:rPr lang="en-US" dirty="0"/>
              <a:t>1. No MathML Download Option</a:t>
            </a:r>
          </a:p>
        </p:txBody>
      </p:sp>
      <p:pic>
        <p:nvPicPr>
          <p:cNvPr id="4" name="Content Placeholder 3" descr="Download request screen with Full Download - No MathML selected">
            <a:extLst>
              <a:ext uri="{FF2B5EF4-FFF2-40B4-BE49-F238E27FC236}">
                <a16:creationId xmlns:a16="http://schemas.microsoft.com/office/drawing/2014/main" id="{BED92D2E-8885-4D03-A2D3-917ED1EF1F7B}"/>
              </a:ext>
            </a:extLst>
          </p:cNvPr>
          <p:cNvPicPr>
            <a:picLocks noGrp="1" noChangeAspect="1"/>
          </p:cNvPicPr>
          <p:nvPr>
            <p:ph idx="1"/>
          </p:nvPr>
        </p:nvPicPr>
        <p:blipFill>
          <a:blip r:embed="rId2"/>
          <a:stretch>
            <a:fillRect/>
          </a:stretch>
        </p:blipFill>
        <p:spPr>
          <a:xfrm>
            <a:off x="2950113" y="1600201"/>
            <a:ext cx="6291774" cy="4525963"/>
          </a:xfrm>
          <a:prstGeom prst="rect">
            <a:avLst/>
          </a:prstGeom>
        </p:spPr>
      </p:pic>
    </p:spTree>
    <p:extLst>
      <p:ext uri="{BB962C8B-B14F-4D97-AF65-F5344CB8AC3E}">
        <p14:creationId xmlns:p14="http://schemas.microsoft.com/office/powerpoint/2010/main" val="11605742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5AB76-7765-4208-B438-7F56DBFB20EF}"/>
              </a:ext>
            </a:extLst>
          </p:cNvPr>
          <p:cNvSpPr>
            <a:spLocks noGrp="1"/>
          </p:cNvSpPr>
          <p:nvPr>
            <p:ph type="title"/>
          </p:nvPr>
        </p:nvSpPr>
        <p:spPr/>
        <p:txBody>
          <a:bodyPr/>
          <a:lstStyle/>
          <a:p>
            <a:r>
              <a:rPr lang="en-US" dirty="0"/>
              <a:t>2. MathML in the system record</a:t>
            </a:r>
          </a:p>
        </p:txBody>
      </p:sp>
      <p:pic>
        <p:nvPicPr>
          <p:cNvPr id="4" name="Content Placeholder 14" descr="Screen capture of a full record showing that MathML 3.0 is present in the file.">
            <a:extLst>
              <a:ext uri="{FF2B5EF4-FFF2-40B4-BE49-F238E27FC236}">
                <a16:creationId xmlns:a16="http://schemas.microsoft.com/office/drawing/2014/main" id="{35FDBF2A-D3E8-44A6-BD52-5D8D40E524BD}"/>
              </a:ext>
            </a:extLst>
          </p:cNvPr>
          <p:cNvPicPr>
            <a:picLocks noGrp="1" noChangeAspect="1"/>
          </p:cNvPicPr>
          <p:nvPr>
            <p:ph idx="1"/>
          </p:nvPr>
        </p:nvPicPr>
        <p:blipFill>
          <a:blip r:embed="rId2"/>
          <a:stretch>
            <a:fillRect/>
          </a:stretch>
        </p:blipFill>
        <p:spPr>
          <a:xfrm>
            <a:off x="2919944" y="1600201"/>
            <a:ext cx="6352113" cy="4525963"/>
          </a:xfrm>
        </p:spPr>
      </p:pic>
    </p:spTree>
    <p:extLst>
      <p:ext uri="{BB962C8B-B14F-4D97-AF65-F5344CB8AC3E}">
        <p14:creationId xmlns:p14="http://schemas.microsoft.com/office/powerpoint/2010/main" val="8563494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C5D2F-A8B9-4BD4-83DE-41214444486B}"/>
              </a:ext>
            </a:extLst>
          </p:cNvPr>
          <p:cNvSpPr>
            <a:spLocks noGrp="1"/>
          </p:cNvSpPr>
          <p:nvPr>
            <p:ph type="title"/>
          </p:nvPr>
        </p:nvSpPr>
        <p:spPr/>
        <p:txBody>
          <a:bodyPr/>
          <a:lstStyle/>
          <a:p>
            <a:r>
              <a:rPr lang="en-US" dirty="0"/>
              <a:t>3. MathML is mentioned at the top of the XML file</a:t>
            </a:r>
          </a:p>
        </p:txBody>
      </p:sp>
      <p:pic>
        <p:nvPicPr>
          <p:cNvPr id="4" name="Content Placeholder 8" descr="Snip of the top of an XML file, showing highlights of the references to MathML.">
            <a:extLst>
              <a:ext uri="{FF2B5EF4-FFF2-40B4-BE49-F238E27FC236}">
                <a16:creationId xmlns:a16="http://schemas.microsoft.com/office/drawing/2014/main" id="{3D8D99B0-5351-4099-8B20-1666AC6A5E5A}"/>
              </a:ext>
            </a:extLst>
          </p:cNvPr>
          <p:cNvPicPr>
            <a:picLocks noGrp="1" noChangeAspect="1"/>
          </p:cNvPicPr>
          <p:nvPr>
            <p:ph idx="1"/>
          </p:nvPr>
        </p:nvPicPr>
        <p:blipFill>
          <a:blip r:embed="rId2"/>
          <a:stretch>
            <a:fillRect/>
          </a:stretch>
        </p:blipFill>
        <p:spPr>
          <a:xfrm>
            <a:off x="1969770" y="2804572"/>
            <a:ext cx="8229600" cy="1386428"/>
          </a:xfrm>
        </p:spPr>
      </p:pic>
    </p:spTree>
    <p:extLst>
      <p:ext uri="{BB962C8B-B14F-4D97-AF65-F5344CB8AC3E}">
        <p14:creationId xmlns:p14="http://schemas.microsoft.com/office/powerpoint/2010/main" val="37912106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C8727-9C83-415C-9A6A-0FEC6C61BAD5}"/>
              </a:ext>
            </a:extLst>
          </p:cNvPr>
          <p:cNvSpPr>
            <a:spLocks noGrp="1"/>
          </p:cNvSpPr>
          <p:nvPr>
            <p:ph type="title" idx="4294967295"/>
          </p:nvPr>
        </p:nvSpPr>
        <p:spPr>
          <a:xfrm>
            <a:off x="1981200" y="-1143000"/>
            <a:ext cx="8229600" cy="1143000"/>
          </a:xfrm>
        </p:spPr>
        <p:txBody>
          <a:bodyPr vert="horz" wrap="square" lIns="91440" tIns="45720" rIns="91440" bIns="45720" numCol="1" rtlCol="0" anchor="b" anchorCtr="0" compatLnSpc="1">
            <a:prstTxWarp prst="textNoShape">
              <a:avLst/>
            </a:prstTxWarp>
            <a:normAutofit/>
          </a:bodyPr>
          <a:lstStyle/>
          <a:p>
            <a:r>
              <a:rPr lang="en-US" dirty="0"/>
              <a:t>NIMAC Website</a:t>
            </a:r>
          </a:p>
        </p:txBody>
      </p:sp>
      <p:pic>
        <p:nvPicPr>
          <p:cNvPr id="4" name="Picture 3" descr="Screenshot of NIMAC website landing page">
            <a:extLst>
              <a:ext uri="{FF2B5EF4-FFF2-40B4-BE49-F238E27FC236}">
                <a16:creationId xmlns:a16="http://schemas.microsoft.com/office/drawing/2014/main" id="{699E79B1-63A2-4E14-830B-BB55B06F6A90}"/>
              </a:ext>
            </a:extLst>
          </p:cNvPr>
          <p:cNvPicPr>
            <a:picLocks noChangeAspect="1"/>
          </p:cNvPicPr>
          <p:nvPr/>
        </p:nvPicPr>
        <p:blipFill>
          <a:blip r:embed="rId3"/>
          <a:stretch>
            <a:fillRect/>
          </a:stretch>
        </p:blipFill>
        <p:spPr>
          <a:xfrm>
            <a:off x="1524000" y="990601"/>
            <a:ext cx="9144000" cy="4410091"/>
          </a:xfrm>
          <a:prstGeom prst="rect">
            <a:avLst/>
          </a:prstGeom>
        </p:spPr>
      </p:pic>
      <p:pic>
        <p:nvPicPr>
          <p:cNvPr id="5" name="Picture 4" descr="NIMAC homepage">
            <a:hlinkClick r:id="rId4"/>
            <a:extLst>
              <a:ext uri="{FF2B5EF4-FFF2-40B4-BE49-F238E27FC236}">
                <a16:creationId xmlns:a16="http://schemas.microsoft.com/office/drawing/2014/main" id="{C422F69A-1A6E-D432-8434-C103DD8A20E6}"/>
              </a:ext>
            </a:extLst>
          </p:cNvPr>
          <p:cNvPicPr>
            <a:picLocks noChangeAspect="1"/>
          </p:cNvPicPr>
          <p:nvPr/>
        </p:nvPicPr>
        <p:blipFill>
          <a:blip r:embed="rId5"/>
          <a:stretch>
            <a:fillRect/>
          </a:stretch>
        </p:blipFill>
        <p:spPr>
          <a:xfrm>
            <a:off x="0" y="377468"/>
            <a:ext cx="12192000" cy="6103064"/>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noChangeArrowheads="1"/>
          </p:cNvSpPr>
          <p:nvPr>
            <p:ph type="title"/>
          </p:nvPr>
        </p:nvSpPr>
        <p:spPr>
          <a:xfrm>
            <a:off x="1905000" y="2590800"/>
            <a:ext cx="8229600" cy="1143000"/>
          </a:xfrm>
        </p:spPr>
        <p:txBody>
          <a:bodyPr/>
          <a:lstStyle/>
          <a:p>
            <a:pPr algn="ctr"/>
            <a:r>
              <a:rPr lang="en-US" altLang="en-US" dirty="0"/>
              <a:t>Live Demo: Your AU Account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dirty="0"/>
              <a:t>What we’ll cover!</a:t>
            </a:r>
          </a:p>
        </p:txBody>
      </p:sp>
      <p:sp>
        <p:nvSpPr>
          <p:cNvPr id="27651" name="Content Placeholder 2"/>
          <p:cNvSpPr>
            <a:spLocks noGrp="1"/>
          </p:cNvSpPr>
          <p:nvPr>
            <p:ph idx="1"/>
          </p:nvPr>
        </p:nvSpPr>
        <p:spPr>
          <a:xfrm>
            <a:off x="838200" y="1371600"/>
            <a:ext cx="9372600" cy="5029200"/>
          </a:xfrm>
        </p:spPr>
        <p:txBody>
          <a:bodyPr/>
          <a:lstStyle/>
          <a:p>
            <a:r>
              <a:rPr lang="en-US" altLang="en-US" dirty="0"/>
              <a:t>Basics</a:t>
            </a:r>
          </a:p>
          <a:p>
            <a:pPr lvl="1"/>
            <a:r>
              <a:rPr lang="en-US" altLang="en-US" dirty="0"/>
              <a:t>Searching</a:t>
            </a:r>
          </a:p>
          <a:p>
            <a:pPr lvl="1"/>
            <a:r>
              <a:rPr lang="en-US" altLang="en-US" dirty="0"/>
              <a:t>Downloading </a:t>
            </a:r>
          </a:p>
          <a:p>
            <a:pPr lvl="1"/>
            <a:r>
              <a:rPr lang="en-US" altLang="en-US" dirty="0"/>
              <a:t>Assigning Files to an AMP</a:t>
            </a:r>
          </a:p>
          <a:p>
            <a:r>
              <a:rPr lang="en-US" altLang="en-US" dirty="0"/>
              <a:t>Additional System Features</a:t>
            </a:r>
          </a:p>
          <a:p>
            <a:pPr lvl="1"/>
            <a:r>
              <a:rPr lang="en-US" altLang="en-US" dirty="0"/>
              <a:t>The Watchlist</a:t>
            </a:r>
          </a:p>
          <a:p>
            <a:pPr lvl="1"/>
            <a:r>
              <a:rPr lang="en-US" altLang="en-US" dirty="0"/>
              <a:t>Publisher &amp; AMP Contact Information</a:t>
            </a:r>
          </a:p>
          <a:p>
            <a:pPr lvl="1"/>
            <a:r>
              <a:rPr lang="en-US" altLang="en-US" dirty="0"/>
              <a:t>Adding sub users</a:t>
            </a:r>
          </a:p>
          <a:p>
            <a:pPr lvl="1"/>
            <a:r>
              <a:rPr lang="en-US" altLang="en-US" dirty="0"/>
              <a:t>Reports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A4DE02-343B-567C-CB82-602F80C12EBD}"/>
              </a:ext>
            </a:extLst>
          </p:cNvPr>
          <p:cNvSpPr txBox="1">
            <a:spLocks noGrp="1"/>
          </p:cNvSpPr>
          <p:nvPr>
            <p:ph type="title" idx="4294967295"/>
          </p:nvPr>
        </p:nvSpPr>
        <p:spPr>
          <a:xfrm>
            <a:off x="2726267" y="321733"/>
            <a:ext cx="6637865"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9E0000"/>
                </a:solidFill>
                <a:effectLst/>
                <a:uLnTx/>
                <a:uFillTx/>
                <a:latin typeface="+mn-lt"/>
                <a:ea typeface="+mn-ea"/>
                <a:cs typeface="+mn-cs"/>
              </a:rPr>
              <a:t>Questions?</a:t>
            </a:r>
          </a:p>
        </p:txBody>
      </p:sp>
      <p:sp>
        <p:nvSpPr>
          <p:cNvPr id="3" name="TextBox 2">
            <a:extLst>
              <a:ext uri="{FF2B5EF4-FFF2-40B4-BE49-F238E27FC236}">
                <a16:creationId xmlns:a16="http://schemas.microsoft.com/office/drawing/2014/main" id="{6C64A8CC-17B5-972E-CAFF-45ED735E2D5C}"/>
              </a:ext>
            </a:extLst>
          </p:cNvPr>
          <p:cNvSpPr txBox="1"/>
          <p:nvPr/>
        </p:nvSpPr>
        <p:spPr>
          <a:xfrm>
            <a:off x="677333" y="1443841"/>
            <a:ext cx="11023600" cy="4339650"/>
          </a:xfrm>
          <a:prstGeom prst="rect">
            <a:avLst/>
          </a:prstGeom>
          <a:noFill/>
        </p:spPr>
        <p:txBody>
          <a:bodyPr wrap="square">
            <a:spAutoFit/>
          </a:bodyPr>
          <a:lstStyle/>
          <a:p>
            <a:r>
              <a:rPr lang="en-US" altLang="en-US" sz="3200" dirty="0">
                <a:solidFill>
                  <a:srgbClr val="161893"/>
                </a:solidFill>
              </a:rPr>
              <a:t>Don’t hesitate to get in touch with us for assistance: </a:t>
            </a:r>
          </a:p>
          <a:p>
            <a:endParaRPr lang="en-US" altLang="en-US" dirty="0"/>
          </a:p>
          <a:p>
            <a:endParaRPr lang="en-US" altLang="en-US" dirty="0"/>
          </a:p>
          <a:p>
            <a:pPr algn="ctr">
              <a:buFontTx/>
              <a:buNone/>
            </a:pPr>
            <a:r>
              <a:rPr lang="en-US" altLang="en-US" sz="3200" dirty="0">
                <a:solidFill>
                  <a:srgbClr val="9E0000"/>
                </a:solidFill>
                <a:hlinkClick r:id="rId2"/>
              </a:rPr>
              <a:t>nimac@aph.org</a:t>
            </a:r>
            <a:endParaRPr lang="en-US" altLang="en-US" sz="3200" dirty="0">
              <a:solidFill>
                <a:srgbClr val="9E0000"/>
              </a:solidFill>
            </a:endParaRPr>
          </a:p>
          <a:p>
            <a:pPr algn="ctr">
              <a:buFontTx/>
              <a:buNone/>
            </a:pPr>
            <a:r>
              <a:rPr lang="en-US" altLang="en-US" sz="3200" dirty="0">
                <a:solidFill>
                  <a:srgbClr val="161893"/>
                </a:solidFill>
              </a:rPr>
              <a:t>877-526-4622</a:t>
            </a:r>
          </a:p>
          <a:p>
            <a:pPr>
              <a:buFontTx/>
              <a:buNone/>
            </a:pPr>
            <a:r>
              <a:rPr lang="en-US" altLang="en-US" sz="1800" dirty="0">
                <a:solidFill>
                  <a:srgbClr val="000099"/>
                </a:solidFill>
              </a:rPr>
              <a:t>	</a:t>
            </a:r>
          </a:p>
          <a:p>
            <a:pPr>
              <a:buFontTx/>
              <a:buNone/>
            </a:pPr>
            <a:endParaRPr lang="en-US" altLang="en-US" sz="1800" dirty="0">
              <a:solidFill>
                <a:srgbClr val="000099"/>
              </a:solidFill>
            </a:endParaRPr>
          </a:p>
          <a:p>
            <a:pPr>
              <a:buFontTx/>
              <a:buNone/>
            </a:pPr>
            <a:endParaRPr lang="en-US" altLang="en-US" sz="1800" dirty="0">
              <a:solidFill>
                <a:srgbClr val="000099"/>
              </a:solidFill>
            </a:endParaRPr>
          </a:p>
          <a:p>
            <a:pPr>
              <a:buFontTx/>
              <a:buNone/>
            </a:pPr>
            <a:endParaRPr lang="en-US" altLang="en-US" sz="1800" dirty="0">
              <a:solidFill>
                <a:srgbClr val="000099"/>
              </a:solidFill>
            </a:endParaRPr>
          </a:p>
          <a:p>
            <a:pPr>
              <a:buFontTx/>
              <a:buNone/>
            </a:pPr>
            <a:r>
              <a:rPr lang="en-US" altLang="en-US" sz="1800" dirty="0">
                <a:solidFill>
                  <a:srgbClr val="000099"/>
                </a:solidFill>
              </a:rPr>
              <a:t>The contents of this resource was developed under a grant from the US Department of Education, #H327E210001. However, these contents do not necessarily represent the policy of the US Department of Education, and the reader should not assume endorsement by the Federal Government. Project Officer: Rebecca Sheffield.</a:t>
            </a:r>
            <a:endParaRPr lang="en-US" altLang="en-US" sz="3600" b="1" dirty="0">
              <a:solidFill>
                <a:srgbClr val="000099"/>
              </a:solidFill>
            </a:endParaRPr>
          </a:p>
        </p:txBody>
      </p:sp>
      <p:pic>
        <p:nvPicPr>
          <p:cNvPr id="7" name="Picture 6" descr="IDEA logo">
            <a:extLst>
              <a:ext uri="{FF2B5EF4-FFF2-40B4-BE49-F238E27FC236}">
                <a16:creationId xmlns:a16="http://schemas.microsoft.com/office/drawing/2014/main" id="{F5BDBDED-8449-9628-3009-667761DD93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597" y="5783491"/>
            <a:ext cx="1413736" cy="835223"/>
          </a:xfrm>
          <a:prstGeom prst="rect">
            <a:avLst/>
          </a:prstGeom>
        </p:spPr>
      </p:pic>
    </p:spTree>
    <p:extLst>
      <p:ext uri="{BB962C8B-B14F-4D97-AF65-F5344CB8AC3E}">
        <p14:creationId xmlns:p14="http://schemas.microsoft.com/office/powerpoint/2010/main" val="1098794575"/>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FF0000"/>
      </a:hlink>
      <a:folHlink>
        <a:srgbClr val="7030A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9288</TotalTime>
  <Words>2045</Words>
  <Application>Microsoft Office PowerPoint</Application>
  <PresentationFormat>Widescreen</PresentationFormat>
  <Paragraphs>175</Paragraphs>
  <Slides>37</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Aptos</vt:lpstr>
      <vt:lpstr>Arial</vt:lpstr>
      <vt:lpstr>Calibri</vt:lpstr>
      <vt:lpstr>Segoe UI</vt:lpstr>
      <vt:lpstr>Office Theme</vt:lpstr>
      <vt:lpstr>The NIMAC for AUs:  Basics, Updates, and a Demo</vt:lpstr>
      <vt:lpstr>Today’s Webinar</vt:lpstr>
      <vt:lpstr>Learning Objectives</vt:lpstr>
      <vt:lpstr>NIMAC: The Basics</vt:lpstr>
      <vt:lpstr>The NIMAC Project</vt:lpstr>
      <vt:lpstr>What is NIMAS? </vt:lpstr>
      <vt:lpstr>How we get files</vt:lpstr>
      <vt:lpstr>Types of materials we receive</vt:lpstr>
      <vt:lpstr>What is an Authorized User?</vt:lpstr>
      <vt:lpstr>Authorized Users &amp; AMPs</vt:lpstr>
      <vt:lpstr>NIMAS and Procurement </vt:lpstr>
      <vt:lpstr>NIMAS in Procurement Contracts</vt:lpstr>
      <vt:lpstr>Requiring NIMAS from publishers is a legal obligation</vt:lpstr>
      <vt:lpstr>Sample Contract Language from NCADEMI</vt:lpstr>
      <vt:lpstr>NIMAC Case Study on Timely Delivery of Accessible Materials</vt:lpstr>
      <vt:lpstr>NIMAC Case Study</vt:lpstr>
      <vt:lpstr>Case Study Report</vt:lpstr>
      <vt:lpstr>Working with NIMAS</vt:lpstr>
      <vt:lpstr>Duxbury and Braille 2000 Training Series</vt:lpstr>
      <vt:lpstr>Large Print Templates and Macros for Word</vt:lpstr>
      <vt:lpstr>Free EPUB Conversion Tool</vt:lpstr>
      <vt:lpstr>NIMAS to EPUB Conversion</vt:lpstr>
      <vt:lpstr>Braille 2000 and Duxbury User Groups</vt:lpstr>
      <vt:lpstr>System Features and  Services for AUs</vt:lpstr>
      <vt:lpstr>The Watchlist Research &amp;  Expedite Service </vt:lpstr>
      <vt:lpstr>Watchlist Research</vt:lpstr>
      <vt:lpstr>Side Note: Email Notifications</vt:lpstr>
      <vt:lpstr>MathML and NIMAS</vt:lpstr>
      <vt:lpstr>No MathML Download</vt:lpstr>
      <vt:lpstr>Does the file include MathML?</vt:lpstr>
      <vt:lpstr>1. No MathML Download Option</vt:lpstr>
      <vt:lpstr>2. MathML in the system record</vt:lpstr>
      <vt:lpstr>3. MathML is mentioned at the top of the XML file</vt:lpstr>
      <vt:lpstr>NIMAC Website</vt:lpstr>
      <vt:lpstr>Live Demo: Your AU Account</vt:lpstr>
      <vt:lpstr>What we’ll cover!</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Alexa Miller</dc:creator>
  <cp:lastModifiedBy>Liz Schaller</cp:lastModifiedBy>
  <cp:revision>71</cp:revision>
  <dcterms:created xsi:type="dcterms:W3CDTF">2025-04-30T16:39:53Z</dcterms:created>
  <dcterms:modified xsi:type="dcterms:W3CDTF">2026-04-28T12:35:52Z</dcterms:modified>
</cp:coreProperties>
</file>