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676" r:id="rId3"/>
    <p:sldId id="672" r:id="rId4"/>
    <p:sldId id="677" r:id="rId5"/>
    <p:sldId id="678" r:id="rId6"/>
    <p:sldId id="679" r:id="rId7"/>
    <p:sldId id="680" r:id="rId8"/>
    <p:sldId id="681" r:id="rId9"/>
    <p:sldId id="682" r:id="rId10"/>
    <p:sldId id="564" r:id="rId11"/>
    <p:sldId id="566" r:id="rId12"/>
    <p:sldId id="683" r:id="rId13"/>
    <p:sldId id="684" r:id="rId14"/>
    <p:sldId id="590" r:id="rId15"/>
    <p:sldId id="569" r:id="rId16"/>
    <p:sldId id="589" r:id="rId17"/>
    <p:sldId id="588" r:id="rId18"/>
    <p:sldId id="697" r:id="rId19"/>
    <p:sldId id="617" r:id="rId20"/>
    <p:sldId id="685" r:id="rId21"/>
    <p:sldId id="686" r:id="rId22"/>
    <p:sldId id="637" r:id="rId23"/>
    <p:sldId id="638" r:id="rId24"/>
    <p:sldId id="639" r:id="rId25"/>
    <p:sldId id="689" r:id="rId26"/>
    <p:sldId id="696" r:id="rId27"/>
    <p:sldId id="695" r:id="rId28"/>
    <p:sldId id="690" r:id="rId29"/>
    <p:sldId id="643" r:id="rId30"/>
    <p:sldId id="592" r:id="rId31"/>
    <p:sldId id="577" r:id="rId32"/>
    <p:sldId id="584" r:id="rId33"/>
    <p:sldId id="585" r:id="rId34"/>
    <p:sldId id="580" r:id="rId35"/>
    <p:sldId id="581" r:id="rId36"/>
    <p:sldId id="687" r:id="rId37"/>
    <p:sldId id="688" r:id="rId38"/>
    <p:sldId id="597" r:id="rId39"/>
    <p:sldId id="598" r:id="rId40"/>
    <p:sldId id="578" r:id="rId41"/>
    <p:sldId id="693" r:id="rId42"/>
    <p:sldId id="694" r:id="rId43"/>
    <p:sldId id="25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C2D"/>
    <a:srgbClr val="9E0000"/>
    <a:srgbClr val="161893"/>
    <a:srgbClr val="1BE92F"/>
    <a:srgbClr val="0809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41" autoAdjust="0"/>
  </p:normalViewPr>
  <p:slideViewPr>
    <p:cSldViewPr snapToGrid="0">
      <p:cViewPr varScale="1">
        <p:scale>
          <a:sx n="71" d="100"/>
          <a:sy n="71" d="100"/>
        </p:scale>
        <p:origin x="235" y="58"/>
      </p:cViewPr>
      <p:guideLst/>
    </p:cSldViewPr>
  </p:slideViewPr>
  <p:outlineViewPr>
    <p:cViewPr>
      <p:scale>
        <a:sx n="33" d="100"/>
        <a:sy n="33" d="100"/>
      </p:scale>
      <p:origin x="0" y="-3564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E637A-F107-4446-991F-EAAD271E46C7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97338-9FBF-4019-8F30-B35F3786F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6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A7C03-7E77-4A4B-8FB5-9AC7CA095585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32ABC-C5A3-48FA-84B2-C54F4DAEAB13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545A-A635-4852-B76A-7284358ED171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64E3B5-D003-40B7-B02E-A3C5B7E374E1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C71BA-53A5-4F9F-B925-D06E088CFF83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B4744-7609-4CCC-A9D5-D3D983466095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69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D74EE-138D-4104-8E64-9071FFD2B61B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7C658-D03F-4F66-AB16-B2F92CA83965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248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CB267-444E-4957-A3B8-B88889BE8238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014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97338-9FBF-4019-8F30-B35F3786F40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51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728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521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CFA50-1485-4F11-885A-0A7069D9BCF2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373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9F05D-0CF1-4B66-BF77-0D12B8CC714E}" type="slidenum">
              <a:rPr lang="en-US" altLang="en-US"/>
              <a:pPr/>
              <a:t>40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4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3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7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0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09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8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6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2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8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9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miller@aph.org" TargetMode="External"/><Relationship Id="rId2" Type="http://schemas.openxmlformats.org/officeDocument/2006/relationships/hyperlink" Target="mailto:eschaller@aph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aph.org/amp/#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ource@aph.or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oreply-NIMAC@overdrive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imac.us/wp-content/uploads/2026/02/NIMAC-Case-Study-2025_final-report-1.31.26-fully-accessible.docx" TargetMode="External"/><Relationship Id="rId2" Type="http://schemas.openxmlformats.org/officeDocument/2006/relationships/hyperlink" Target="https://nimac.us/wp-content/uploads/2026/02/NIMAC-Case-Study-2025_final-report-1.31.26-fully-accessible.pdf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h.zoom.us/meeting/register/UtaK9O6yQwmLbqLJ-KVViA#/registration" TargetMode="External"/><Relationship Id="rId2" Type="http://schemas.openxmlformats.org/officeDocument/2006/relationships/hyperlink" Target="https://aph.zoom.us/meeting/register/39w5fzMvSvGtXx8wP2SXyQ#/registratio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taem.org/Large-Print-Templates-and-Macro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aisy.github.io/pipeline/Download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hyperlink" Target="https://youtu.be/BQW6VbG6UR0?si=P7zyCuaWSyRNVXb2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nimac.us/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0A2FA6E-3938-0392-BA6C-8E1EF0464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428756"/>
            <a:ext cx="9144000" cy="2000488"/>
          </a:xfrm>
        </p:spPr>
        <p:txBody>
          <a:bodyPr>
            <a:normAutofit/>
          </a:bodyPr>
          <a:lstStyle/>
          <a:p>
            <a:r>
              <a:rPr lang="en-US" altLang="en-US" dirty="0"/>
              <a:t>The NIMAC for AMPs: </a:t>
            </a:r>
            <a:br>
              <a:rPr lang="en-US" altLang="en-US" dirty="0"/>
            </a:br>
            <a:r>
              <a:rPr lang="en-US" altLang="en-US" dirty="0"/>
              <a:t>Basics, Updates, and a Demo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271C615-4E6D-9D44-6064-282648B7F1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533" y="4826213"/>
            <a:ext cx="5469467" cy="1747836"/>
          </a:xfrm>
        </p:spPr>
        <p:txBody>
          <a:bodyPr>
            <a:normAutofit fontScale="92500" lnSpcReduction="10000"/>
          </a:bodyPr>
          <a:lstStyle/>
          <a:p>
            <a:pPr algn="l">
              <a:defRPr/>
            </a:pPr>
            <a:r>
              <a:rPr lang="en-US" dirty="0">
                <a:solidFill>
                  <a:srgbClr val="161893"/>
                </a:solidFill>
                <a:cs typeface="Arial" charset="0"/>
              </a:rPr>
              <a:t>Liz Schaller, NIMAC Director</a:t>
            </a:r>
          </a:p>
          <a:p>
            <a:pPr algn="l">
              <a:defRPr/>
            </a:pPr>
            <a:r>
              <a:rPr lang="en-US" dirty="0">
                <a:solidFill>
                  <a:srgbClr val="161893"/>
                </a:solidFill>
                <a:cs typeface="Arial" charset="0"/>
                <a:hlinkClick r:id="rId2"/>
              </a:rPr>
              <a:t>eschaller@aph.org</a:t>
            </a:r>
            <a:r>
              <a:rPr lang="en-US" dirty="0">
                <a:solidFill>
                  <a:srgbClr val="161893"/>
                </a:solidFill>
                <a:cs typeface="Arial" charset="0"/>
              </a:rPr>
              <a:t> </a:t>
            </a:r>
          </a:p>
          <a:p>
            <a:pPr algn="l">
              <a:defRPr/>
            </a:pPr>
            <a:r>
              <a:rPr lang="en-US" dirty="0">
                <a:solidFill>
                  <a:srgbClr val="161893"/>
                </a:solidFill>
                <a:cs typeface="Arial" charset="0"/>
              </a:rPr>
              <a:t>Alexa Miller, NIMAC Librarian</a:t>
            </a:r>
          </a:p>
          <a:p>
            <a:pPr algn="l">
              <a:defRPr/>
            </a:pPr>
            <a:r>
              <a:rPr lang="en-US" dirty="0">
                <a:solidFill>
                  <a:srgbClr val="161893"/>
                </a:solidFill>
                <a:cs typeface="Arial" charset="0"/>
                <a:hlinkClick r:id="rId3"/>
              </a:rPr>
              <a:t>amiller@aph.org</a:t>
            </a:r>
            <a:r>
              <a:rPr lang="en-US" dirty="0">
                <a:solidFill>
                  <a:srgbClr val="161893"/>
                </a:solidFill>
                <a:cs typeface="Arial" charset="0"/>
              </a:rPr>
              <a:t> </a:t>
            </a:r>
          </a:p>
          <a:p>
            <a:pPr algn="l">
              <a:defRPr/>
            </a:pPr>
            <a:r>
              <a:rPr lang="en-US" dirty="0">
                <a:solidFill>
                  <a:srgbClr val="161893"/>
                </a:solidFill>
                <a:cs typeface="Arial" charset="0"/>
              </a:rPr>
              <a:t>April 2026</a:t>
            </a:r>
          </a:p>
          <a:p>
            <a:pPr algn="l">
              <a:defRPr/>
            </a:pPr>
            <a:endParaRPr lang="en-US" dirty="0">
              <a:cs typeface="Arial" charset="0"/>
            </a:endParaRPr>
          </a:p>
          <a:p>
            <a:pPr algn="l"/>
            <a:endParaRPr lang="en-US" dirty="0"/>
          </a:p>
        </p:txBody>
      </p:sp>
      <p:pic>
        <p:nvPicPr>
          <p:cNvPr id="3" name="Picture 2" descr="The logo of the NIMAC (National Instructional Materials Access Center) done in white lettering on a red and blue background. ">
            <a:extLst>
              <a:ext uri="{FF2B5EF4-FFF2-40B4-BE49-F238E27FC236}">
                <a16:creationId xmlns:a16="http://schemas.microsoft.com/office/drawing/2014/main" id="{CB737123-1DC2-6122-C0B0-36C017E0D77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425" y="283951"/>
            <a:ext cx="6181149" cy="1772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D923DC-F2C4-5025-0C32-D17038488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00" y="5735636"/>
            <a:ext cx="3267789" cy="83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12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Today’s Webinar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17638"/>
            <a:ext cx="10515599" cy="528796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Part 1: PowerPoint</a:t>
            </a:r>
          </a:p>
          <a:p>
            <a:pPr lvl="1">
              <a:defRPr/>
            </a:pPr>
            <a:r>
              <a:rPr lang="en-US" dirty="0"/>
              <a:t>NIMAC Basics and File Assignments</a:t>
            </a:r>
          </a:p>
          <a:p>
            <a:pPr lvl="1">
              <a:defRPr/>
            </a:pPr>
            <a:r>
              <a:rPr lang="en-US" dirty="0"/>
              <a:t>NIMAC Case Study</a:t>
            </a:r>
          </a:p>
          <a:p>
            <a:pPr lvl="1">
              <a:defRPr/>
            </a:pPr>
            <a:r>
              <a:rPr lang="en-US" dirty="0"/>
              <a:t>Services &amp; System Features for AMPs</a:t>
            </a:r>
          </a:p>
          <a:p>
            <a:pPr marL="0" indent="0">
              <a:buNone/>
              <a:defRPr/>
            </a:pPr>
            <a:r>
              <a:rPr lang="en-US" dirty="0"/>
              <a:t>Part 2: Live Demo!</a:t>
            </a:r>
          </a:p>
          <a:p>
            <a:pPr lvl="1">
              <a:defRPr/>
            </a:pPr>
            <a:r>
              <a:rPr lang="en-US" dirty="0"/>
              <a:t>Your Account Information &amp; Sub Users</a:t>
            </a:r>
          </a:p>
          <a:p>
            <a:pPr lvl="1">
              <a:defRPr/>
            </a:pPr>
            <a:r>
              <a:rPr lang="en-US" dirty="0"/>
              <a:t>Publisher Contact Information </a:t>
            </a:r>
          </a:p>
          <a:p>
            <a:pPr lvl="1">
              <a:defRPr/>
            </a:pPr>
            <a:r>
              <a:rPr lang="en-US" dirty="0"/>
              <a:t>Reports</a:t>
            </a:r>
          </a:p>
          <a:p>
            <a:pPr lvl="1">
              <a:defRPr/>
            </a:pPr>
            <a:r>
              <a:rPr lang="en-US" dirty="0"/>
              <a:t>Using the Watchlist</a:t>
            </a:r>
          </a:p>
          <a:p>
            <a:pPr lvl="1">
              <a:defRPr/>
            </a:pPr>
            <a:r>
              <a:rPr lang="en-US" dirty="0"/>
              <a:t>Downloading &amp; Managing File Assignments</a:t>
            </a:r>
          </a:p>
          <a:p>
            <a:pPr lvl="1">
              <a:defRPr/>
            </a:pPr>
            <a:r>
              <a:rPr lang="en-US" dirty="0"/>
              <a:t>Searching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BAFF0-8DB4-23A6-2DC7-99FD2DC5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855AC-2585-3DD8-87D2-983A2B3B3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how to download NIMAS files</a:t>
            </a:r>
          </a:p>
          <a:p>
            <a:r>
              <a:rPr lang="en-US" dirty="0"/>
              <a:t>Learn how to use the NIMAC Watchlist Service</a:t>
            </a:r>
          </a:p>
        </p:txBody>
      </p:sp>
    </p:spTree>
    <p:extLst>
      <p:ext uri="{BB962C8B-B14F-4D97-AF65-F5344CB8AC3E}">
        <p14:creationId xmlns:p14="http://schemas.microsoft.com/office/powerpoint/2010/main" val="1380327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1981200" y="2857500"/>
            <a:ext cx="8229600" cy="1143000"/>
          </a:xfrm>
        </p:spPr>
        <p:txBody>
          <a:bodyPr/>
          <a:lstStyle/>
          <a:p>
            <a:pPr algn="ctr"/>
            <a:r>
              <a:rPr lang="en-US" altLang="en-US" dirty="0"/>
              <a:t>NIMAC: The Basics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NIMAC Project</a:t>
            </a:r>
          </a:p>
        </p:txBody>
      </p:sp>
      <p:sp>
        <p:nvSpPr>
          <p:cNvPr id="81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199" y="1524000"/>
            <a:ext cx="10515599" cy="4800600"/>
          </a:xfrm>
        </p:spPr>
        <p:txBody>
          <a:bodyPr>
            <a:normAutofit/>
          </a:bodyPr>
          <a:lstStyle/>
          <a:p>
            <a:pPr lvl="1">
              <a:buFont typeface="Arial" charset="0"/>
              <a:buChar char="•"/>
            </a:pPr>
            <a:r>
              <a:rPr lang="en-US" altLang="en-US" sz="2800" dirty="0"/>
              <a:t>Created by IDEA 2004, the NIMAC is the national source file repository for K-12 textbooks and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We make NIMAS files available for use in producing accessible formats for K-12 instructional materials.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We have over 90,000 file sets from over 200 publishers.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All 50 states plus 6 outlying areas and the DoDEA work with the NIMAC.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647252" y="346037"/>
            <a:ext cx="8229600" cy="1143000"/>
          </a:xfrm>
        </p:spPr>
        <p:txBody>
          <a:bodyPr/>
          <a:lstStyle/>
          <a:p>
            <a:r>
              <a:rPr lang="en-US" altLang="en-US" dirty="0"/>
              <a:t>What is NIMAS? </a:t>
            </a:r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47252" y="1678192"/>
            <a:ext cx="10680550" cy="4113007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sz="2800" dirty="0"/>
              <a:t>NIMAS is the National Instructional Materials Accessibility Standard.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An XML-based source file format.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Designed for use in producing formats such as braille, DAISY, EPUB, large print.  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It is not intended for distribution directly to students.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NIMAS is the only format we receive.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NIMAS is not a “by-product” of print or digital book production—it can take up to six weeks or more for NIMAS to be produced. 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666077" y="381000"/>
            <a:ext cx="10515600" cy="1325563"/>
          </a:xfrm>
        </p:spPr>
        <p:txBody>
          <a:bodyPr/>
          <a:lstStyle/>
          <a:p>
            <a:r>
              <a:rPr lang="en-US" altLang="en-US" dirty="0"/>
              <a:t>How we get files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70155" y="1706562"/>
            <a:ext cx="10811435" cy="4770437"/>
          </a:xfrm>
        </p:spPr>
        <p:txBody>
          <a:bodyPr/>
          <a:lstStyle/>
          <a:p>
            <a:pPr lvl="1">
              <a:buFont typeface="Arial" charset="0"/>
              <a:buChar char="•"/>
            </a:pPr>
            <a:r>
              <a:rPr lang="en-US" altLang="en-US" sz="2800" dirty="0"/>
              <a:t>Under IDEA 2004, the </a:t>
            </a:r>
            <a:r>
              <a:rPr lang="en-US" altLang="en-US" sz="2800" b="1" dirty="0"/>
              <a:t>only</a:t>
            </a:r>
            <a:r>
              <a:rPr lang="en-US" altLang="en-US" sz="2800" dirty="0"/>
              <a:t> mechanism to </a:t>
            </a:r>
            <a:r>
              <a:rPr lang="en-US" altLang="en-US" sz="2800" i="1" dirty="0"/>
              <a:t>require</a:t>
            </a:r>
            <a:r>
              <a:rPr lang="en-US" altLang="en-US" sz="2800" dirty="0"/>
              <a:t> NIMAS from the publisher is the book adoption contract or purchase agreement.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There is no blanket requirement for publishers to submit files to the NIMAC.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States and districts have been able to require NIMAS when they purchase new textbooks since 2006. 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Ideally, when NIMAS is included in contracts, a file will already be available when a need is identified. 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Types of materials we receive</a:t>
            </a:r>
          </a:p>
        </p:txBody>
      </p:sp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91671" y="1538344"/>
            <a:ext cx="10762129" cy="4786256"/>
          </a:xfrm>
        </p:spPr>
        <p:txBody>
          <a:bodyPr>
            <a:normAutofit/>
          </a:bodyPr>
          <a:lstStyle/>
          <a:p>
            <a:pPr lvl="1">
              <a:buFont typeface="Arial" charset="0"/>
              <a:buChar char="•"/>
            </a:pPr>
            <a:r>
              <a:rPr lang="en-US" altLang="en-US" sz="2800" dirty="0"/>
              <a:t>NIMAC receives a wide range of student-facing instructional materials.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These include textbooks, workbooks, supplementary readers, and ancillary materials such as blackline masters. 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Exempt materials include teacher’s editions, pre-2006 titles, trade books, college textbooks, reference books.</a:t>
            </a:r>
          </a:p>
          <a:p>
            <a:pPr lvl="1">
              <a:buFont typeface="Arial" charset="0"/>
              <a:buChar char="•"/>
            </a:pPr>
            <a:r>
              <a:rPr lang="en-US" altLang="en-US" sz="2800" dirty="0"/>
              <a:t>We can also accept NIMAS files for some digital instructional materials.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>
          <a:xfrm>
            <a:off x="504713" y="274637"/>
            <a:ext cx="10515600" cy="1325563"/>
          </a:xfrm>
        </p:spPr>
        <p:txBody>
          <a:bodyPr/>
          <a:lstStyle/>
          <a:p>
            <a:r>
              <a:rPr lang="en-US" altLang="en-US" dirty="0"/>
              <a:t>What is an Authorized User?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02427" y="1600200"/>
            <a:ext cx="10822193" cy="4724400"/>
          </a:xfrm>
        </p:spPr>
        <p:txBody>
          <a:bodyPr/>
          <a:lstStyle/>
          <a:p>
            <a:pPr marL="571500" indent="-514350">
              <a:defRPr/>
            </a:pPr>
            <a:r>
              <a:rPr lang="en-US" altLang="en-US" dirty="0"/>
              <a:t>An Authorized User is someone who has been designated by their State Coordinator to have an account that provides full access to the NIMAC repository.</a:t>
            </a:r>
          </a:p>
          <a:p>
            <a:pPr marL="571500" indent="-514350">
              <a:defRPr/>
            </a:pPr>
            <a:r>
              <a:rPr lang="en-US" altLang="en-US" dirty="0"/>
              <a:t>They can search and download files or assign files to registered Accessible Media Producers (AMPs).</a:t>
            </a:r>
          </a:p>
          <a:p>
            <a:pPr marL="571500" indent="-514350">
              <a:defRPr/>
            </a:pPr>
            <a:r>
              <a:rPr lang="en-US" altLang="en-US" dirty="0"/>
              <a:t>These individuals are generally from within the educational structure of the state, such as from an IRC or State department of education. </a:t>
            </a:r>
          </a:p>
          <a:p>
            <a:pPr lvl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>
          <a:xfrm>
            <a:off x="515471" y="274637"/>
            <a:ext cx="10515600" cy="1325563"/>
          </a:xfrm>
        </p:spPr>
        <p:txBody>
          <a:bodyPr/>
          <a:lstStyle/>
          <a:p>
            <a:r>
              <a:rPr lang="en-US" altLang="en-US" dirty="0"/>
              <a:t>What is an AMP account? 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763793" y="1600200"/>
            <a:ext cx="10607040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dirty="0"/>
              <a:t>An Accessible Media Producer (AMP) account allows the user to download any file assigned to them by an Authorized User.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These accounts are freely available to any organization or individual who can work with NIMAS to produce accessible formats for K-12 students with print disabilities.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These users do not have to be designated by </a:t>
            </a:r>
            <a:r>
              <a:rPr lang="en-US" altLang="en-US"/>
              <a:t>a State </a:t>
            </a:r>
            <a:r>
              <a:rPr lang="en-US" altLang="en-US" dirty="0"/>
              <a:t>C</a:t>
            </a:r>
            <a:r>
              <a:rPr lang="en-US" altLang="en-US"/>
              <a:t>oordinator</a:t>
            </a:r>
            <a:r>
              <a:rPr lang="en-US" altLang="en-US" dirty="0"/>
              <a:t>, but they have more limited access to download files.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612289" y="274637"/>
            <a:ext cx="10515600" cy="1325563"/>
          </a:xfrm>
        </p:spPr>
        <p:txBody>
          <a:bodyPr/>
          <a:lstStyle/>
          <a:p>
            <a:r>
              <a:rPr lang="en-US" altLang="en-US" dirty="0"/>
              <a:t>Should I be an AU?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12289" y="1600200"/>
            <a:ext cx="10967422" cy="47244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dirty="0"/>
              <a:t>If you need direct access to download files from the system, it may be appropriate for you to be designated as an Authorized User for a given State.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To become an AU, you need to be a part of the educational structure of the state, or a non-profit that qualifies as an “authorized entity” under Chafee.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Feel free to contact the NIMAC if you have questions or would like more information.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666077" y="257548"/>
            <a:ext cx="10515600" cy="1325563"/>
          </a:xfrm>
        </p:spPr>
        <p:txBody>
          <a:bodyPr/>
          <a:lstStyle/>
          <a:p>
            <a:r>
              <a:rPr lang="en-US" altLang="en-US" sz="4000" dirty="0"/>
              <a:t>Side Note: the APH AMP Directory</a:t>
            </a:r>
            <a:r>
              <a:rPr lang="en-US" altLang="en-US" dirty="0"/>
              <a:t> 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742277" y="1417638"/>
            <a:ext cx="10783645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dirty="0"/>
              <a:t>AMP information in the NIMAC is not public.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Only AUs that are logged into the NIMAC system can view information about AMPs.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If you are interested in sharing information publicly about the services you offer, we invite you to participate in the </a:t>
            </a:r>
            <a:r>
              <a:rPr lang="en-US" altLang="en-US" dirty="0">
                <a:hlinkClick r:id="rId3"/>
              </a:rPr>
              <a:t>Accessible Media Producers Directory</a:t>
            </a:r>
            <a:r>
              <a:rPr lang="en-US" altLang="en-US" dirty="0"/>
              <a:t>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This searchable online directory is a free service of APH (separate from the NIMAC). 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Contact </a:t>
            </a:r>
            <a:r>
              <a:rPr lang="en-US" altLang="en-US" dirty="0">
                <a:hlinkClick r:id="rId4"/>
              </a:rPr>
              <a:t>resource@aph.org</a:t>
            </a:r>
            <a:r>
              <a:rPr lang="en-US" altLang="en-US" dirty="0"/>
              <a:t> for more information!</a:t>
            </a:r>
          </a:p>
          <a:p>
            <a:pPr>
              <a:buFont typeface="Arial" charset="0"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29277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FDB5-CB7A-4E3A-B96C-154E8059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8575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NIMAS File Assignment</a:t>
            </a:r>
          </a:p>
        </p:txBody>
      </p:sp>
    </p:spTree>
    <p:extLst>
      <p:ext uri="{BB962C8B-B14F-4D97-AF65-F5344CB8AC3E}">
        <p14:creationId xmlns:p14="http://schemas.microsoft.com/office/powerpoint/2010/main" val="3605698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File Assignment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10515600" cy="46482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dirty="0"/>
              <a:t>Once you have an active AMP account, any Authorized User in any State can assign you files for download.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If you are working on a project for a State or district and need help locating an AU in that state to assign you the NIMAS file, just let us know.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Email Notification</a:t>
            </a:r>
          </a:p>
        </p:txBody>
      </p:sp>
      <p:sp>
        <p:nvSpPr>
          <p:cNvPr id="2253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199" y="1828800"/>
            <a:ext cx="10597179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dirty="0"/>
              <a:t>Whenever you are assigned a file by an Authorized User, the system will send an automated email to let you know that the file is available for download in your queue.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The notification will let you know what item has been assigned, what accessible format is being requested, and what user made the assignment.</a:t>
            </a:r>
          </a:p>
          <a:p>
            <a:pPr lvl="1">
              <a:buFont typeface="Arial" charset="0"/>
              <a:buChar char="•"/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47B852-C143-471C-A0BF-242E32EC96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-1143000"/>
            <a:ext cx="8229600" cy="1143000"/>
          </a:xfr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/>
              <a:t>Example of File Assignment Email</a:t>
            </a:r>
          </a:p>
        </p:txBody>
      </p:sp>
      <p:pic>
        <p:nvPicPr>
          <p:cNvPr id="2" name="Picture 1" descr="Snip of an automated system email alerting the AMP that a file has been assigned and including information on the material requested, the format, and the Authorized User's contact information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14550" y="457200"/>
            <a:ext cx="7962900" cy="5334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>
          <a:xfrm>
            <a:off x="375621" y="193003"/>
            <a:ext cx="10515600" cy="1325563"/>
          </a:xfrm>
        </p:spPr>
        <p:txBody>
          <a:bodyPr/>
          <a:lstStyle/>
          <a:p>
            <a:r>
              <a:rPr lang="en-US" altLang="en-US" dirty="0"/>
              <a:t>Spam Filter Heads Up</a:t>
            </a:r>
          </a:p>
        </p:txBody>
      </p:sp>
      <p:sp>
        <p:nvSpPr>
          <p:cNvPr id="2560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731520" y="1417638"/>
            <a:ext cx="10622280" cy="490696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dirty="0"/>
              <a:t>All automated emails from the NIMAC will show as the sender </a:t>
            </a:r>
            <a:r>
              <a:rPr lang="en-US" altLang="en-US" dirty="0">
                <a:hlinkClick r:id="rId3"/>
              </a:rPr>
              <a:t>noreply-NIMAC@overdrive.com</a:t>
            </a:r>
            <a:r>
              <a:rPr lang="en-US" altLang="en-US" dirty="0"/>
              <a:t>.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Some email systems will filter out automated emails unless you “whitelist” the sender.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If you encounter any issues receiving emails, please add this address to your contacts.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You may need to get help from your IT administrator if network restrictions prevent system emails from getting through. </a:t>
            </a:r>
          </a:p>
          <a:p>
            <a:pPr>
              <a:buFont typeface="Arial" charset="0"/>
              <a:buChar char="•"/>
            </a:pPr>
            <a:r>
              <a:rPr lang="en-US" altLang="en-US" dirty="0"/>
              <a:t>Contact the NIMAC for further assistance.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744" y="228600"/>
            <a:ext cx="10515600" cy="1325563"/>
          </a:xfrm>
        </p:spPr>
        <p:txBody>
          <a:bodyPr/>
          <a:lstStyle/>
          <a:p>
            <a:r>
              <a:rPr lang="en-US" dirty="0"/>
              <a:t>Choosing Format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035" y="1417638"/>
            <a:ext cx="10515600" cy="5211762"/>
          </a:xfrm>
        </p:spPr>
        <p:txBody>
          <a:bodyPr>
            <a:normAutofit/>
          </a:bodyPr>
          <a:lstStyle/>
          <a:p>
            <a:r>
              <a:rPr lang="en-US" sz="3000" dirty="0"/>
              <a:t>Format capabilities are selected when a new AMP completes the online registration for a NIMAC account. </a:t>
            </a:r>
          </a:p>
          <a:p>
            <a:r>
              <a:rPr lang="en-US" sz="3000" dirty="0"/>
              <a:t>This information is provided as a convenience for AMPs and the Authorized Users who are assigning them files. </a:t>
            </a:r>
          </a:p>
          <a:p>
            <a:r>
              <a:rPr lang="en-US" sz="3000" dirty="0"/>
              <a:t>If a file assignment is not expected or does not seem correct, reach out to the AU for more information. </a:t>
            </a:r>
          </a:p>
          <a:p>
            <a:r>
              <a:rPr lang="en-US" sz="3000" b="1" dirty="0"/>
              <a:t>If the format selected by the AU is not correct, but the file assignment was intentional, you can still download the file and produce the needed format(s).</a:t>
            </a:r>
          </a:p>
          <a:p>
            <a:r>
              <a:rPr lang="en-US" sz="3000" b="1" dirty="0"/>
              <a:t>However, if you receive a file assignment by mistake, the AU should log in and remove the file assignment.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70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744" y="228600"/>
            <a:ext cx="10515600" cy="1325563"/>
          </a:xfrm>
        </p:spPr>
        <p:txBody>
          <a:bodyPr/>
          <a:lstStyle/>
          <a:p>
            <a:r>
              <a:rPr lang="en-US" dirty="0"/>
              <a:t>Updating Format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035" y="1417638"/>
            <a:ext cx="10515600" cy="5211762"/>
          </a:xfrm>
        </p:spPr>
        <p:txBody>
          <a:bodyPr/>
          <a:lstStyle/>
          <a:p>
            <a:r>
              <a:rPr lang="en-US" dirty="0"/>
              <a:t>Format capabilities can be viewed and updated at any time by going to User Information </a:t>
            </a:r>
            <a:r>
              <a:rPr lang="en-US" dirty="0">
                <a:sym typeface="Wingdings" panose="05000000000000000000" pitchFamily="2" charset="2"/>
              </a:rPr>
              <a:t> My Account.</a:t>
            </a:r>
            <a:endParaRPr lang="en-US" dirty="0"/>
          </a:p>
          <a:p>
            <a:r>
              <a:rPr lang="en-US" dirty="0"/>
              <a:t>We recommend that you review your format capabilities at least once a year. </a:t>
            </a:r>
          </a:p>
          <a:p>
            <a:r>
              <a:rPr lang="en-US" dirty="0"/>
              <a:t>Formats should be updated whenever needed to reflect changes in what you produce. </a:t>
            </a:r>
          </a:p>
        </p:txBody>
      </p:sp>
    </p:spTree>
    <p:extLst>
      <p:ext uri="{BB962C8B-B14F-4D97-AF65-F5344CB8AC3E}">
        <p14:creationId xmlns:p14="http://schemas.microsoft.com/office/powerpoint/2010/main" val="1175984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05C1-9764-4269-9A00-EDC967DA5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41" y="188576"/>
            <a:ext cx="8229600" cy="951734"/>
          </a:xfrm>
        </p:spPr>
        <p:txBody>
          <a:bodyPr>
            <a:normAutofit/>
          </a:bodyPr>
          <a:lstStyle/>
          <a:p>
            <a:r>
              <a:rPr lang="en-US" sz="4000" dirty="0"/>
              <a:t>Current Format Capability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0437-2397-458F-9381-B25A64BF8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418" y="1140310"/>
            <a:ext cx="6531429" cy="510540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Audio</a:t>
            </a:r>
          </a:p>
          <a:p>
            <a:r>
              <a:rPr lang="en-US" sz="2600" dirty="0"/>
              <a:t>DAISY Audio</a:t>
            </a:r>
          </a:p>
          <a:p>
            <a:r>
              <a:rPr lang="en-US" sz="2600" dirty="0"/>
              <a:t>DAISY Text</a:t>
            </a:r>
          </a:p>
          <a:p>
            <a:r>
              <a:rPr lang="en-US" sz="2600" dirty="0"/>
              <a:t>Digital Braille - UEB</a:t>
            </a:r>
          </a:p>
          <a:p>
            <a:r>
              <a:rPr lang="en-US" sz="2600" dirty="0"/>
              <a:t>Digital Braille - UEB with Nemeth</a:t>
            </a:r>
          </a:p>
          <a:p>
            <a:r>
              <a:rPr lang="en-US" sz="2600" dirty="0"/>
              <a:t>Embossed Braille - UEB</a:t>
            </a:r>
          </a:p>
          <a:p>
            <a:r>
              <a:rPr lang="en-US" sz="2600" dirty="0"/>
              <a:t>Embossed Braille - UEB with Nemeth</a:t>
            </a:r>
          </a:p>
          <a:p>
            <a:r>
              <a:rPr lang="en-US" sz="2600" dirty="0"/>
              <a:t>Large Print</a:t>
            </a:r>
          </a:p>
          <a:p>
            <a:r>
              <a:rPr lang="en-US" sz="2600" dirty="0"/>
              <a:t>PDF</a:t>
            </a:r>
          </a:p>
          <a:p>
            <a:r>
              <a:rPr lang="en-US" sz="2600" dirty="0"/>
              <a:t>EPUB</a:t>
            </a:r>
          </a:p>
          <a:p>
            <a:r>
              <a:rPr lang="en-US" sz="2600" dirty="0"/>
              <a:t>Other</a:t>
            </a:r>
            <a:endParaRPr lang="en-US" sz="2600" b="1" dirty="0">
              <a:solidFill>
                <a:srgbClr val="7030A0"/>
              </a:solidFill>
            </a:endParaRP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836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57D7-985C-4457-9F14-BC1961CF2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42483"/>
            <a:ext cx="8229600" cy="734234"/>
          </a:xfrm>
        </p:spPr>
        <p:txBody>
          <a:bodyPr/>
          <a:lstStyle/>
          <a:p>
            <a:r>
              <a:rPr lang="en-US" dirty="0"/>
              <a:t>AMP Format Capabilities</a:t>
            </a:r>
          </a:p>
        </p:txBody>
      </p:sp>
      <p:pic>
        <p:nvPicPr>
          <p:cNvPr id="4" name="Picture 3" descr="Screenshot of My Account page with Format Capabilities circled">
            <a:extLst>
              <a:ext uri="{FF2B5EF4-FFF2-40B4-BE49-F238E27FC236}">
                <a16:creationId xmlns:a16="http://schemas.microsoft.com/office/drawing/2014/main" id="{E1456511-5752-47D4-AA0C-116826639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43001"/>
            <a:ext cx="9144000" cy="4830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2D2BBF-C438-43BB-B789-A8B7264F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858000" y="3276600"/>
            <a:ext cx="3200400" cy="2971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595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48004-50D1-4389-ABEF-20818CD08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8575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NIMAC Case Study on Timely Delivery of Accessible Materials</a:t>
            </a:r>
          </a:p>
        </p:txBody>
      </p:sp>
    </p:spTree>
    <p:extLst>
      <p:ext uri="{BB962C8B-B14F-4D97-AF65-F5344CB8AC3E}">
        <p14:creationId xmlns:p14="http://schemas.microsoft.com/office/powerpoint/2010/main" val="4012125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072A-7A60-4732-B306-91BF43D6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NIMAC 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89D1-B716-4E67-AE87-3A436D24A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952" y="1600200"/>
            <a:ext cx="10789920" cy="4648200"/>
          </a:xfrm>
        </p:spPr>
        <p:txBody>
          <a:bodyPr>
            <a:normAutofit/>
          </a:bodyPr>
          <a:lstStyle/>
          <a:p>
            <a:r>
              <a:rPr lang="en-US" dirty="0"/>
              <a:t>In 2025, the NIMAC worked with True North Evaluation on a case study on timely delivery of accessible formats.</a:t>
            </a:r>
          </a:p>
          <a:p>
            <a:r>
              <a:rPr lang="en-US" dirty="0"/>
              <a:t>Data collection focused primarily on three States–Ohio, Oregon, and Utah–while a few surveys and focus groups targeted a wider, national audience.</a:t>
            </a:r>
          </a:p>
          <a:p>
            <a:pPr marL="0" indent="0">
              <a:buNone/>
            </a:pPr>
            <a:r>
              <a:rPr lang="en-US" dirty="0"/>
              <a:t>The case study sought to address two key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What are the positive benefits to timely delivery of newly created accessible instructional materials when NIMAS files for the materials are already in the NIMAC system?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What practices, including procurement contracts, facilitate the timely delivery of accessible instructional materials? 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59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79FE-B352-4EE0-9FB8-AECD71EA3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F6F-8D27-404E-ADCB-72F51FEC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524001"/>
            <a:ext cx="10366248" cy="4754563"/>
          </a:xfrm>
        </p:spPr>
        <p:txBody>
          <a:bodyPr>
            <a:normAutofit/>
          </a:bodyPr>
          <a:lstStyle/>
          <a:p>
            <a:r>
              <a:rPr lang="en-US" dirty="0"/>
              <a:t>The full report, which you are welcome to share with colleagues, is now available on the NIMAC website: </a:t>
            </a:r>
            <a:r>
              <a:rPr lang="en-US" u="sng" dirty="0">
                <a:hlinkClick r:id="rId2"/>
              </a:rPr>
              <a:t>Case Study Report (PDF)</a:t>
            </a:r>
            <a:r>
              <a:rPr lang="en-US" dirty="0"/>
              <a:t> and </a:t>
            </a:r>
            <a:r>
              <a:rPr lang="en-US" u="sng" dirty="0">
                <a:hlinkClick r:id="rId3"/>
              </a:rPr>
              <a:t>Case Study Report (Accessible Word)</a:t>
            </a:r>
            <a:endParaRPr lang="en-US" dirty="0"/>
          </a:p>
          <a:p>
            <a:r>
              <a:rPr lang="en-US" dirty="0"/>
              <a:t>The NIMAC will be developing a condensed report with key takeaways as well. We will share that out with you!</a:t>
            </a:r>
          </a:p>
          <a:p>
            <a:r>
              <a:rPr lang="en-US" dirty="0"/>
              <a:t>The NIMAC is using feedback and recommendations from the case study to improve our technical assistance efforts. </a:t>
            </a:r>
          </a:p>
          <a:p>
            <a:r>
              <a:rPr lang="en-US" dirty="0"/>
              <a:t>Please don’t hesitate to reach out if you have any questions about the case study, or suggestions for implementing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2268552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5A1-7771-4BEB-A68E-AACDC4A5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8575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Working with NIMAS Files</a:t>
            </a:r>
          </a:p>
        </p:txBody>
      </p:sp>
    </p:spTree>
    <p:extLst>
      <p:ext uri="{BB962C8B-B14F-4D97-AF65-F5344CB8AC3E}">
        <p14:creationId xmlns:p14="http://schemas.microsoft.com/office/powerpoint/2010/main" val="2129821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651A-6C69-242C-B1B2-87F6C9F30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Duxbury and Braille 2000 Training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3FAEB-FF0C-DAE3-A6B3-03D37C59B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summer, the NIMAC will be offering two free, 6-part webinar series on textbook transcription from start to finish.</a:t>
            </a:r>
          </a:p>
          <a:p>
            <a:r>
              <a:rPr lang="en-US" dirty="0"/>
              <a:t>One series will be focused on working with Braille 2000 and </a:t>
            </a:r>
            <a:r>
              <a:rPr lang="en-US" dirty="0" err="1"/>
              <a:t>BrailleBlaster</a:t>
            </a:r>
            <a:r>
              <a:rPr lang="en-US" dirty="0"/>
              <a:t>, and the other series will be focused on workflows for NIMAS in </a:t>
            </a:r>
            <a:r>
              <a:rPr lang="en-US" dirty="0" err="1"/>
              <a:t>NimPro</a:t>
            </a:r>
            <a:r>
              <a:rPr lang="en-US" dirty="0"/>
              <a:t> and Duxbury.</a:t>
            </a:r>
          </a:p>
          <a:p>
            <a:r>
              <a:rPr lang="en-US" dirty="0"/>
              <a:t>Both series will be archived on our website.</a:t>
            </a:r>
          </a:p>
          <a:p>
            <a:r>
              <a:rPr lang="en-US" dirty="0"/>
              <a:t>The Duxbury webinars will be offered May 28</a:t>
            </a:r>
            <a:r>
              <a:rPr lang="en-US" baseline="30000" dirty="0"/>
              <a:t>th</a:t>
            </a:r>
            <a:r>
              <a:rPr lang="en-US" dirty="0"/>
              <a:t>-July 1</a:t>
            </a:r>
            <a:r>
              <a:rPr lang="en-US" baseline="30000" dirty="0"/>
              <a:t>st</a:t>
            </a:r>
            <a:r>
              <a:rPr lang="en-US" dirty="0"/>
              <a:t>. </a:t>
            </a:r>
            <a:r>
              <a:rPr lang="en-US" dirty="0">
                <a:hlinkClick r:id="rId2"/>
              </a:rPr>
              <a:t>Register here</a:t>
            </a:r>
            <a:r>
              <a:rPr lang="en-US" dirty="0"/>
              <a:t>!</a:t>
            </a:r>
          </a:p>
          <a:p>
            <a:r>
              <a:rPr lang="en-US" dirty="0"/>
              <a:t>The Braille 2000 webinars will be offered June 16</a:t>
            </a:r>
            <a:r>
              <a:rPr lang="en-US" baseline="30000" dirty="0"/>
              <a:t>th</a:t>
            </a:r>
            <a:r>
              <a:rPr lang="en-US" dirty="0"/>
              <a:t>–July 21</a:t>
            </a:r>
            <a:r>
              <a:rPr lang="en-US" baseline="30000" dirty="0"/>
              <a:t>st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Register here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13194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46571-3B5B-0AD7-0EAB-99F4C888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Print Templates and Macros for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E7609-812B-090D-92CB-58108AA91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conjunction with OCALI’s AT&amp;AEM Center, the NIMAC offered a </a:t>
            </a:r>
            <a:r>
              <a:rPr lang="en-US" u="sng" dirty="0">
                <a:hlinkClick r:id="rId2"/>
              </a:rPr>
              <a:t>training</a:t>
            </a:r>
            <a:r>
              <a:rPr lang="en-US" dirty="0"/>
              <a:t> on large print templates and macros developed by the AT&amp;AEM Center that will assist a user in converting NIMAS files to large print more easily.</a:t>
            </a:r>
          </a:p>
          <a:p>
            <a:r>
              <a:rPr lang="en-US" dirty="0"/>
              <a:t>The Large Print templates and macros are downloadable from the training link</a:t>
            </a:r>
          </a:p>
          <a:p>
            <a:r>
              <a:rPr lang="en-US" dirty="0"/>
              <a:t>Please reach out to OCALI if you have any questions about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4048459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700-4C6A-4D47-AB07-839EDFA3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EPUB Conversion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7E41-F6FE-449E-9033-31A69D9A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DAISY Consortium NIMAS to EPUB conversion tool is a free tool for quickly converting NIMAS files to EPUB, which can be provided to your student using their preferred EPUB reader.</a:t>
            </a:r>
          </a:p>
          <a:p>
            <a:r>
              <a:rPr lang="en-US" dirty="0"/>
              <a:t>Use this link to </a:t>
            </a:r>
            <a:r>
              <a:rPr lang="en-US" dirty="0">
                <a:hlinkClick r:id="rId2"/>
              </a:rPr>
              <a:t>download the most recent App version</a:t>
            </a:r>
            <a:r>
              <a:rPr lang="en-US" dirty="0"/>
              <a:t> (Windows or Mac)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8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F047-06F2-4A84-81F8-8221DD36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01" y="193003"/>
            <a:ext cx="10515600" cy="1325563"/>
          </a:xfrm>
        </p:spPr>
        <p:txBody>
          <a:bodyPr/>
          <a:lstStyle/>
          <a:p>
            <a:r>
              <a:rPr lang="en-US" dirty="0"/>
              <a:t>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CBB7-EEE1-46BB-AFB3-4851FF325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946" y="1295401"/>
            <a:ext cx="10295068" cy="4525963"/>
          </a:xfrm>
        </p:spPr>
        <p:txBody>
          <a:bodyPr>
            <a:normAutofit/>
          </a:bodyPr>
          <a:lstStyle/>
          <a:p>
            <a:r>
              <a:rPr lang="en-US" dirty="0"/>
              <a:t>When you go in to convert a file, please select the following menu options:</a:t>
            </a:r>
          </a:p>
          <a:p>
            <a:pPr lvl="1"/>
            <a:r>
              <a:rPr lang="en-US" dirty="0"/>
              <a:t>Script: </a:t>
            </a:r>
            <a:r>
              <a:rPr lang="en-US" dirty="0" err="1"/>
              <a:t>DTBook</a:t>
            </a:r>
            <a:r>
              <a:rPr lang="en-US" dirty="0"/>
              <a:t> to EPUB</a:t>
            </a:r>
          </a:p>
          <a:p>
            <a:pPr lvl="1"/>
            <a:r>
              <a:rPr lang="en-US" dirty="0"/>
              <a:t>Select the NIMAS XML file you want to convert</a:t>
            </a:r>
          </a:p>
          <a:p>
            <a:pPr lvl="1"/>
            <a:r>
              <a:rPr lang="en-US" dirty="0"/>
              <a:t>Select “No Validation”</a:t>
            </a:r>
          </a:p>
          <a:p>
            <a:pPr lvl="1"/>
            <a:r>
              <a:rPr lang="en-US" dirty="0"/>
              <a:t>Check the NIMAS input box</a:t>
            </a:r>
          </a:p>
          <a:p>
            <a:pPr lvl="1"/>
            <a:r>
              <a:rPr lang="en-US" dirty="0"/>
              <a:t>Then run the conversion!</a:t>
            </a:r>
          </a:p>
          <a:p>
            <a:r>
              <a:rPr lang="en-US" dirty="0"/>
              <a:t>We have a brief </a:t>
            </a:r>
            <a:r>
              <a:rPr lang="en-US" dirty="0">
                <a:hlinkClick r:id="rId2"/>
              </a:rPr>
              <a:t>how-to video</a:t>
            </a:r>
            <a:r>
              <a:rPr lang="en-US" dirty="0"/>
              <a:t> to demonstrate the conversion</a:t>
            </a:r>
          </a:p>
          <a:p>
            <a:r>
              <a:rPr lang="en-US" dirty="0"/>
              <a:t>If you have any issues with getting started, please reach out to </a:t>
            </a:r>
            <a:r>
              <a:rPr lang="en-US" dirty="0">
                <a:hlinkClick r:id="rId3"/>
              </a:rPr>
              <a:t>nimac@aph.org</a:t>
            </a:r>
            <a:r>
              <a:rPr lang="en-US" dirty="0"/>
              <a:t> and we can assist.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328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9067800" cy="1143000"/>
          </a:xfrm>
        </p:spPr>
        <p:txBody>
          <a:bodyPr/>
          <a:lstStyle/>
          <a:p>
            <a:r>
              <a:rPr lang="en-US" altLang="en-US" sz="4000" dirty="0"/>
              <a:t>Braille 2000 and Duxbury User Groups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849853" y="1295400"/>
            <a:ext cx="10348857" cy="4495800"/>
          </a:xfrm>
        </p:spPr>
        <p:txBody>
          <a:bodyPr>
            <a:normAutofit/>
          </a:bodyPr>
          <a:lstStyle/>
          <a:p>
            <a:r>
              <a:rPr lang="en-US" altLang="en-US" dirty="0"/>
              <a:t>The NIMAC offers two braille software user groups for transcribers who work with NIMAS.</a:t>
            </a:r>
          </a:p>
          <a:p>
            <a:r>
              <a:rPr lang="en-US" altLang="en-US" dirty="0"/>
              <a:t>These quarterly virtual meetings are facilitated by experienced transcribers.</a:t>
            </a:r>
          </a:p>
          <a:p>
            <a:r>
              <a:rPr lang="en-US" altLang="en-US" dirty="0"/>
              <a:t>Please reach out to </a:t>
            </a:r>
            <a:r>
              <a:rPr lang="en-US" altLang="en-US" dirty="0">
                <a:hlinkClick r:id="rId3"/>
              </a:rPr>
              <a:t>nimac@aph.org</a:t>
            </a:r>
            <a:r>
              <a:rPr lang="en-US" altLang="en-US" dirty="0"/>
              <a:t> for more information!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 noChangeArrowheads="1"/>
          </p:cNvSpPr>
          <p:nvPr>
            <p:ph type="title"/>
          </p:nvPr>
        </p:nvSpPr>
        <p:spPr>
          <a:xfrm>
            <a:off x="1981200" y="28575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System Features and </a:t>
            </a:r>
            <a:br>
              <a:rPr lang="en-US" altLang="en-US" dirty="0"/>
            </a:br>
            <a:r>
              <a:rPr lang="en-US" altLang="en-US" dirty="0"/>
              <a:t>Services for AMPs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The Watchlist Research &amp; </a:t>
            </a:r>
            <a:br>
              <a:rPr lang="en-US" altLang="en-US" sz="3800" dirty="0"/>
            </a:br>
            <a:r>
              <a:rPr lang="en-US" altLang="en-US" sz="3800" dirty="0"/>
              <a:t>Expedite Service 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200" y="1885277"/>
            <a:ext cx="10515600" cy="4267200"/>
          </a:xfrm>
        </p:spPr>
        <p:txBody>
          <a:bodyPr>
            <a:normAutofit/>
          </a:bodyPr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If a file you need is not available in the NIMAC, you probably will not have a way to know if it “should” be in the NIMAC or not.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AMP accounts now have a built-in system feature where you can add the ISBN to your Watchlist.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NIMAC will research the item for you and try to obtain NIMAS for the title.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/>
          <a:lstStyle/>
          <a:p>
            <a:r>
              <a:rPr lang="en-US" altLang="en-US" sz="4000" dirty="0"/>
              <a:t>Watchlist Research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200" y="1507808"/>
            <a:ext cx="10515600" cy="4816792"/>
          </a:xfrm>
        </p:spPr>
        <p:txBody>
          <a:bodyPr>
            <a:normAutofit/>
          </a:bodyPr>
          <a:lstStyle/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If the title is within scope for NIMAS (i.e., not in an exempt category), we will request the file from the publisher.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If the file is already in production, we may be able to expedite it for you.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If the file is outside of scope, we will research other accessibility alternatives and provide that information to you.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2800" dirty="0"/>
              <a:t>When the Watchlist file is available in the NIMAC, you will receive an automated email to let you know.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MathML and NIMAS</a:t>
            </a:r>
          </a:p>
        </p:txBody>
      </p:sp>
      <p:sp>
        <p:nvSpPr>
          <p:cNvPr id="3277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199" y="1581374"/>
            <a:ext cx="10515599" cy="4463682"/>
          </a:xfrm>
        </p:spPr>
        <p:txBody>
          <a:bodyPr/>
          <a:lstStyle/>
          <a:p>
            <a:r>
              <a:rPr lang="en-US" altLang="en-US" dirty="0"/>
              <a:t>MathML is optional XML markup for math and scientific notation. </a:t>
            </a:r>
          </a:p>
          <a:p>
            <a:r>
              <a:rPr lang="en-US" altLang="en-US" dirty="0"/>
              <a:t>The benefit of MathML is that, when software supports it, it can be used to automatically generate braille or other formats.</a:t>
            </a:r>
          </a:p>
          <a:p>
            <a:r>
              <a:rPr lang="en-US" altLang="en-US" dirty="0"/>
              <a:t>In the past, math was most often provided in NIMAS as images, which cannot automatically be converted into braille.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>
          <a:xfrm>
            <a:off x="838200" y="289821"/>
            <a:ext cx="10515600" cy="1325563"/>
          </a:xfrm>
        </p:spPr>
        <p:txBody>
          <a:bodyPr/>
          <a:lstStyle/>
          <a:p>
            <a:r>
              <a:rPr lang="en-US" altLang="en-US" dirty="0"/>
              <a:t>No MathML Download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838200" y="1417639"/>
            <a:ext cx="10392784" cy="4708525"/>
          </a:xfrm>
        </p:spPr>
        <p:txBody>
          <a:bodyPr/>
          <a:lstStyle/>
          <a:p>
            <a:r>
              <a:rPr lang="en-US" altLang="en-US" dirty="0"/>
              <a:t>Many publishers now provide MathML in their NIMAS files--however, not all software supports MathML.</a:t>
            </a:r>
          </a:p>
          <a:p>
            <a:r>
              <a:rPr lang="en-US" altLang="en-US" dirty="0"/>
              <a:t>If a NIMAS file includes MathML, but your software does not support MathML, you can choose to download the file without MathML.</a:t>
            </a:r>
          </a:p>
          <a:p>
            <a:r>
              <a:rPr lang="en-US" altLang="en-US" dirty="0"/>
              <a:t>We will show you this download option during the demo.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>
          <a:xfrm>
            <a:off x="698351" y="257549"/>
            <a:ext cx="10515600" cy="1325563"/>
          </a:xfrm>
        </p:spPr>
        <p:txBody>
          <a:bodyPr/>
          <a:lstStyle/>
          <a:p>
            <a:r>
              <a:rPr lang="en-US" altLang="en-US" dirty="0"/>
              <a:t>Does the file include MathML? </a:t>
            </a:r>
          </a:p>
        </p:txBody>
      </p:sp>
      <p:sp>
        <p:nvSpPr>
          <p:cNvPr id="3379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98351" y="1828801"/>
            <a:ext cx="10661724" cy="4297363"/>
          </a:xfrm>
        </p:spPr>
        <p:txBody>
          <a:bodyPr/>
          <a:lstStyle/>
          <a:p>
            <a:r>
              <a:rPr lang="en-US" altLang="en-US" dirty="0"/>
              <a:t>The NIMAC system will only show a “No MathML” download option if MathML is present in the file.</a:t>
            </a:r>
          </a:p>
          <a:p>
            <a:r>
              <a:rPr lang="en-US" altLang="en-US" dirty="0"/>
              <a:t>This is one easy way to know whether a file contains MathML.</a:t>
            </a:r>
          </a:p>
          <a:p>
            <a:r>
              <a:rPr lang="en-US" altLang="en-US" dirty="0"/>
              <a:t>There are also two other ways: looking at the system record or the XML file.</a:t>
            </a:r>
          </a:p>
        </p:txBody>
      </p:sp>
    </p:spTree>
    <p:extLst>
      <p:ext uri="{BB962C8B-B14F-4D97-AF65-F5344CB8AC3E}">
        <p14:creationId xmlns:p14="http://schemas.microsoft.com/office/powerpoint/2010/main" val="2436129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6" y="244474"/>
            <a:ext cx="8229600" cy="715962"/>
          </a:xfrm>
        </p:spPr>
        <p:txBody>
          <a:bodyPr/>
          <a:lstStyle/>
          <a:p>
            <a:r>
              <a:rPr lang="en-US" sz="3200" dirty="0"/>
              <a:t>1. “No MathML” shows as a download option</a:t>
            </a:r>
          </a:p>
        </p:txBody>
      </p:sp>
      <p:pic>
        <p:nvPicPr>
          <p:cNvPr id="5" name="Content Placeholder 4" descr="Download request screen with Full Download - No MathML selected">
            <a:extLst>
              <a:ext uri="{FF2B5EF4-FFF2-40B4-BE49-F238E27FC236}">
                <a16:creationId xmlns:a16="http://schemas.microsoft.com/office/drawing/2014/main" id="{8A69CC54-756B-4E37-8295-ED6556783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0113" y="1371601"/>
            <a:ext cx="62917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313" y="263880"/>
            <a:ext cx="8229600" cy="715962"/>
          </a:xfrm>
        </p:spPr>
        <p:txBody>
          <a:bodyPr/>
          <a:lstStyle/>
          <a:p>
            <a:r>
              <a:rPr lang="en-US" sz="3000" dirty="0"/>
              <a:t>2. MathML in the system record</a:t>
            </a:r>
          </a:p>
        </p:txBody>
      </p:sp>
      <p:pic>
        <p:nvPicPr>
          <p:cNvPr id="15" name="Content Placeholder 14" descr="Screen capture of a full record showing that MathML 3.0 is present in the file.">
            <a:extLst>
              <a:ext uri="{FF2B5EF4-FFF2-40B4-BE49-F238E27FC236}">
                <a16:creationId xmlns:a16="http://schemas.microsoft.com/office/drawing/2014/main" id="{7C5E66D1-DF28-4BCF-9ABE-31814939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4600" y="1341120"/>
            <a:ext cx="6717784" cy="4778862"/>
          </a:xfrm>
        </p:spPr>
      </p:pic>
    </p:spTree>
    <p:extLst>
      <p:ext uri="{BB962C8B-B14F-4D97-AF65-F5344CB8AC3E}">
        <p14:creationId xmlns:p14="http://schemas.microsoft.com/office/powerpoint/2010/main" val="2193558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0D0F-6D29-4267-9FF9-897C4529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MathML is mentioned at the very top of the XML file</a:t>
            </a:r>
          </a:p>
        </p:txBody>
      </p:sp>
      <p:pic>
        <p:nvPicPr>
          <p:cNvPr id="9" name="Content Placeholder 8" descr="Snip of the top of an XML file, showing highlights of the references to MathML.">
            <a:extLst>
              <a:ext uri="{FF2B5EF4-FFF2-40B4-BE49-F238E27FC236}">
                <a16:creationId xmlns:a16="http://schemas.microsoft.com/office/drawing/2014/main" id="{DC6AE481-B4FB-41B7-BCAA-011C559B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0201" y="2735604"/>
            <a:ext cx="8774539" cy="1478233"/>
          </a:xfrm>
        </p:spPr>
      </p:pic>
    </p:spTree>
    <p:extLst>
      <p:ext uri="{BB962C8B-B14F-4D97-AF65-F5344CB8AC3E}">
        <p14:creationId xmlns:p14="http://schemas.microsoft.com/office/powerpoint/2010/main" val="1882860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8727-9C83-415C-9A6A-0FEC6C61BA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-1143000"/>
            <a:ext cx="8229600" cy="1143000"/>
          </a:xfr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/>
              <a:t>NIMAC Website</a:t>
            </a:r>
          </a:p>
        </p:txBody>
      </p:sp>
      <p:pic>
        <p:nvPicPr>
          <p:cNvPr id="4" name="Picture 3" descr="Screenshot of NIMAC website landing page">
            <a:extLst>
              <a:ext uri="{FF2B5EF4-FFF2-40B4-BE49-F238E27FC236}">
                <a16:creationId xmlns:a16="http://schemas.microsoft.com/office/drawing/2014/main" id="{699E79B1-63A2-4E14-830B-BB55B06F6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990601"/>
            <a:ext cx="9144000" cy="4410091"/>
          </a:xfrm>
          <a:prstGeom prst="rect">
            <a:avLst/>
          </a:prstGeom>
        </p:spPr>
      </p:pic>
      <p:pic>
        <p:nvPicPr>
          <p:cNvPr id="5" name="Picture 4" descr="NIMAC homepage">
            <a:hlinkClick r:id="rId4"/>
            <a:extLst>
              <a:ext uri="{FF2B5EF4-FFF2-40B4-BE49-F238E27FC236}">
                <a16:creationId xmlns:a16="http://schemas.microsoft.com/office/drawing/2014/main" id="{C422F69A-1A6E-D432-8434-C103DD8A2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7468"/>
            <a:ext cx="12192000" cy="610306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1981200" y="2773680"/>
            <a:ext cx="8229600" cy="1143000"/>
          </a:xfrm>
        </p:spPr>
        <p:txBody>
          <a:bodyPr/>
          <a:lstStyle/>
          <a:p>
            <a:pPr algn="ctr"/>
            <a:r>
              <a:rPr lang="en-US" altLang="en-US" dirty="0"/>
              <a:t>Live Demo: Your AMP Account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0E80-634A-4A89-81F9-00343DCE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3501-BCE6-4BF5-87AE-BE3FDC70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00600"/>
          </a:xfrm>
        </p:spPr>
        <p:txBody>
          <a:bodyPr/>
          <a:lstStyle/>
          <a:p>
            <a:pPr lvl="1">
              <a:defRPr/>
            </a:pPr>
            <a:r>
              <a:rPr lang="en-US" sz="3400" dirty="0"/>
              <a:t>Your Account Information &amp; Sub Users</a:t>
            </a:r>
          </a:p>
          <a:p>
            <a:pPr lvl="1">
              <a:defRPr/>
            </a:pPr>
            <a:r>
              <a:rPr lang="en-US" sz="3400" dirty="0"/>
              <a:t>Publisher Contact Information </a:t>
            </a:r>
          </a:p>
          <a:p>
            <a:pPr lvl="1">
              <a:defRPr/>
            </a:pPr>
            <a:r>
              <a:rPr lang="en-US" sz="3400" dirty="0"/>
              <a:t>Reports</a:t>
            </a:r>
          </a:p>
          <a:p>
            <a:pPr lvl="1">
              <a:defRPr/>
            </a:pPr>
            <a:r>
              <a:rPr lang="en-US" sz="3400" dirty="0"/>
              <a:t>Using the Watchlist</a:t>
            </a:r>
          </a:p>
          <a:p>
            <a:pPr lvl="1">
              <a:defRPr/>
            </a:pPr>
            <a:r>
              <a:rPr lang="en-US" sz="3400" dirty="0"/>
              <a:t>Downloading &amp; Managing File Assignments</a:t>
            </a:r>
          </a:p>
          <a:p>
            <a:pPr lvl="1">
              <a:defRPr/>
            </a:pPr>
            <a:r>
              <a:rPr lang="en-US" sz="3400" dirty="0"/>
              <a:t>Searching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95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A4DE02-343B-567C-CB82-602F80C12E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26267" y="321733"/>
            <a:ext cx="6637865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64A8CC-17B5-972E-CAFF-45ED735E2D5C}"/>
              </a:ext>
            </a:extLst>
          </p:cNvPr>
          <p:cNvSpPr txBox="1"/>
          <p:nvPr/>
        </p:nvSpPr>
        <p:spPr>
          <a:xfrm>
            <a:off x="677333" y="1443841"/>
            <a:ext cx="1102360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rgbClr val="161893"/>
                </a:solidFill>
              </a:rPr>
              <a:t>Don’t hesitate to get in touch with us for assistance: </a:t>
            </a:r>
          </a:p>
          <a:p>
            <a:endParaRPr lang="en-US" altLang="en-US" dirty="0"/>
          </a:p>
          <a:p>
            <a:endParaRPr lang="en-US" altLang="en-US" dirty="0"/>
          </a:p>
          <a:p>
            <a:pPr algn="ctr">
              <a:buFontTx/>
              <a:buNone/>
            </a:pPr>
            <a:r>
              <a:rPr lang="en-US" altLang="en-US" sz="3200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sz="3200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sz="3200" dirty="0">
                <a:solidFill>
                  <a:srgbClr val="161893"/>
                </a:solidFill>
              </a:rPr>
              <a:t>877-526-4622</a:t>
            </a:r>
          </a:p>
          <a:p>
            <a:pPr>
              <a:buFontTx/>
              <a:buNone/>
            </a:pPr>
            <a:r>
              <a:rPr lang="en-US" altLang="en-US" sz="1800" dirty="0">
                <a:solidFill>
                  <a:srgbClr val="000099"/>
                </a:solidFill>
              </a:rPr>
              <a:t>	</a:t>
            </a:r>
          </a:p>
          <a:p>
            <a:pPr>
              <a:buFontTx/>
              <a:buNone/>
            </a:pPr>
            <a:endParaRPr lang="en-US" altLang="en-US" sz="18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n-US" altLang="en-US" sz="18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en-US" altLang="en-US" sz="1800" dirty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en-US" altLang="en-US" sz="1800" dirty="0">
                <a:solidFill>
                  <a:srgbClr val="000099"/>
                </a:solidFill>
              </a:rPr>
              <a:t>The contents of this resource was developed under a grant from the US Department of Education, #H327E210001. However, these contents do not necessarily represent the policy of the US Department of Education, and the reader should not assume endorsement by the Federal Government. Project Officer: Rebecca Sheffield.</a:t>
            </a:r>
            <a:endParaRPr lang="en-US" altLang="en-US" sz="3600" b="1" dirty="0">
              <a:solidFill>
                <a:srgbClr val="000099"/>
              </a:solidFill>
            </a:endParaRPr>
          </a:p>
        </p:txBody>
      </p:sp>
      <p:pic>
        <p:nvPicPr>
          <p:cNvPr id="7" name="Picture 6" descr="IDEA logo">
            <a:extLst>
              <a:ext uri="{FF2B5EF4-FFF2-40B4-BE49-F238E27FC236}">
                <a16:creationId xmlns:a16="http://schemas.microsoft.com/office/drawing/2014/main" id="{F5BDBDED-8449-9628-3009-667761DD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97" y="5783491"/>
            <a:ext cx="1413736" cy="83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94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7796</TotalTime>
  <Words>2177</Words>
  <Application>Microsoft Office PowerPoint</Application>
  <PresentationFormat>Widescreen</PresentationFormat>
  <Paragraphs>203</Paragraphs>
  <Slides>43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Aptos</vt:lpstr>
      <vt:lpstr>Arial</vt:lpstr>
      <vt:lpstr>Calibri</vt:lpstr>
      <vt:lpstr>Segoe UI</vt:lpstr>
      <vt:lpstr>Tahoma</vt:lpstr>
      <vt:lpstr>Wingdings</vt:lpstr>
      <vt:lpstr>Office Theme</vt:lpstr>
      <vt:lpstr>The NIMAC for AMPs:  Basics, Updates, and a Demo</vt:lpstr>
      <vt:lpstr>Today’s Webinar</vt:lpstr>
      <vt:lpstr>Learning Objectives</vt:lpstr>
      <vt:lpstr>NIMAC: The Basics</vt:lpstr>
      <vt:lpstr>The NIMAC Project</vt:lpstr>
      <vt:lpstr>What is NIMAS? </vt:lpstr>
      <vt:lpstr>How we get files</vt:lpstr>
      <vt:lpstr>Types of materials we receive</vt:lpstr>
      <vt:lpstr>What is an Authorized User? </vt:lpstr>
      <vt:lpstr>What is an AMP account? </vt:lpstr>
      <vt:lpstr>Should I be an AU? </vt:lpstr>
      <vt:lpstr>Side Note: the APH AMP Directory </vt:lpstr>
      <vt:lpstr>NIMAS File Assignment</vt:lpstr>
      <vt:lpstr>File Assignment</vt:lpstr>
      <vt:lpstr>Email Notification</vt:lpstr>
      <vt:lpstr>Example of File Assignment Email</vt:lpstr>
      <vt:lpstr>Spam Filter Heads Up</vt:lpstr>
      <vt:lpstr>Choosing Format Capabilities</vt:lpstr>
      <vt:lpstr>Updating Format Capabilities</vt:lpstr>
      <vt:lpstr>Current Format Capability Options</vt:lpstr>
      <vt:lpstr>AMP Format Capabilities</vt:lpstr>
      <vt:lpstr>NIMAC Case Study on Timely Delivery of Accessible Materials</vt:lpstr>
      <vt:lpstr>NIMAC Case Study</vt:lpstr>
      <vt:lpstr>Case Study Report</vt:lpstr>
      <vt:lpstr>Working with NIMAS Files</vt:lpstr>
      <vt:lpstr>Duxbury and Braille 2000 Training Series</vt:lpstr>
      <vt:lpstr>Large Print Templates and Macros for Word</vt:lpstr>
      <vt:lpstr>Free EPUB Conversion Tool</vt:lpstr>
      <vt:lpstr>NIMAS to EPUB Conversion</vt:lpstr>
      <vt:lpstr>Braille 2000 and Duxbury User Groups</vt:lpstr>
      <vt:lpstr>System Features and  Services for AMPs</vt:lpstr>
      <vt:lpstr>The Watchlist Research &amp;  Expedite Service </vt:lpstr>
      <vt:lpstr>Watchlist Research</vt:lpstr>
      <vt:lpstr>MathML and NIMAS</vt:lpstr>
      <vt:lpstr>No MathML Download</vt:lpstr>
      <vt:lpstr>Does the file include MathML? </vt:lpstr>
      <vt:lpstr>1. “No MathML” shows as a download option</vt:lpstr>
      <vt:lpstr>2. MathML in the system record</vt:lpstr>
      <vt:lpstr>3. MathML is mentioned at the very top of the XML file</vt:lpstr>
      <vt:lpstr>NIMAC Website</vt:lpstr>
      <vt:lpstr>Live Demo: Your AMP Account</vt:lpstr>
      <vt:lpstr>Demo!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 Miller</dc:creator>
  <cp:lastModifiedBy>Liz Schaller</cp:lastModifiedBy>
  <cp:revision>73</cp:revision>
  <dcterms:created xsi:type="dcterms:W3CDTF">2025-04-30T16:39:53Z</dcterms:created>
  <dcterms:modified xsi:type="dcterms:W3CDTF">2026-04-22T12:54:05Z</dcterms:modified>
</cp:coreProperties>
</file>