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256" r:id="rId2"/>
    <p:sldId id="657" r:id="rId3"/>
    <p:sldId id="748" r:id="rId4"/>
    <p:sldId id="554" r:id="rId5"/>
    <p:sldId id="629" r:id="rId6"/>
    <p:sldId id="670" r:id="rId7"/>
    <p:sldId id="658" r:id="rId8"/>
    <p:sldId id="720" r:id="rId9"/>
    <p:sldId id="719" r:id="rId10"/>
    <p:sldId id="741" r:id="rId11"/>
    <p:sldId id="723" r:id="rId12"/>
    <p:sldId id="718" r:id="rId13"/>
    <p:sldId id="724" r:id="rId14"/>
    <p:sldId id="728" r:id="rId15"/>
    <p:sldId id="725" r:id="rId16"/>
    <p:sldId id="726" r:id="rId17"/>
    <p:sldId id="727" r:id="rId18"/>
    <p:sldId id="742" r:id="rId19"/>
    <p:sldId id="743" r:id="rId20"/>
    <p:sldId id="744" r:id="rId21"/>
    <p:sldId id="721" r:id="rId22"/>
    <p:sldId id="717" r:id="rId23"/>
    <p:sldId id="722" r:id="rId24"/>
    <p:sldId id="662" r:id="rId25"/>
    <p:sldId id="740" r:id="rId26"/>
    <p:sldId id="729" r:id="rId27"/>
    <p:sldId id="730" r:id="rId28"/>
    <p:sldId id="731" r:id="rId29"/>
    <p:sldId id="732" r:id="rId30"/>
    <p:sldId id="643" r:id="rId31"/>
    <p:sldId id="644" r:id="rId32"/>
    <p:sldId id="653" r:id="rId33"/>
    <p:sldId id="648" r:id="rId34"/>
    <p:sldId id="650" r:id="rId35"/>
    <p:sldId id="682" r:id="rId36"/>
    <p:sldId id="645" r:id="rId37"/>
    <p:sldId id="647" r:id="rId38"/>
    <p:sldId id="692" r:id="rId39"/>
    <p:sldId id="691" r:id="rId40"/>
    <p:sldId id="734" r:id="rId41"/>
    <p:sldId id="745" r:id="rId42"/>
    <p:sldId id="710" r:id="rId43"/>
    <p:sldId id="708" r:id="rId44"/>
    <p:sldId id="709" r:id="rId45"/>
    <p:sldId id="695" r:id="rId46"/>
    <p:sldId id="704" r:id="rId47"/>
    <p:sldId id="705" r:id="rId48"/>
    <p:sldId id="712" r:id="rId49"/>
    <p:sldId id="707" r:id="rId50"/>
    <p:sldId id="696" r:id="rId51"/>
    <p:sldId id="713" r:id="rId52"/>
    <p:sldId id="714" r:id="rId53"/>
    <p:sldId id="698" r:id="rId54"/>
    <p:sldId id="702" r:id="rId55"/>
    <p:sldId id="699" r:id="rId56"/>
    <p:sldId id="715" r:id="rId57"/>
    <p:sldId id="746" r:id="rId58"/>
    <p:sldId id="700" r:id="rId59"/>
    <p:sldId id="716" r:id="rId60"/>
    <p:sldId id="637" r:id="rId61"/>
    <p:sldId id="683" r:id="rId62"/>
    <p:sldId id="530" r:id="rId63"/>
    <p:sldId id="625" r:id="rId64"/>
    <p:sldId id="626" r:id="rId65"/>
    <p:sldId id="631" r:id="rId66"/>
    <p:sldId id="747" r:id="rId67"/>
    <p:sldId id="733" r:id="rId68"/>
    <p:sldId id="582" r:id="rId69"/>
    <p:sldId id="575" r:id="rId70"/>
    <p:sldId id="525" r:id="rId71"/>
    <p:sldId id="562" r:id="rId72"/>
    <p:sldId id="688" r:id="rId73"/>
    <p:sldId id="738" r:id="rId74"/>
    <p:sldId id="736" r:id="rId75"/>
    <p:sldId id="259"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D4BB57-ABFA-D9B9-2191-245B76C458B4}" name="Liz Schaller" initials="LS" userId="S::eschaller@aph.org::30b29885-92e7-4225-8e13-87a497eb2d2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1893"/>
    <a:srgbClr val="E50C2D"/>
    <a:srgbClr val="9E0000"/>
    <a:srgbClr val="1BE92F"/>
    <a:srgbClr val="080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7" autoAdjust="0"/>
    <p:restoredTop sz="9466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491A0-DCB8-4815-BB0B-1E0B5289D5CB}" type="datetimeFigureOut">
              <a:rPr lang="en-US" smtClean="0"/>
              <a:t>7/8/2025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BDDE3-3A2B-41CB-8E09-29963AE633C4}" type="slidenum">
              <a:rPr lang="en-US" smtClean="0"/>
              <a:t>‹#›</a:t>
            </a:fld>
            <a:endParaRPr lang="en-US"/>
          </a:p>
        </p:txBody>
      </p:sp>
    </p:spTree>
    <p:extLst>
      <p:ext uri="{BB962C8B-B14F-4D97-AF65-F5344CB8AC3E}">
        <p14:creationId xmlns:p14="http://schemas.microsoft.com/office/powerpoint/2010/main" val="2400190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AFEDB3B-F0F3-41DB-B0BC-86249690D699}" type="slidenum">
              <a:rPr lang="en-US" altLang="en-US">
                <a:latin typeface="Arial" panose="020B0604020202020204" pitchFamily="34" charset="0"/>
              </a:rPr>
              <a:pPr/>
              <a:t>2</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7</a:t>
            </a:fld>
            <a:endParaRPr lang="en-US" altLang="en-US" dirty="0"/>
          </a:p>
        </p:txBody>
      </p:sp>
    </p:spTree>
    <p:extLst>
      <p:ext uri="{BB962C8B-B14F-4D97-AF65-F5344CB8AC3E}">
        <p14:creationId xmlns:p14="http://schemas.microsoft.com/office/powerpoint/2010/main" val="282846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8</a:t>
            </a:fld>
            <a:endParaRPr lang="en-US" altLang="en-US" dirty="0"/>
          </a:p>
        </p:txBody>
      </p:sp>
    </p:spTree>
    <p:extLst>
      <p:ext uri="{BB962C8B-B14F-4D97-AF65-F5344CB8AC3E}">
        <p14:creationId xmlns:p14="http://schemas.microsoft.com/office/powerpoint/2010/main" val="125241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9</a:t>
            </a:fld>
            <a:endParaRPr lang="en-US" altLang="en-US" dirty="0"/>
          </a:p>
        </p:txBody>
      </p:sp>
    </p:spTree>
    <p:extLst>
      <p:ext uri="{BB962C8B-B14F-4D97-AF65-F5344CB8AC3E}">
        <p14:creationId xmlns:p14="http://schemas.microsoft.com/office/powerpoint/2010/main" val="3682362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10</a:t>
            </a:fld>
            <a:endParaRPr lang="en-US" altLang="en-US" dirty="0"/>
          </a:p>
        </p:txBody>
      </p:sp>
    </p:spTree>
    <p:extLst>
      <p:ext uri="{BB962C8B-B14F-4D97-AF65-F5344CB8AC3E}">
        <p14:creationId xmlns:p14="http://schemas.microsoft.com/office/powerpoint/2010/main" val="971217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a:xfrm>
            <a:off x="406400"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7F1500F2-EFAC-4F95-B1AB-4EC439B6F674}" type="slidenum">
              <a:rPr lang="en-US" altLang="en-US">
                <a:latin typeface="Arial" panose="020B0604020202020204" pitchFamily="34" charset="0"/>
              </a:rPr>
              <a:pPr/>
              <a:t>36</a:t>
            </a:fld>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37</a:t>
            </a:fld>
            <a:endParaRPr lang="en-US" altLang="en-US" dirty="0"/>
          </a:p>
        </p:txBody>
      </p:sp>
    </p:spTree>
    <p:extLst>
      <p:ext uri="{BB962C8B-B14F-4D97-AF65-F5344CB8AC3E}">
        <p14:creationId xmlns:p14="http://schemas.microsoft.com/office/powerpoint/2010/main" val="3942836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43</a:t>
            </a:fld>
            <a:endParaRPr lang="en-US" altLang="en-US" dirty="0"/>
          </a:p>
        </p:txBody>
      </p:sp>
    </p:spTree>
    <p:extLst>
      <p:ext uri="{BB962C8B-B14F-4D97-AF65-F5344CB8AC3E}">
        <p14:creationId xmlns:p14="http://schemas.microsoft.com/office/powerpoint/2010/main" val="5158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46</a:t>
            </a:fld>
            <a:endParaRPr lang="en-US" altLang="en-US" dirty="0"/>
          </a:p>
        </p:txBody>
      </p:sp>
    </p:spTree>
    <p:extLst>
      <p:ext uri="{BB962C8B-B14F-4D97-AF65-F5344CB8AC3E}">
        <p14:creationId xmlns:p14="http://schemas.microsoft.com/office/powerpoint/2010/main" val="2627151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ChangeArrowheads="1" noTextEdit="1"/>
          </p:cNvSpPr>
          <p:nvPr>
            <p:ph type="sldImg"/>
          </p:nvPr>
        </p:nvSpPr>
        <p:spPr>
          <a:xfrm>
            <a:off x="406400" y="696913"/>
            <a:ext cx="6197600" cy="3486150"/>
          </a:xfrm>
          <a:ln/>
        </p:spPr>
      </p:sp>
      <p:sp>
        <p:nvSpPr>
          <p:cNvPr id="7475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475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F4340C55-BFE1-4C53-AAD8-F4338671AB94}" type="slidenum">
              <a:rPr lang="en-US" altLang="en-US">
                <a:latin typeface="Arial" panose="020B0604020202020204" pitchFamily="34" charset="0"/>
              </a:rPr>
              <a:pPr/>
              <a:t>65</a:t>
            </a:fld>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ChangeArrowheads="1" noTextEdit="1"/>
          </p:cNvSpPr>
          <p:nvPr>
            <p:ph type="sldImg"/>
          </p:nvPr>
        </p:nvSpPr>
        <p:spPr>
          <a:xfrm>
            <a:off x="406400" y="696913"/>
            <a:ext cx="6197600" cy="3486150"/>
          </a:xfrm>
          <a:ln/>
        </p:spPr>
      </p:sp>
      <p:sp>
        <p:nvSpPr>
          <p:cNvPr id="6349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349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328ADC6-DF4D-41A3-A01F-07D0F4ACAC22}" type="slidenum">
              <a:rPr lang="en-US" altLang="en-US">
                <a:latin typeface="Arial" panose="020B0604020202020204" pitchFamily="34" charset="0"/>
              </a:rPr>
              <a:pPr/>
              <a:t>69</a:t>
            </a:fld>
            <a:endParaRPr lang="en-US" altLang="en-US" dirty="0">
              <a:latin typeface="Arial" panose="020B0604020202020204" pitchFamily="34" charset="0"/>
            </a:endParaRPr>
          </a:p>
        </p:txBody>
      </p:sp>
    </p:spTree>
    <p:extLst>
      <p:ext uri="{BB962C8B-B14F-4D97-AF65-F5344CB8AC3E}">
        <p14:creationId xmlns:p14="http://schemas.microsoft.com/office/powerpoint/2010/main" val="1344022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71</a:t>
            </a:fld>
            <a:endParaRPr lang="en-US" altLang="en-US" dirty="0"/>
          </a:p>
        </p:txBody>
      </p:sp>
    </p:spTree>
    <p:extLst>
      <p:ext uri="{BB962C8B-B14F-4D97-AF65-F5344CB8AC3E}">
        <p14:creationId xmlns:p14="http://schemas.microsoft.com/office/powerpoint/2010/main" val="3468645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dirty="0"/>
              <a:t>Click to edit Master title style</a:t>
            </a:r>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fld id="{EBC19CB4-9DF4-48AC-AB5D-AD6BF645C0C6}" type="datetimeFigureOut">
              <a:rPr lang="en-US" smtClean="0"/>
              <a:t>7/8/2025</a:t>
            </a:fld>
            <a:endParaRPr lang="en-US" dirty="0"/>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4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7" name="Picture 6">
            <a:extLst>
              <a:ext uri="{FF2B5EF4-FFF2-40B4-BE49-F238E27FC236}">
                <a16:creationId xmlns:a16="http://schemas.microsoft.com/office/drawing/2014/main" id="{7F43547F-F4D9-440D-D98D-F65B6EAE2FD0}"/>
              </a:ext>
            </a:extLst>
          </p:cNvPr>
          <p:cNvPicPr>
            <a:picLocks noChangeAspect="1"/>
          </p:cNvPicPr>
          <p:nvPr userDrawn="1"/>
        </p:nvPicPr>
        <p:blipFill>
          <a:blip r:embed="rId2"/>
          <a:stretch>
            <a:fillRect/>
          </a:stretch>
        </p:blipFill>
        <p:spPr>
          <a:xfrm>
            <a:off x="10335491" y="6298891"/>
            <a:ext cx="1789868" cy="513150"/>
          </a:xfrm>
          <a:prstGeom prst="rect">
            <a:avLst/>
          </a:prstGeom>
        </p:spPr>
      </p:pic>
    </p:spTree>
    <p:extLst>
      <p:ext uri="{BB962C8B-B14F-4D97-AF65-F5344CB8AC3E}">
        <p14:creationId xmlns:p14="http://schemas.microsoft.com/office/powerpoint/2010/main" val="321103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1794479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8" name="Picture 7">
            <a:extLst>
              <a:ext uri="{FF2B5EF4-FFF2-40B4-BE49-F238E27FC236}">
                <a16:creationId xmlns:a16="http://schemas.microsoft.com/office/drawing/2014/main" id="{34060574-2CA0-CA00-3C27-EC0ED9BAC9E8}"/>
              </a:ext>
            </a:extLst>
          </p:cNvPr>
          <p:cNvPicPr>
            <a:picLocks noChangeAspect="1"/>
          </p:cNvPicPr>
          <p:nvPr userDrawn="1"/>
        </p:nvPicPr>
        <p:blipFill>
          <a:blip r:embed="rId2"/>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98070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10" name="Picture 9">
            <a:extLst>
              <a:ext uri="{FF2B5EF4-FFF2-40B4-BE49-F238E27FC236}">
                <a16:creationId xmlns:a16="http://schemas.microsoft.com/office/drawing/2014/main" id="{3186FEDD-9431-BC03-88C6-CFA89F32366E}"/>
              </a:ext>
            </a:extLst>
          </p:cNvPr>
          <p:cNvPicPr>
            <a:picLocks noChangeAspect="1"/>
          </p:cNvPicPr>
          <p:nvPr userDrawn="1"/>
        </p:nvPicPr>
        <p:blipFill>
          <a:blip r:embed="rId2"/>
          <a:stretch>
            <a:fillRect/>
          </a:stretch>
        </p:blipFill>
        <p:spPr>
          <a:xfrm>
            <a:off x="10069623" y="6217083"/>
            <a:ext cx="1965359" cy="563463"/>
          </a:xfrm>
          <a:prstGeom prst="rect">
            <a:avLst/>
          </a:prstGeom>
        </p:spPr>
      </p:pic>
    </p:spTree>
    <p:extLst>
      <p:ext uri="{BB962C8B-B14F-4D97-AF65-F5344CB8AC3E}">
        <p14:creationId xmlns:p14="http://schemas.microsoft.com/office/powerpoint/2010/main" val="214280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09328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285846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24792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fld id="{EBC19CB4-9DF4-48AC-AB5D-AD6BF645C0C6}" type="datetimeFigureOut">
              <a:rPr lang="en-US" smtClean="0"/>
              <a:t>7/8/2025</a:t>
            </a:fld>
            <a:endParaRPr lang="en-US"/>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427428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363868-D09D-4054-B18C-91E09A986060}" type="slidenum">
              <a:rPr lang="en-US" smtClean="0"/>
              <a:t>‹#›</a:t>
            </a:fld>
            <a:endParaRPr lang="en-US"/>
          </a:p>
        </p:txBody>
      </p:sp>
    </p:spTree>
    <p:extLst>
      <p:ext uri="{BB962C8B-B14F-4D97-AF65-F5344CB8AC3E}">
        <p14:creationId xmlns:p14="http://schemas.microsoft.com/office/powerpoint/2010/main" val="168859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daisy.org/z3986/structure/SG-DAISY3/"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www.nimac.us/wp-content/uploads/2024/06/NIMAC_metadata_guidelines_May_2024.doc"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aem.cast.org/nimas-nimac/nimas-technical-specificat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s://www.nimac.us/wp-content/uploads/2024/06/NIMAC_metadata_guidelines_May_2024.doc"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imac.us/wp-content/uploads/2023/12/Guidance-for-Digital-File-PDFs_final.doc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www.daisy.org/z3986/structure/SG-DAISY3/part2-block.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daisy.org/z3986/structure/SG-DAISY3/index-of-elements.html" TargetMode="External"/><Relationship Id="rId2" Type="http://schemas.openxmlformats.org/officeDocument/2006/relationships/hyperlink" Target="https://daisy.org/guidance/info-help/guidance-training/standards/daisy-structure-guidelines-elements-major-structural-element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daisy.org/info-help/guidance-training/standards/daisy-structure-guidelines-elements-major-structural-elements-front-matter/" TargetMode="External"/><Relationship Id="rId3" Type="http://schemas.openxmlformats.org/officeDocument/2006/relationships/hyperlink" Target="https://daisy.org/guidance/info-help/guidance-training/standards/daisy-structure-guidelines-elements-major-structural-elements/#a" TargetMode="External"/><Relationship Id="rId7" Type="http://schemas.openxmlformats.org/officeDocument/2006/relationships/hyperlink" Target="https://daisy.org/guidance/info-help/guidance-training/standards/daisy-structure-guidelines-elements-major-structural-elements/#e" TargetMode="External"/><Relationship Id="rId2" Type="http://schemas.openxmlformats.org/officeDocument/2006/relationships/hyperlink" Target="https://daisy.org/guidance/info-help/guidance-training/standards/daisy-structure-guidelines-elements-major-structural-elements/" TargetMode="External"/><Relationship Id="rId1" Type="http://schemas.openxmlformats.org/officeDocument/2006/relationships/slideLayout" Target="../slideLayouts/slideLayout2.xml"/><Relationship Id="rId6" Type="http://schemas.openxmlformats.org/officeDocument/2006/relationships/hyperlink" Target="https://daisy.org/guidance/info-help/guidance-training/standards/daisy-structure-guidelines-elements-major-structural-elements/#d" TargetMode="External"/><Relationship Id="rId5" Type="http://schemas.openxmlformats.org/officeDocument/2006/relationships/hyperlink" Target="https://daisy.org/guidance/info-help/guidance-training/standards/daisy-structure-guidelines-elements-major-structural-elements/#c" TargetMode="External"/><Relationship Id="rId10" Type="http://schemas.openxmlformats.org/officeDocument/2006/relationships/hyperlink" Target="https://daisy.org/info-help/guidance-training/standards/daisy-structure-guidelines-elements-major-structural-elements-end-matter/" TargetMode="External"/><Relationship Id="rId4" Type="http://schemas.openxmlformats.org/officeDocument/2006/relationships/hyperlink" Target="https://daisy.org/guidance/info-help/guidance-training/standards/daisy-structure-guidelines-elements-major-structural-elements/#b" TargetMode="External"/><Relationship Id="rId9" Type="http://schemas.openxmlformats.org/officeDocument/2006/relationships/hyperlink" Target="https://daisy.org/info-help/guidance-training/standards/daisy-structure-guidelines-elements-major-structural-elements-body-matter/"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www.daisy.org/z3986/structure/SG-DAISY3/index-of-elements.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s://www.nimac.us/wp-content/uploads/2024/06/NIMAC_metadata_guidelines_May_2024.doc"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nimac.us/wp-content/uploads/2024/06/NIMAC_metadata_guidelines_May_2024.doc"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hyperlink" Target="https://www.daisy.org/z3986/structure/SG-DAISY3/part2-inline.html#pagenum"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hyperlink" Target="https://www.nimac.us/image-descriptions/"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hyperlink" Target="http://www.nimac.us/wp-content/uploads/2019/04/MathML.pdf"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w3.org/Math/DTD/mathml3/mathml3.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w3.org/Math/DTD/mathml2/mathml2.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s://www.nimac.us/publishers-conversion-houses/"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nimac.us/"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aem.cast.org/binaries/content/assets/common/publications/aem/creating-nimas-files-2021.pdf"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aem.cast.org/nimas-nimac/nimas-exemplars"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mailto:nimac@aph.org"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A2FA6E-3938-0392-BA6C-8E1EF04643DC}"/>
              </a:ext>
            </a:extLst>
          </p:cNvPr>
          <p:cNvSpPr>
            <a:spLocks noGrp="1"/>
          </p:cNvSpPr>
          <p:nvPr>
            <p:ph type="ctrTitle"/>
          </p:nvPr>
        </p:nvSpPr>
        <p:spPr>
          <a:xfrm>
            <a:off x="1524000" y="2284437"/>
            <a:ext cx="9144000" cy="2000488"/>
          </a:xfrm>
        </p:spPr>
        <p:txBody>
          <a:bodyPr>
            <a:normAutofit fontScale="90000"/>
          </a:bodyPr>
          <a:lstStyle/>
          <a:p>
            <a:r>
              <a:rPr lang="en-US" altLang="en-US" sz="7200" dirty="0">
                <a:solidFill>
                  <a:schemeClr val="tx1"/>
                </a:solidFill>
              </a:rPr>
              <a:t>NIMAS File Creation:</a:t>
            </a:r>
            <a:br>
              <a:rPr lang="en-US" altLang="en-US" sz="7200" dirty="0">
                <a:solidFill>
                  <a:schemeClr val="tx1"/>
                </a:solidFill>
              </a:rPr>
            </a:br>
            <a:r>
              <a:rPr lang="en-US" altLang="en-US" sz="6000" dirty="0">
                <a:solidFill>
                  <a:schemeClr val="tx1"/>
                </a:solidFill>
              </a:rPr>
              <a:t>Resources and Best Practices</a:t>
            </a:r>
            <a:endParaRPr lang="en-US" dirty="0">
              <a:solidFill>
                <a:srgbClr val="161893"/>
              </a:solidFill>
            </a:endParaRPr>
          </a:p>
        </p:txBody>
      </p:sp>
      <p:sp>
        <p:nvSpPr>
          <p:cNvPr id="8" name="Subtitle 7">
            <a:extLst>
              <a:ext uri="{FF2B5EF4-FFF2-40B4-BE49-F238E27FC236}">
                <a16:creationId xmlns:a16="http://schemas.microsoft.com/office/drawing/2014/main" id="{B271C615-4E6D-9D44-6064-282648B7F121}"/>
              </a:ext>
            </a:extLst>
          </p:cNvPr>
          <p:cNvSpPr>
            <a:spLocks noGrp="1"/>
          </p:cNvSpPr>
          <p:nvPr>
            <p:ph type="subTitle" idx="1"/>
          </p:nvPr>
        </p:nvSpPr>
        <p:spPr>
          <a:xfrm>
            <a:off x="626533" y="4826213"/>
            <a:ext cx="5469467" cy="1747836"/>
          </a:xfrm>
        </p:spPr>
        <p:txBody>
          <a:bodyPr>
            <a:normAutofit fontScale="92500" lnSpcReduction="10000"/>
          </a:bodyPr>
          <a:lstStyle/>
          <a:p>
            <a:pPr algn="l">
              <a:defRPr/>
            </a:pPr>
            <a:r>
              <a:rPr lang="en-US" dirty="0">
                <a:solidFill>
                  <a:srgbClr val="161893"/>
                </a:solidFill>
                <a:cs typeface="Arial" charset="0"/>
              </a:rPr>
              <a:t>Nicole Gaines, NIMAC Project Director</a:t>
            </a:r>
          </a:p>
          <a:p>
            <a:pPr algn="l">
              <a:defRPr/>
            </a:pPr>
            <a:r>
              <a:rPr lang="en-US" dirty="0">
                <a:solidFill>
                  <a:srgbClr val="161893"/>
                </a:solidFill>
                <a:cs typeface="Arial" charset="0"/>
                <a:hlinkClick r:id="rId2"/>
              </a:rPr>
              <a:t>ngaines@aph.org</a:t>
            </a:r>
            <a:r>
              <a:rPr lang="en-US" dirty="0">
                <a:solidFill>
                  <a:srgbClr val="161893"/>
                </a:solidFill>
                <a:cs typeface="Arial" charset="0"/>
              </a:rPr>
              <a:t> </a:t>
            </a:r>
          </a:p>
          <a:p>
            <a:pPr algn="l">
              <a:defRPr/>
            </a:pPr>
            <a:r>
              <a:rPr lang="en-US" dirty="0">
                <a:solidFill>
                  <a:srgbClr val="161893"/>
                </a:solidFill>
                <a:cs typeface="Arial" charset="0"/>
              </a:rPr>
              <a:t>Liz Schaller, NIMAC Manager</a:t>
            </a:r>
          </a:p>
          <a:p>
            <a:pPr algn="l">
              <a:defRPr/>
            </a:pPr>
            <a:r>
              <a:rPr lang="en-US" dirty="0">
                <a:solidFill>
                  <a:srgbClr val="161893"/>
                </a:solidFill>
                <a:cs typeface="Arial" charset="0"/>
                <a:hlinkClick r:id="rId3"/>
              </a:rPr>
              <a:t>eschaller@aph.org</a:t>
            </a:r>
            <a:r>
              <a:rPr lang="en-US" dirty="0">
                <a:solidFill>
                  <a:srgbClr val="161893"/>
                </a:solidFill>
                <a:cs typeface="Arial" charset="0"/>
              </a:rPr>
              <a:t> </a:t>
            </a:r>
          </a:p>
          <a:p>
            <a:pPr algn="l">
              <a:defRPr/>
            </a:pPr>
            <a:r>
              <a:rPr lang="en-US" dirty="0">
                <a:solidFill>
                  <a:srgbClr val="161893"/>
                </a:solidFill>
                <a:cs typeface="Arial" charset="0"/>
              </a:rPr>
              <a:t>July 2025</a:t>
            </a:r>
          </a:p>
          <a:p>
            <a:pPr algn="l">
              <a:defRPr/>
            </a:pPr>
            <a:endParaRPr lang="en-US" dirty="0">
              <a:cs typeface="Arial" charset="0"/>
            </a:endParaRPr>
          </a:p>
          <a:p>
            <a:pPr algn="l"/>
            <a:endParaRPr lang="en-US" dirty="0"/>
          </a:p>
        </p:txBody>
      </p:sp>
      <p:pic>
        <p:nvPicPr>
          <p:cNvPr id="3" name="Picture 2" descr="The logo of the NIMAC (National Instructional Materials Access Center) done in white lettering on a red and blue background. ">
            <a:extLst>
              <a:ext uri="{FF2B5EF4-FFF2-40B4-BE49-F238E27FC236}">
                <a16:creationId xmlns:a16="http://schemas.microsoft.com/office/drawing/2014/main" id="{CB737123-1DC2-6122-C0B0-36C017E0D77D}"/>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7067" y="283950"/>
            <a:ext cx="6976696" cy="2000487"/>
          </a:xfrm>
          <a:prstGeom prst="rect">
            <a:avLst/>
          </a:prstGeom>
        </p:spPr>
      </p:pic>
      <p:pic>
        <p:nvPicPr>
          <p:cNvPr id="5" name="Picture 4">
            <a:extLst>
              <a:ext uri="{FF2B5EF4-FFF2-40B4-BE49-F238E27FC236}">
                <a16:creationId xmlns:a16="http://schemas.microsoft.com/office/drawing/2014/main" id="{97D923DC-F2C4-5025-0C32-D1703848810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400" y="5735636"/>
            <a:ext cx="3267789" cy="838413"/>
          </a:xfrm>
          <a:prstGeom prst="rect">
            <a:avLst/>
          </a:prstGeom>
        </p:spPr>
      </p:pic>
    </p:spTree>
    <p:extLst>
      <p:ext uri="{BB962C8B-B14F-4D97-AF65-F5344CB8AC3E}">
        <p14:creationId xmlns:p14="http://schemas.microsoft.com/office/powerpoint/2010/main" val="160441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Today’s Presentation</a:t>
            </a:r>
          </a:p>
        </p:txBody>
      </p:sp>
      <p:sp>
        <p:nvSpPr>
          <p:cNvPr id="5123" name="Content Placeholder 2"/>
          <p:cNvSpPr>
            <a:spLocks noGrp="1" noChangeArrowheads="1"/>
          </p:cNvSpPr>
          <p:nvPr>
            <p:ph idx="1"/>
          </p:nvPr>
        </p:nvSpPr>
        <p:spPr>
          <a:xfrm>
            <a:off x="609600" y="1600200"/>
            <a:ext cx="8229600" cy="4724400"/>
          </a:xfrm>
        </p:spPr>
        <p:txBody>
          <a:bodyPr/>
          <a:lstStyle/>
          <a:p>
            <a:r>
              <a:rPr lang="en-US" altLang="en-US" sz="2800" dirty="0"/>
              <a:t>Creating NIMAS: Key Resources</a:t>
            </a:r>
          </a:p>
          <a:p>
            <a:pPr lvl="1"/>
            <a:r>
              <a:rPr lang="en-US" altLang="en-US" sz="2400" dirty="0"/>
              <a:t>NIMAS Specification</a:t>
            </a:r>
          </a:p>
          <a:p>
            <a:pPr lvl="1"/>
            <a:r>
              <a:rPr lang="en-US" altLang="en-US" sz="2400" dirty="0"/>
              <a:t>DAISY Structure Guidelines</a:t>
            </a:r>
          </a:p>
          <a:p>
            <a:r>
              <a:rPr lang="en-US" altLang="en-US" sz="2800" dirty="0"/>
              <a:t>Supplying NIMAS Metadata</a:t>
            </a:r>
          </a:p>
          <a:p>
            <a:r>
              <a:rPr lang="en-US" altLang="en-US" sz="2800" dirty="0"/>
              <a:t>Best Practices: Tagging</a:t>
            </a:r>
          </a:p>
          <a:p>
            <a:r>
              <a:rPr lang="en-US" altLang="en-US" sz="2800" dirty="0"/>
              <a:t>Best Practices: Optional NIMAS Content</a:t>
            </a:r>
          </a:p>
          <a:p>
            <a:pPr lvl="1"/>
            <a:r>
              <a:rPr lang="en-US" altLang="en-US" sz="2400" dirty="0"/>
              <a:t>Alt text</a:t>
            </a:r>
          </a:p>
          <a:p>
            <a:pPr lvl="1"/>
            <a:r>
              <a:rPr lang="en-US" altLang="en-US" sz="2400" dirty="0"/>
              <a:t>MathML</a:t>
            </a:r>
          </a:p>
          <a:p>
            <a:r>
              <a:rPr lang="en-US" altLang="en-US" sz="2800" dirty="0"/>
              <a:t>Final Hints and Additional Resources</a:t>
            </a:r>
          </a:p>
          <a:p>
            <a:endParaRPr lang="en-US" altLang="en-US" sz="2400" dirty="0"/>
          </a:p>
          <a:p>
            <a:pPr lvl="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6B76A75-541D-44D9-91AA-42307CD3AAFC}"/>
              </a:ext>
            </a:extLst>
          </p:cNvPr>
          <p:cNvSpPr>
            <a:spLocks noGrp="1" noChangeArrowheads="1"/>
          </p:cNvSpPr>
          <p:nvPr>
            <p:ph type="title"/>
          </p:nvPr>
        </p:nvSpPr>
        <p:spPr>
          <a:xfrm>
            <a:off x="639098" y="90283"/>
            <a:ext cx="10515600" cy="1325563"/>
          </a:xfrm>
        </p:spPr>
        <p:txBody>
          <a:bodyPr/>
          <a:lstStyle/>
          <a:p>
            <a:r>
              <a:rPr lang="en-US" altLang="en-US" dirty="0"/>
              <a:t>Mark your calendar!</a:t>
            </a:r>
          </a:p>
        </p:txBody>
      </p:sp>
      <p:sp>
        <p:nvSpPr>
          <p:cNvPr id="3" name="Content Placeholder 2">
            <a:extLst>
              <a:ext uri="{FF2B5EF4-FFF2-40B4-BE49-F238E27FC236}">
                <a16:creationId xmlns:a16="http://schemas.microsoft.com/office/drawing/2014/main" id="{29D2C30D-022B-4A7B-99E4-102747E1CA19}"/>
              </a:ext>
            </a:extLst>
          </p:cNvPr>
          <p:cNvSpPr>
            <a:spLocks noGrp="1"/>
          </p:cNvSpPr>
          <p:nvPr>
            <p:ph idx="1"/>
          </p:nvPr>
        </p:nvSpPr>
        <p:spPr>
          <a:xfrm>
            <a:off x="838199" y="1612490"/>
            <a:ext cx="10714703" cy="4564473"/>
          </a:xfrm>
        </p:spPr>
        <p:txBody>
          <a:bodyPr/>
          <a:lstStyle/>
          <a:p>
            <a:pPr marL="0" indent="0">
              <a:buNone/>
              <a:defRPr/>
            </a:pPr>
            <a:r>
              <a:rPr lang="en-US" dirty="0"/>
              <a:t>For guidance on how to assist customers looking for accessible formats, please join us for the third webinar in our series, </a:t>
            </a:r>
            <a:r>
              <a:rPr lang="en-US" b="1" dirty="0">
                <a:solidFill>
                  <a:srgbClr val="C00000"/>
                </a:solidFill>
              </a:rPr>
              <a:t>NIMAC/NIMAS and How to Assist Your Customers Looking for Accessible Formats</a:t>
            </a:r>
            <a:r>
              <a:rPr lang="en-US" dirty="0"/>
              <a:t>. This will be held </a:t>
            </a:r>
            <a:r>
              <a:rPr lang="en-US" b="1" dirty="0"/>
              <a:t>Tuesday, July 22 at 2pm ET</a:t>
            </a:r>
            <a:r>
              <a:rPr lang="en-US" dirty="0"/>
              <a:t>.</a:t>
            </a:r>
            <a:endParaRPr lang="en-US" sz="2800" dirty="0"/>
          </a:p>
          <a:p>
            <a:pPr marL="0" indent="0">
              <a:buNone/>
              <a:defRPr/>
            </a:pP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1905000" y="1981200"/>
            <a:ext cx="8229600" cy="2590800"/>
          </a:xfrm>
        </p:spPr>
        <p:txBody>
          <a:bodyPr/>
          <a:lstStyle/>
          <a:p>
            <a:pPr algn="ctr"/>
            <a:r>
              <a:rPr lang="en-US" altLang="en-US" sz="4000" dirty="0"/>
              <a:t>Preparing NIMAS Files:</a:t>
            </a:r>
            <a:r>
              <a:rPr lang="en-US" altLang="en-US" dirty="0"/>
              <a:t> </a:t>
            </a:r>
            <a:br>
              <a:rPr lang="en-US" altLang="en-US" dirty="0"/>
            </a:br>
            <a:r>
              <a:rPr lang="en-US" altLang="en-US" sz="3800" dirty="0"/>
              <a:t>Key Resources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Resources for Producing NIMAS</a:t>
            </a:r>
          </a:p>
        </p:txBody>
      </p:sp>
      <p:sp>
        <p:nvSpPr>
          <p:cNvPr id="8195" name="Content Placeholder 2"/>
          <p:cNvSpPr>
            <a:spLocks noGrp="1" noChangeArrowheads="1"/>
          </p:cNvSpPr>
          <p:nvPr>
            <p:ph idx="1"/>
          </p:nvPr>
        </p:nvSpPr>
        <p:spPr>
          <a:xfrm>
            <a:off x="723900" y="1752600"/>
            <a:ext cx="10744200" cy="4373563"/>
          </a:xfrm>
        </p:spPr>
        <p:txBody>
          <a:bodyPr/>
          <a:lstStyle/>
          <a:p>
            <a:pPr marL="0" indent="0">
              <a:buNone/>
            </a:pPr>
            <a:r>
              <a:rPr lang="en-US" altLang="en-US" sz="2800" dirty="0"/>
              <a:t>The three essential resources for preparing NIMAS are:	</a:t>
            </a:r>
          </a:p>
          <a:p>
            <a:pPr marL="0" indent="0">
              <a:buNone/>
            </a:pPr>
            <a:endParaRPr lang="en-US" altLang="en-US" sz="1200" dirty="0"/>
          </a:p>
          <a:p>
            <a:pPr marL="971550" lvl="1" indent="-514350">
              <a:buFontTx/>
              <a:buAutoNum type="arabicPeriod"/>
            </a:pPr>
            <a:r>
              <a:rPr lang="en-US" altLang="en-US" dirty="0">
                <a:hlinkClick r:id="rId2"/>
              </a:rPr>
              <a:t>The NIMAS 1.1 Specification</a:t>
            </a:r>
            <a:r>
              <a:rPr lang="en-US" altLang="en-US" dirty="0"/>
              <a:t> </a:t>
            </a:r>
          </a:p>
          <a:p>
            <a:pPr marL="971550" lvl="1" indent="-514350">
              <a:buFontTx/>
              <a:buAutoNum type="arabicPeriod"/>
            </a:pPr>
            <a:r>
              <a:rPr lang="en-US" altLang="en-US" dirty="0">
                <a:hlinkClick r:id="rId3"/>
              </a:rPr>
              <a:t>The DAISY Structure Guidelines (DSG)</a:t>
            </a:r>
            <a:endParaRPr lang="en-US" altLang="en-US" dirty="0"/>
          </a:p>
          <a:p>
            <a:pPr marL="971550" lvl="1" indent="-514350">
              <a:buFontTx/>
              <a:buAutoNum type="arabicPeriod"/>
            </a:pPr>
            <a:r>
              <a:rPr lang="en-US" altLang="en-US" dirty="0">
                <a:hlinkClick r:id="rId4"/>
              </a:rPr>
              <a:t>NIMAC Metadata Guidelines</a:t>
            </a:r>
            <a:endParaRPr lang="en-US" altLang="en-US" dirty="0"/>
          </a:p>
          <a:p>
            <a:pPr marL="0" indent="0">
              <a:buNone/>
            </a:pPr>
            <a:endParaRPr lang="en-US" altLang="en-US" dirty="0"/>
          </a:p>
          <a:p>
            <a:pPr marL="0" indent="0">
              <a:buNone/>
            </a:pPr>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n-US" altLang="en-US" sz="4000" dirty="0"/>
              <a:t>The NIMAS Specification</a:t>
            </a:r>
          </a:p>
        </p:txBody>
      </p:sp>
      <p:sp>
        <p:nvSpPr>
          <p:cNvPr id="9219" name="Content Placeholder 2"/>
          <p:cNvSpPr>
            <a:spLocks noGrp="1" noChangeArrowheads="1"/>
          </p:cNvSpPr>
          <p:nvPr>
            <p:ph idx="1"/>
          </p:nvPr>
        </p:nvSpPr>
        <p:spPr>
          <a:xfrm>
            <a:off x="914400" y="1417639"/>
            <a:ext cx="10210800" cy="4708525"/>
          </a:xfrm>
        </p:spPr>
        <p:txBody>
          <a:bodyPr/>
          <a:lstStyle/>
          <a:p>
            <a:r>
              <a:rPr lang="en-US" altLang="en-US" sz="2800" dirty="0">
                <a:hlinkClick r:id="rId2"/>
              </a:rPr>
              <a:t>NIMAS 1.1</a:t>
            </a:r>
            <a:r>
              <a:rPr lang="en-US" altLang="en-US" sz="2800" dirty="0"/>
              <a:t> is the only file format that the NIMAC can accept.</a:t>
            </a:r>
          </a:p>
          <a:p>
            <a:r>
              <a:rPr lang="en-US" altLang="en-US" sz="2800" dirty="0"/>
              <a:t>NIMAS is a subset of DAISY (Z39.86) and each file set includes:</a:t>
            </a:r>
          </a:p>
          <a:p>
            <a:pPr lvl="1"/>
            <a:r>
              <a:rPr lang="en-US" altLang="en-US" sz="2400" dirty="0"/>
              <a:t>All text from the source book supplied in an XML file</a:t>
            </a:r>
          </a:p>
          <a:p>
            <a:pPr lvl="1"/>
            <a:r>
              <a:rPr lang="en-US" altLang="en-US" sz="2400" dirty="0"/>
              <a:t>An OPF that includes required metadata and the file set manifest</a:t>
            </a:r>
          </a:p>
          <a:p>
            <a:pPr lvl="1"/>
            <a:r>
              <a:rPr lang="en-US" altLang="en-US" sz="2400" dirty="0"/>
              <a:t>A PDF that includes only the title page and/or cover(s) and the copyright page</a:t>
            </a:r>
          </a:p>
          <a:p>
            <a:pPr lvl="1"/>
            <a:r>
              <a:rPr lang="en-US" altLang="en-US" sz="2400" dirty="0"/>
              <a:t>All images from the print book supplied as separate image files: JPG, PNG, or SVG format</a:t>
            </a:r>
            <a:endParaRPr lang="en-US" altLang="en-US" dirty="0"/>
          </a:p>
        </p:txBody>
      </p:sp>
    </p:spTree>
    <p:extLst>
      <p:ext uri="{BB962C8B-B14F-4D97-AF65-F5344CB8AC3E}">
        <p14:creationId xmlns:p14="http://schemas.microsoft.com/office/powerpoint/2010/main" val="189667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a:xfrm>
            <a:off x="762000" y="274639"/>
            <a:ext cx="8229600" cy="868362"/>
          </a:xfrm>
        </p:spPr>
        <p:txBody>
          <a:bodyPr/>
          <a:lstStyle/>
          <a:p>
            <a:r>
              <a:rPr lang="en-US" altLang="en-US" sz="4000" dirty="0"/>
              <a:t>NIMAS Requirements: XML</a:t>
            </a:r>
          </a:p>
        </p:txBody>
      </p:sp>
      <p:sp>
        <p:nvSpPr>
          <p:cNvPr id="11267" name="Content Placeholder 2"/>
          <p:cNvSpPr>
            <a:spLocks noGrp="1" noChangeArrowheads="1"/>
          </p:cNvSpPr>
          <p:nvPr>
            <p:ph idx="1"/>
          </p:nvPr>
        </p:nvSpPr>
        <p:spPr>
          <a:xfrm>
            <a:off x="762000" y="1143001"/>
            <a:ext cx="10668000" cy="4983163"/>
          </a:xfrm>
        </p:spPr>
        <p:txBody>
          <a:bodyPr/>
          <a:lstStyle/>
          <a:p>
            <a:r>
              <a:rPr lang="en-US" altLang="en-US" sz="2800" dirty="0"/>
              <a:t>The NIMAS 1.1 baseline element set must be used to tag textbook content. </a:t>
            </a:r>
          </a:p>
          <a:p>
            <a:endParaRPr lang="en-US" altLang="en-US" sz="800" dirty="0"/>
          </a:p>
          <a:p>
            <a:r>
              <a:rPr lang="en-US" altLang="en-US" sz="2800" dirty="0"/>
              <a:t>The set includes:</a:t>
            </a:r>
          </a:p>
          <a:p>
            <a:pPr lvl="1"/>
            <a:r>
              <a:rPr lang="en-US" altLang="en-US" sz="2400" dirty="0"/>
              <a:t>Document level tags: dtbook, head, book</a:t>
            </a:r>
          </a:p>
          <a:p>
            <a:pPr lvl="1"/>
            <a:r>
              <a:rPr lang="en-US" altLang="en-US" sz="2400" dirty="0"/>
              <a:t>Structure/hierarchy tags: </a:t>
            </a:r>
          </a:p>
          <a:p>
            <a:pPr lvl="2"/>
            <a:r>
              <a:rPr lang="en-US" altLang="en-US" dirty="0"/>
              <a:t>frontmatter, bodymatter, rearmatter</a:t>
            </a:r>
          </a:p>
          <a:p>
            <a:pPr lvl="2"/>
            <a:r>
              <a:rPr lang="en-US" altLang="en-US" dirty="0"/>
              <a:t>level1 to level6, h1 to h6</a:t>
            </a:r>
          </a:p>
          <a:p>
            <a:pPr lvl="1"/>
            <a:r>
              <a:rPr lang="en-US" altLang="en-US" sz="2400" dirty="0"/>
              <a:t>Table tags: table, tr, td</a:t>
            </a:r>
          </a:p>
          <a:p>
            <a:pPr lvl="1"/>
            <a:r>
              <a:rPr lang="en-US" altLang="en-US" sz="2400" dirty="0"/>
              <a:t>Image tags: imggroup, img, caption</a:t>
            </a:r>
          </a:p>
          <a:p>
            <a:pPr lvl="1"/>
            <a:r>
              <a:rPr lang="en-US" altLang="en-US" sz="2400" dirty="0"/>
              <a:t>Block &amp; inline elements</a:t>
            </a:r>
          </a:p>
        </p:txBody>
      </p:sp>
    </p:spTree>
    <p:extLst>
      <p:ext uri="{BB962C8B-B14F-4D97-AF65-F5344CB8AC3E}">
        <p14:creationId xmlns:p14="http://schemas.microsoft.com/office/powerpoint/2010/main" val="3164079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B87F8B7-FF98-FB1E-B74D-B6C3E6510EB4}"/>
              </a:ext>
            </a:extLst>
          </p:cNvPr>
          <p:cNvSpPr>
            <a:spLocks noGrp="1"/>
          </p:cNvSpPr>
          <p:nvPr>
            <p:ph type="title"/>
          </p:nvPr>
        </p:nvSpPr>
        <p:spPr/>
        <p:txBody>
          <a:bodyPr/>
          <a:lstStyle/>
          <a:p>
            <a:r>
              <a:rPr lang="en-US" sz="4000" dirty="0"/>
              <a:t>Block &amp; Inline Elements</a:t>
            </a:r>
          </a:p>
        </p:txBody>
      </p:sp>
      <p:sp>
        <p:nvSpPr>
          <p:cNvPr id="3" name="Content Placeholder 2">
            <a:extLst>
              <a:ext uri="{FF2B5EF4-FFF2-40B4-BE49-F238E27FC236}">
                <a16:creationId xmlns:a16="http://schemas.microsoft.com/office/drawing/2014/main" id="{A2224DFB-46A3-44E5-7DBF-8EE20EBF79C5}"/>
              </a:ext>
            </a:extLst>
          </p:cNvPr>
          <p:cNvSpPr>
            <a:spLocks noGrp="1"/>
          </p:cNvSpPr>
          <p:nvPr>
            <p:ph sz="half" idx="1"/>
          </p:nvPr>
        </p:nvSpPr>
        <p:spPr/>
        <p:txBody>
          <a:bodyPr>
            <a:normAutofit lnSpcReduction="10000"/>
          </a:bodyPr>
          <a:lstStyle/>
          <a:p>
            <a:r>
              <a:rPr lang="en-US" dirty="0"/>
              <a:t>Block elements</a:t>
            </a:r>
          </a:p>
          <a:p>
            <a:pPr lvl="1"/>
            <a:r>
              <a:rPr lang="en-US" sz="2000" dirty="0"/>
              <a:t>author</a:t>
            </a:r>
          </a:p>
          <a:p>
            <a:pPr lvl="1"/>
            <a:r>
              <a:rPr lang="en-US" sz="2000" dirty="0"/>
              <a:t>blockquote</a:t>
            </a:r>
          </a:p>
          <a:p>
            <a:pPr lvl="1"/>
            <a:r>
              <a:rPr lang="en-US" sz="2000" dirty="0"/>
              <a:t>list</a:t>
            </a:r>
          </a:p>
          <a:p>
            <a:pPr lvl="1"/>
            <a:r>
              <a:rPr lang="en-US" sz="2000" dirty="0"/>
              <a:t>li</a:t>
            </a:r>
          </a:p>
          <a:p>
            <a:pPr lvl="1"/>
            <a:r>
              <a:rPr lang="en-US" sz="2000" dirty="0"/>
              <a:t>hd</a:t>
            </a:r>
          </a:p>
          <a:p>
            <a:pPr lvl="1"/>
            <a:r>
              <a:rPr lang="en-US" sz="2000" dirty="0"/>
              <a:t>note</a:t>
            </a:r>
          </a:p>
          <a:p>
            <a:pPr lvl="1"/>
            <a:r>
              <a:rPr lang="en-US" sz="2000" dirty="0"/>
              <a:t>p</a:t>
            </a:r>
          </a:p>
          <a:p>
            <a:pPr lvl="1"/>
            <a:r>
              <a:rPr lang="en-US" sz="2000" dirty="0"/>
              <a:t>sidebar</a:t>
            </a:r>
          </a:p>
          <a:p>
            <a:pPr lvl="1"/>
            <a:r>
              <a:rPr lang="en-US" sz="2000" dirty="0"/>
              <a:t>cite</a:t>
            </a:r>
          </a:p>
          <a:p>
            <a:pPr lvl="1"/>
            <a:r>
              <a:rPr lang="en-US" sz="2000" dirty="0"/>
              <a:t>dd</a:t>
            </a:r>
          </a:p>
          <a:p>
            <a:pPr lvl="1"/>
            <a:r>
              <a:rPr lang="en-US" sz="2000" dirty="0"/>
              <a:t>dl</a:t>
            </a:r>
          </a:p>
          <a:p>
            <a:pPr lvl="1"/>
            <a:r>
              <a:rPr lang="en-US" sz="2000" dirty="0"/>
              <a:t>dt</a:t>
            </a:r>
          </a:p>
          <a:p>
            <a:pPr lvl="1"/>
            <a:endParaRPr lang="en-US" dirty="0"/>
          </a:p>
        </p:txBody>
      </p:sp>
      <p:sp>
        <p:nvSpPr>
          <p:cNvPr id="9" name="Content Placeholder 8">
            <a:extLst>
              <a:ext uri="{FF2B5EF4-FFF2-40B4-BE49-F238E27FC236}">
                <a16:creationId xmlns:a16="http://schemas.microsoft.com/office/drawing/2014/main" id="{4EF1E952-EA78-BEF4-7761-EA34D1D7047B}"/>
              </a:ext>
            </a:extLst>
          </p:cNvPr>
          <p:cNvSpPr>
            <a:spLocks noGrp="1"/>
          </p:cNvSpPr>
          <p:nvPr>
            <p:ph sz="half" idx="2"/>
          </p:nvPr>
        </p:nvSpPr>
        <p:spPr/>
        <p:txBody>
          <a:bodyPr>
            <a:normAutofit lnSpcReduction="10000"/>
          </a:bodyPr>
          <a:lstStyle/>
          <a:p>
            <a:r>
              <a:rPr lang="en-US" dirty="0"/>
              <a:t>Inline elements</a:t>
            </a:r>
          </a:p>
          <a:p>
            <a:pPr lvl="1"/>
            <a:r>
              <a:rPr lang="en-US" sz="2000" dirty="0"/>
              <a:t>em</a:t>
            </a:r>
          </a:p>
          <a:p>
            <a:pPr lvl="1"/>
            <a:r>
              <a:rPr lang="en-US" sz="2000" dirty="0"/>
              <a:t>q</a:t>
            </a:r>
          </a:p>
          <a:p>
            <a:pPr lvl="1"/>
            <a:r>
              <a:rPr lang="en-US" sz="2000" dirty="0"/>
              <a:t>strong</a:t>
            </a:r>
          </a:p>
          <a:p>
            <a:pPr lvl="1"/>
            <a:r>
              <a:rPr lang="en-US" sz="2000" dirty="0"/>
              <a:t>sub</a:t>
            </a:r>
          </a:p>
          <a:p>
            <a:pPr lvl="1"/>
            <a:r>
              <a:rPr lang="en-US" sz="2000" dirty="0"/>
              <a:t>sup</a:t>
            </a:r>
          </a:p>
          <a:p>
            <a:pPr lvl="1"/>
            <a:r>
              <a:rPr lang="en-US" sz="2000" dirty="0"/>
              <a:t>br</a:t>
            </a:r>
          </a:p>
          <a:p>
            <a:pPr lvl="1"/>
            <a:r>
              <a:rPr lang="en-US" sz="2000" dirty="0"/>
              <a:t>line</a:t>
            </a:r>
          </a:p>
          <a:p>
            <a:pPr lvl="1"/>
            <a:r>
              <a:rPr lang="en-US" sz="2000" dirty="0"/>
              <a:t>linenum</a:t>
            </a:r>
          </a:p>
          <a:p>
            <a:pPr lvl="1"/>
            <a:r>
              <a:rPr lang="en-US" sz="2000" dirty="0"/>
              <a:t>pagenum</a:t>
            </a:r>
          </a:p>
          <a:p>
            <a:pPr lvl="1"/>
            <a:r>
              <a:rPr lang="en-US" sz="2000" dirty="0"/>
              <a:t>noteref</a:t>
            </a:r>
          </a:p>
          <a:p>
            <a:pPr lvl="1"/>
            <a:endParaRPr lang="en-US" dirty="0"/>
          </a:p>
        </p:txBody>
      </p:sp>
    </p:spTree>
    <p:extLst>
      <p:ext uri="{BB962C8B-B14F-4D97-AF65-F5344CB8AC3E}">
        <p14:creationId xmlns:p14="http://schemas.microsoft.com/office/powerpoint/2010/main" val="2310079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Tagging Specific Content</a:t>
            </a:r>
          </a:p>
        </p:txBody>
      </p:sp>
      <p:sp>
        <p:nvSpPr>
          <p:cNvPr id="11267" name="Content Placeholder 2"/>
          <p:cNvSpPr>
            <a:spLocks noGrp="1" noChangeArrowheads="1"/>
          </p:cNvSpPr>
          <p:nvPr>
            <p:ph idx="1"/>
          </p:nvPr>
        </p:nvSpPr>
        <p:spPr>
          <a:xfrm>
            <a:off x="914400" y="1417639"/>
            <a:ext cx="10363200" cy="4708525"/>
          </a:xfrm>
        </p:spPr>
        <p:txBody>
          <a:bodyPr/>
          <a:lstStyle/>
          <a:p>
            <a:r>
              <a:rPr lang="en-US" altLang="en-US" sz="2800" dirty="0"/>
              <a:t>If any of the baseline element set does not look familiar, we advise that you review the spec to ensure you are using the tagging set fully. </a:t>
            </a:r>
          </a:p>
          <a:p>
            <a:r>
              <a:rPr lang="en-US" altLang="en-US" sz="2800" dirty="0"/>
              <a:t>It’s important to be familiar with both the specification and the DAISY Structure Guidelines to ensure content is tagged correctly.</a:t>
            </a:r>
          </a:p>
          <a:p>
            <a:endParaRPr lang="en-US" altLang="en-US" sz="2800" b="1" dirty="0"/>
          </a:p>
          <a:p>
            <a:r>
              <a:rPr lang="en-US" altLang="en-US" sz="2800" b="1" dirty="0"/>
              <a:t>Note:</a:t>
            </a:r>
            <a:r>
              <a:rPr lang="en-US" altLang="en-US" sz="2800" dirty="0"/>
              <a:t> Automated validation cannot detect whether specific content is tagged correctly. The NIMAC may require resubmission if file review or user feedback identifies tagging errors. </a:t>
            </a:r>
            <a:endParaRPr lang="en-US" altLang="en-US" sz="2400" dirty="0"/>
          </a:p>
        </p:txBody>
      </p:sp>
    </p:spTree>
    <p:extLst>
      <p:ext uri="{BB962C8B-B14F-4D97-AF65-F5344CB8AC3E}">
        <p14:creationId xmlns:p14="http://schemas.microsoft.com/office/powerpoint/2010/main" val="3149855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Attributes and the Structure Guidelines</a:t>
            </a:r>
          </a:p>
        </p:txBody>
      </p:sp>
      <p:sp>
        <p:nvSpPr>
          <p:cNvPr id="11267" name="Content Placeholder 2"/>
          <p:cNvSpPr>
            <a:spLocks noGrp="1" noChangeArrowheads="1"/>
          </p:cNvSpPr>
          <p:nvPr>
            <p:ph idx="1"/>
          </p:nvPr>
        </p:nvSpPr>
        <p:spPr>
          <a:xfrm>
            <a:off x="914400" y="1600200"/>
            <a:ext cx="10363200" cy="4525964"/>
          </a:xfrm>
        </p:spPr>
        <p:txBody>
          <a:bodyPr/>
          <a:lstStyle/>
          <a:p>
            <a:r>
              <a:rPr lang="en-US" altLang="en-US" sz="2800" dirty="0"/>
              <a:t>It’s important to note that the NIMAS specification does not explicitly reference attributes that are required in conjunction with the baseline element set. </a:t>
            </a:r>
          </a:p>
          <a:p>
            <a:endParaRPr lang="en-US" altLang="en-US" sz="1200" dirty="0"/>
          </a:p>
          <a:p>
            <a:r>
              <a:rPr lang="en-US" altLang="en-US" sz="2800" dirty="0"/>
              <a:t>For example, when using the &lt;pagenum&gt; tags, the “page” and “id” attributes must also be used.</a:t>
            </a:r>
          </a:p>
          <a:p>
            <a:endParaRPr lang="en-US" altLang="en-US" sz="1200" dirty="0"/>
          </a:p>
          <a:p>
            <a:r>
              <a:rPr lang="en-US" altLang="en-US" sz="2800" dirty="0"/>
              <a:t>Please be sure to review the DSG to ensure that you are not only correctly using the element set but also incorporating any required attributes.  </a:t>
            </a:r>
            <a:endParaRPr lang="en-US" altLang="en-US" sz="2400" dirty="0"/>
          </a:p>
        </p:txBody>
      </p:sp>
    </p:spTree>
    <p:extLst>
      <p:ext uri="{BB962C8B-B14F-4D97-AF65-F5344CB8AC3E}">
        <p14:creationId xmlns:p14="http://schemas.microsoft.com/office/powerpoint/2010/main" val="424320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4468-340D-C267-C94B-049143D1C62C}"/>
              </a:ext>
            </a:extLst>
          </p:cNvPr>
          <p:cNvSpPr>
            <a:spLocks noGrp="1"/>
          </p:cNvSpPr>
          <p:nvPr>
            <p:ph type="title"/>
          </p:nvPr>
        </p:nvSpPr>
        <p:spPr>
          <a:xfrm>
            <a:off x="1981200" y="2362200"/>
            <a:ext cx="8229600" cy="1143000"/>
          </a:xfrm>
        </p:spPr>
        <p:txBody>
          <a:bodyPr>
            <a:normAutofit fontScale="90000"/>
          </a:bodyPr>
          <a:lstStyle/>
          <a:p>
            <a:pPr algn="ctr"/>
            <a:r>
              <a:rPr lang="en-US" dirty="0"/>
              <a:t>NIMAS Specification: </a:t>
            </a:r>
            <a:br>
              <a:rPr lang="en-US" dirty="0"/>
            </a:br>
            <a:r>
              <a:rPr lang="en-US" dirty="0"/>
              <a:t>OPF, PDF, and Images</a:t>
            </a:r>
          </a:p>
        </p:txBody>
      </p:sp>
    </p:spTree>
    <p:extLst>
      <p:ext uri="{BB962C8B-B14F-4D97-AF65-F5344CB8AC3E}">
        <p14:creationId xmlns:p14="http://schemas.microsoft.com/office/powerpoint/2010/main" val="938200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The OPF File</a:t>
            </a:r>
          </a:p>
        </p:txBody>
      </p:sp>
      <p:sp>
        <p:nvSpPr>
          <p:cNvPr id="11267" name="Content Placeholder 2"/>
          <p:cNvSpPr>
            <a:spLocks noGrp="1" noChangeArrowheads="1"/>
          </p:cNvSpPr>
          <p:nvPr>
            <p:ph idx="1"/>
          </p:nvPr>
        </p:nvSpPr>
        <p:spPr>
          <a:xfrm>
            <a:off x="838200" y="1600200"/>
            <a:ext cx="10591800" cy="4525964"/>
          </a:xfrm>
        </p:spPr>
        <p:txBody>
          <a:bodyPr/>
          <a:lstStyle/>
          <a:p>
            <a:r>
              <a:rPr lang="en-US" altLang="en-US" sz="2800" dirty="0"/>
              <a:t>All NIMAS file sets must also include an OPF that includes required </a:t>
            </a:r>
            <a:r>
              <a:rPr lang="en-US" altLang="en-US" sz="2800" b="1" dirty="0"/>
              <a:t>&lt;metadata&gt;</a:t>
            </a:r>
            <a:r>
              <a:rPr lang="en-US" altLang="en-US" sz="2800" dirty="0"/>
              <a:t>, a </a:t>
            </a:r>
            <a:r>
              <a:rPr lang="en-US" altLang="en-US" sz="2800" b="1" dirty="0"/>
              <a:t>&lt;manifest&gt;</a:t>
            </a:r>
            <a:r>
              <a:rPr lang="en-US" altLang="en-US" sz="2800" dirty="0"/>
              <a:t> of all files in the file set, and a </a:t>
            </a:r>
            <a:r>
              <a:rPr lang="en-US" altLang="en-US" sz="2800" b="1" dirty="0"/>
              <a:t>&lt;spine&gt;</a:t>
            </a:r>
            <a:r>
              <a:rPr lang="en-US" altLang="en-US" sz="2800" dirty="0"/>
              <a:t> referencing the .xml file. </a:t>
            </a:r>
          </a:p>
          <a:p>
            <a:endParaRPr lang="en-US" altLang="en-US" sz="1200" dirty="0"/>
          </a:p>
          <a:p>
            <a:r>
              <a:rPr lang="en-US" altLang="en-US" sz="2800" dirty="0"/>
              <a:t>Metadata requirements and guidance are provided in the </a:t>
            </a:r>
            <a:r>
              <a:rPr lang="en-US" altLang="en-US" sz="2800" dirty="0">
                <a:hlinkClick r:id="rId2"/>
              </a:rPr>
              <a:t>NIMAC Metadata Guidelines</a:t>
            </a:r>
            <a:r>
              <a:rPr lang="en-US" altLang="en-US" sz="2800" dirty="0"/>
              <a:t> document.</a:t>
            </a:r>
          </a:p>
          <a:p>
            <a:endParaRPr lang="en-US" altLang="en-US" sz="1200" dirty="0"/>
          </a:p>
          <a:p>
            <a:r>
              <a:rPr lang="en-US" altLang="en-US" sz="2800" dirty="0"/>
              <a:t>Special note: If you are providing MathML in your XML file, fallback images must also be supplied in the file set and referenced in the OPF manifest.</a:t>
            </a:r>
          </a:p>
          <a:p>
            <a:endParaRPr lang="en-US" altLang="en-US" sz="2800" dirty="0"/>
          </a:p>
        </p:txBody>
      </p:sp>
    </p:spTree>
    <p:extLst>
      <p:ext uri="{BB962C8B-B14F-4D97-AF65-F5344CB8AC3E}">
        <p14:creationId xmlns:p14="http://schemas.microsoft.com/office/powerpoint/2010/main" val="3155097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a:xfrm>
            <a:off x="838200" y="92076"/>
            <a:ext cx="10515600" cy="1325563"/>
          </a:xfrm>
        </p:spPr>
        <p:txBody>
          <a:bodyPr/>
          <a:lstStyle/>
          <a:p>
            <a:r>
              <a:rPr lang="en-US" altLang="en-US" sz="4000" dirty="0"/>
              <a:t>The PDF</a:t>
            </a:r>
          </a:p>
        </p:txBody>
      </p:sp>
      <p:sp>
        <p:nvSpPr>
          <p:cNvPr id="11267" name="Content Placeholder 2"/>
          <p:cNvSpPr>
            <a:spLocks noGrp="1" noChangeArrowheads="1"/>
          </p:cNvSpPr>
          <p:nvPr>
            <p:ph idx="1"/>
          </p:nvPr>
        </p:nvSpPr>
        <p:spPr>
          <a:xfrm>
            <a:off x="838200" y="1209369"/>
            <a:ext cx="10515600" cy="4916796"/>
          </a:xfrm>
        </p:spPr>
        <p:txBody>
          <a:bodyPr>
            <a:normAutofit lnSpcReduction="10000"/>
          </a:bodyPr>
          <a:lstStyle/>
          <a:p>
            <a:r>
              <a:rPr lang="en-US" altLang="en-US" sz="2800" dirty="0"/>
              <a:t>The PDF included in the NIMAS file set is for file review and cataloging purposes only.</a:t>
            </a:r>
          </a:p>
          <a:p>
            <a:r>
              <a:rPr lang="en-US" altLang="en-US" sz="2800" dirty="0"/>
              <a:t>The PDF </a:t>
            </a:r>
            <a:r>
              <a:rPr lang="en-US" altLang="en-US" sz="2800" b="1" dirty="0"/>
              <a:t>always</a:t>
            </a:r>
            <a:r>
              <a:rPr lang="en-US" altLang="en-US" sz="2800" dirty="0"/>
              <a:t> includes the </a:t>
            </a:r>
            <a:r>
              <a:rPr lang="en-US" altLang="en-US" sz="2800" b="1" dirty="0"/>
              <a:t>title page</a:t>
            </a:r>
            <a:r>
              <a:rPr lang="en-US" altLang="en-US" sz="2800" dirty="0"/>
              <a:t> and </a:t>
            </a:r>
            <a:r>
              <a:rPr lang="en-US" altLang="en-US" sz="2800" b="1" dirty="0"/>
              <a:t>copyright page </a:t>
            </a:r>
            <a:r>
              <a:rPr lang="en-US" altLang="en-US" sz="2800" dirty="0"/>
              <a:t>– and should also include </a:t>
            </a:r>
            <a:r>
              <a:rPr lang="en-US" altLang="en-US" sz="2800" b="1" dirty="0"/>
              <a:t>the covers</a:t>
            </a:r>
            <a:r>
              <a:rPr lang="en-US" altLang="en-US" sz="2800" dirty="0"/>
              <a:t>, when needed. </a:t>
            </a:r>
          </a:p>
          <a:p>
            <a:r>
              <a:rPr lang="en-US" altLang="en-US" sz="2800" dirty="0"/>
              <a:t>Information that must be present in the NIMAS PDF includes:</a:t>
            </a:r>
          </a:p>
          <a:p>
            <a:pPr lvl="1"/>
            <a:r>
              <a:rPr lang="en-US" altLang="en-US" sz="2400" dirty="0"/>
              <a:t>complete title </a:t>
            </a:r>
          </a:p>
          <a:p>
            <a:pPr lvl="1"/>
            <a:r>
              <a:rPr lang="en-US" altLang="en-US" sz="2400" dirty="0"/>
              <a:t>ISBN(s)</a:t>
            </a:r>
          </a:p>
          <a:p>
            <a:pPr lvl="1"/>
            <a:r>
              <a:rPr lang="en-US" altLang="en-US" sz="2400" dirty="0"/>
              <a:t>publisher imprint</a:t>
            </a:r>
          </a:p>
          <a:p>
            <a:pPr lvl="1"/>
            <a:r>
              <a:rPr lang="en-US" altLang="en-US" sz="2400" dirty="0"/>
              <a:t>copyright statement</a:t>
            </a:r>
          </a:p>
          <a:p>
            <a:r>
              <a:rPr lang="en-US" altLang="en-US" dirty="0"/>
              <a:t>If you are submitting NIMAS for material that does not have title or copyright pages, you will need to create a PDF for the NIMAS file set. Please refer to our </a:t>
            </a:r>
            <a:r>
              <a:rPr lang="en-US" altLang="en-US" dirty="0">
                <a:hlinkClick r:id="rId2"/>
              </a:rPr>
              <a:t>Guidance Document</a:t>
            </a:r>
            <a:r>
              <a:rPr lang="en-US" altLang="en-US" dirty="0"/>
              <a:t> for more information.</a:t>
            </a:r>
          </a:p>
        </p:txBody>
      </p:sp>
    </p:spTree>
    <p:extLst>
      <p:ext uri="{BB962C8B-B14F-4D97-AF65-F5344CB8AC3E}">
        <p14:creationId xmlns:p14="http://schemas.microsoft.com/office/powerpoint/2010/main" val="2713477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PDF File Sizes</a:t>
            </a:r>
          </a:p>
        </p:txBody>
      </p:sp>
      <p:sp>
        <p:nvSpPr>
          <p:cNvPr id="11267" name="Content Placeholder 2"/>
          <p:cNvSpPr>
            <a:spLocks noGrp="1" noChangeArrowheads="1"/>
          </p:cNvSpPr>
          <p:nvPr>
            <p:ph idx="1"/>
          </p:nvPr>
        </p:nvSpPr>
        <p:spPr>
          <a:xfrm>
            <a:off x="762000" y="1417639"/>
            <a:ext cx="10515600" cy="4708526"/>
          </a:xfrm>
        </p:spPr>
        <p:txBody>
          <a:bodyPr>
            <a:normAutofit lnSpcReduction="10000"/>
          </a:bodyPr>
          <a:lstStyle/>
          <a:p>
            <a:r>
              <a:rPr lang="en-US" altLang="en-US" sz="2800" b="1" dirty="0"/>
              <a:t>The PDF supplied in the NIMAS file set is not used in the production of any accessible format</a:t>
            </a:r>
            <a:r>
              <a:rPr lang="en-US" altLang="en-US" sz="2800" dirty="0"/>
              <a:t>. </a:t>
            </a:r>
          </a:p>
          <a:p>
            <a:endParaRPr lang="en-US" altLang="en-US" sz="1200" dirty="0"/>
          </a:p>
          <a:p>
            <a:r>
              <a:rPr lang="en-US" altLang="en-US" sz="2800" dirty="0"/>
              <a:t>NIMAS PDFs do not have to be production quality files.</a:t>
            </a:r>
          </a:p>
          <a:p>
            <a:endParaRPr lang="en-US" altLang="en-US" sz="1200" dirty="0"/>
          </a:p>
          <a:p>
            <a:r>
              <a:rPr lang="en-US" altLang="en-US" sz="2800" dirty="0"/>
              <a:t>Large PDF files add to file processing and download times without adding value to the NIMAC user or student.</a:t>
            </a:r>
          </a:p>
          <a:p>
            <a:endParaRPr lang="en-US" altLang="en-US" sz="1200" dirty="0"/>
          </a:p>
          <a:p>
            <a:r>
              <a:rPr lang="en-US" altLang="en-US" sz="2800" dirty="0"/>
              <a:t>PDFs for NIMAS should only be a few MB in size. </a:t>
            </a:r>
          </a:p>
          <a:p>
            <a:endParaRPr lang="en-US" altLang="en-US" sz="1200" dirty="0"/>
          </a:p>
          <a:p>
            <a:r>
              <a:rPr lang="en-US" altLang="en-US" sz="2800" dirty="0"/>
              <a:t>If your process is generating large PDFs, please save the PDFs as smaller files for the NIMAS package. </a:t>
            </a:r>
          </a:p>
          <a:p>
            <a:endParaRPr lang="en-US" altLang="en-US" sz="2800" dirty="0"/>
          </a:p>
        </p:txBody>
      </p:sp>
    </p:spTree>
    <p:extLst>
      <p:ext uri="{BB962C8B-B14F-4D97-AF65-F5344CB8AC3E}">
        <p14:creationId xmlns:p14="http://schemas.microsoft.com/office/powerpoint/2010/main" val="44315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Image Files and NIMAS </a:t>
            </a:r>
          </a:p>
        </p:txBody>
      </p:sp>
      <p:sp>
        <p:nvSpPr>
          <p:cNvPr id="11267" name="Content Placeholder 2"/>
          <p:cNvSpPr>
            <a:spLocks noGrp="1" noChangeArrowheads="1"/>
          </p:cNvSpPr>
          <p:nvPr>
            <p:ph idx="1"/>
          </p:nvPr>
        </p:nvSpPr>
        <p:spPr>
          <a:xfrm>
            <a:off x="762000" y="1543665"/>
            <a:ext cx="10668000" cy="4495800"/>
          </a:xfrm>
        </p:spPr>
        <p:txBody>
          <a:bodyPr>
            <a:normAutofit fontScale="92500"/>
          </a:bodyPr>
          <a:lstStyle/>
          <a:p>
            <a:r>
              <a:rPr lang="en-US" altLang="en-US" sz="2800" dirty="0"/>
              <a:t>The NIMAS specification requires that all images present in the source book be supplied as separate image files in the </a:t>
            </a:r>
            <a:r>
              <a:rPr lang="en-US" altLang="en-US" sz="2800" i="1" dirty="0"/>
              <a:t>images</a:t>
            </a:r>
            <a:r>
              <a:rPr lang="en-US" altLang="en-US" sz="2800" dirty="0"/>
              <a:t> folder. </a:t>
            </a:r>
            <a:endParaRPr lang="en-US" altLang="en-US" sz="1200" dirty="0"/>
          </a:p>
          <a:p>
            <a:r>
              <a:rPr lang="en-US" altLang="en-US" sz="2800" b="1" dirty="0"/>
              <a:t>SVG</a:t>
            </a:r>
            <a:r>
              <a:rPr lang="en-US" altLang="en-US" sz="2800" dirty="0"/>
              <a:t>, </a:t>
            </a:r>
            <a:r>
              <a:rPr lang="en-US" altLang="en-US" sz="2800" b="1" dirty="0"/>
              <a:t>PNG</a:t>
            </a:r>
            <a:r>
              <a:rPr lang="en-US" altLang="en-US" sz="2800" dirty="0"/>
              <a:t> or </a:t>
            </a:r>
            <a:r>
              <a:rPr lang="en-US" altLang="en-US" sz="2800" b="1" dirty="0"/>
              <a:t>JPG</a:t>
            </a:r>
            <a:r>
              <a:rPr lang="en-US" altLang="en-US" sz="2800" dirty="0"/>
              <a:t> formats are accepted. </a:t>
            </a:r>
            <a:endParaRPr lang="en-US" altLang="en-US" sz="1200" dirty="0"/>
          </a:p>
          <a:p>
            <a:r>
              <a:rPr lang="en-US" altLang="en-US" sz="2800" dirty="0"/>
              <a:t>Images supplied with NIMAS must be </a:t>
            </a:r>
            <a:r>
              <a:rPr lang="en-US" altLang="en-US" sz="2800" b="1" dirty="0"/>
              <a:t>300 dpi</a:t>
            </a:r>
            <a:r>
              <a:rPr lang="en-US" altLang="en-US" sz="2800" dirty="0"/>
              <a:t> at their </a:t>
            </a:r>
            <a:r>
              <a:rPr lang="en-US" altLang="en-US" sz="2800" b="1" dirty="0"/>
              <a:t>original size</a:t>
            </a:r>
            <a:r>
              <a:rPr lang="en-US" altLang="en-US" sz="2800" dirty="0"/>
              <a:t> and </a:t>
            </a:r>
            <a:r>
              <a:rPr lang="en-US" altLang="en-US" sz="2800" b="1" dirty="0"/>
              <a:t>resolution</a:t>
            </a:r>
            <a:r>
              <a:rPr lang="en-US" altLang="en-US" sz="2800" dirty="0"/>
              <a:t>. (This is essential for usability in producing large print.)</a:t>
            </a:r>
          </a:p>
          <a:p>
            <a:r>
              <a:rPr lang="en-US" altLang="en-US" dirty="0"/>
              <a:t>Best practice: For optimal NIMAS usability, we recommend that image file naming convention reference the print page number on which the image appears – except for images that appear throughout the book. </a:t>
            </a:r>
          </a:p>
          <a:p>
            <a:r>
              <a:rPr lang="en-US" altLang="en-US" b="1" dirty="0"/>
              <a:t>Sample file names: p87-001.jpg, p87-002.jpg, p88-001.jpg, etc.</a:t>
            </a:r>
            <a:endParaRPr lang="en-US" altLang="en-US" sz="2800" b="1" dirty="0"/>
          </a:p>
          <a:p>
            <a:endParaRPr lang="en-US" altLang="en-US" sz="2800" dirty="0"/>
          </a:p>
        </p:txBody>
      </p:sp>
    </p:spTree>
    <p:extLst>
      <p:ext uri="{BB962C8B-B14F-4D97-AF65-F5344CB8AC3E}">
        <p14:creationId xmlns:p14="http://schemas.microsoft.com/office/powerpoint/2010/main" val="3802115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Image Quality</a:t>
            </a:r>
          </a:p>
        </p:txBody>
      </p:sp>
      <p:sp>
        <p:nvSpPr>
          <p:cNvPr id="11267" name="Content Placeholder 2"/>
          <p:cNvSpPr>
            <a:spLocks noGrp="1" noChangeArrowheads="1"/>
          </p:cNvSpPr>
          <p:nvPr>
            <p:ph idx="1"/>
          </p:nvPr>
        </p:nvSpPr>
        <p:spPr>
          <a:xfrm>
            <a:off x="838200" y="1524000"/>
            <a:ext cx="10515600" cy="4800600"/>
          </a:xfrm>
        </p:spPr>
        <p:txBody>
          <a:bodyPr/>
          <a:lstStyle/>
          <a:p>
            <a:r>
              <a:rPr lang="en-US" altLang="en-US" sz="2800" dirty="0"/>
              <a:t>It is essential that publishers provide high-quality files (e.g., PDFs) to your conversion vendors so that high-resolution images can be extracted for the NIMAS file set. </a:t>
            </a:r>
          </a:p>
          <a:p>
            <a:r>
              <a:rPr lang="en-US" altLang="en-US" sz="2800" dirty="0"/>
              <a:t>If you are a vendor, please do not resave low resolution images as 300 dpi to meet the dpi requirement.</a:t>
            </a:r>
          </a:p>
          <a:p>
            <a:r>
              <a:rPr lang="en-US" altLang="en-US" sz="2800" dirty="0"/>
              <a:t>Resaving files in this way will result in blurry images that are not usable in producing accessible formats. </a:t>
            </a:r>
          </a:p>
          <a:p>
            <a:r>
              <a:rPr lang="en-US" altLang="en-US" sz="2800" dirty="0"/>
              <a:t>The NIMAC will require resubmission of low-quality images, even if the image file Properties show 300 dpi.</a:t>
            </a:r>
          </a:p>
          <a:p>
            <a:endParaRPr lang="en-US" altLang="en-US" sz="2800" dirty="0"/>
          </a:p>
        </p:txBody>
      </p:sp>
    </p:spTree>
    <p:extLst>
      <p:ext uri="{BB962C8B-B14F-4D97-AF65-F5344CB8AC3E}">
        <p14:creationId xmlns:p14="http://schemas.microsoft.com/office/powerpoint/2010/main" val="3319697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Images &amp; Text</a:t>
            </a:r>
          </a:p>
        </p:txBody>
      </p:sp>
      <p:sp>
        <p:nvSpPr>
          <p:cNvPr id="11267" name="Content Placeholder 2"/>
          <p:cNvSpPr>
            <a:spLocks noGrp="1" noChangeArrowheads="1"/>
          </p:cNvSpPr>
          <p:nvPr>
            <p:ph idx="1"/>
          </p:nvPr>
        </p:nvSpPr>
        <p:spPr>
          <a:xfrm>
            <a:off x="838200" y="1690688"/>
            <a:ext cx="10591800" cy="4633912"/>
          </a:xfrm>
        </p:spPr>
        <p:txBody>
          <a:bodyPr/>
          <a:lstStyle/>
          <a:p>
            <a:r>
              <a:rPr lang="en-US" altLang="en-US" sz="2800" dirty="0"/>
              <a:t>Text should not be supplied as image files for NIMAS.</a:t>
            </a:r>
          </a:p>
          <a:p>
            <a:r>
              <a:rPr lang="en-US" altLang="en-US" sz="2800" dirty="0"/>
              <a:t>It is also not acceptable to supply whole pages as image files. </a:t>
            </a:r>
          </a:p>
          <a:p>
            <a:r>
              <a:rPr lang="en-US" altLang="en-US" sz="2800" dirty="0"/>
              <a:t>If text is provided as an image in the print book, it should be extracted from the image and provided in the XML for the NIMAS file.</a:t>
            </a:r>
          </a:p>
          <a:p>
            <a:r>
              <a:rPr lang="en-US" altLang="en-US" sz="2800" dirty="0"/>
              <a:t>Text that is integral to an image</a:t>
            </a:r>
            <a:r>
              <a:rPr lang="en-US" altLang="en-US" dirty="0"/>
              <a:t> </a:t>
            </a:r>
            <a:r>
              <a:rPr lang="en-US" altLang="en-US" sz="2800" dirty="0"/>
              <a:t>should ideally be captured as </a:t>
            </a:r>
            <a:r>
              <a:rPr lang="en-US" altLang="en-US" sz="2800" b="1" dirty="0"/>
              <a:t>alt text</a:t>
            </a:r>
            <a:r>
              <a:rPr lang="en-US" altLang="en-US" sz="2800" dirty="0"/>
              <a:t> or in a production note (&lt;prodnote&gt;).</a:t>
            </a:r>
          </a:p>
          <a:p>
            <a:r>
              <a:rPr lang="en-US" altLang="en-US" sz="2800" dirty="0"/>
              <a:t>If you have questions on how to best capture text supplied in an image, please reach out to us at </a:t>
            </a:r>
            <a:r>
              <a:rPr lang="en-US" altLang="en-US" sz="2800" dirty="0">
                <a:hlinkClick r:id="rId2"/>
              </a:rPr>
              <a:t>nimac@aph.org</a:t>
            </a:r>
            <a:r>
              <a:rPr lang="en-US" altLang="en-US" sz="2800" dirty="0"/>
              <a:t>. </a:t>
            </a:r>
          </a:p>
          <a:p>
            <a:endParaRPr lang="en-US" altLang="en-US" sz="2800" dirty="0"/>
          </a:p>
        </p:txBody>
      </p:sp>
    </p:spTree>
    <p:extLst>
      <p:ext uri="{BB962C8B-B14F-4D97-AF65-F5344CB8AC3E}">
        <p14:creationId xmlns:p14="http://schemas.microsoft.com/office/powerpoint/2010/main" val="2159790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14C21-7FD3-E7B9-4B5E-43B6C37102B2}"/>
              </a:ext>
            </a:extLst>
          </p:cNvPr>
          <p:cNvSpPr>
            <a:spLocks noGrp="1"/>
          </p:cNvSpPr>
          <p:nvPr>
            <p:ph type="title"/>
          </p:nvPr>
        </p:nvSpPr>
        <p:spPr/>
        <p:txBody>
          <a:bodyPr anchor="ctr">
            <a:normAutofit/>
          </a:bodyPr>
          <a:lstStyle/>
          <a:p>
            <a:r>
              <a:rPr lang="en-US" dirty="0"/>
              <a:t>Text in Image Example 1: Alt Text</a:t>
            </a:r>
          </a:p>
        </p:txBody>
      </p:sp>
      <p:pic>
        <p:nvPicPr>
          <p:cNvPr id="4" name="Picture 3" descr="Triangle labeled with corner and side">
            <a:extLst>
              <a:ext uri="{FF2B5EF4-FFF2-40B4-BE49-F238E27FC236}">
                <a16:creationId xmlns:a16="http://schemas.microsoft.com/office/drawing/2014/main" id="{AFC44ECC-F3D9-7A38-8333-3A4947AA1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0465" y="2128715"/>
            <a:ext cx="2523547" cy="3105904"/>
          </a:xfrm>
          <a:prstGeom prst="rect">
            <a:avLst/>
          </a:prstGeom>
        </p:spPr>
      </p:pic>
      <p:sp>
        <p:nvSpPr>
          <p:cNvPr id="7" name="Content Placeholder 6">
            <a:extLst>
              <a:ext uri="{FF2B5EF4-FFF2-40B4-BE49-F238E27FC236}">
                <a16:creationId xmlns:a16="http://schemas.microsoft.com/office/drawing/2014/main" id="{E81DC36B-7397-E7C8-1B2D-7D7ACD430522}"/>
              </a:ext>
            </a:extLst>
          </p:cNvPr>
          <p:cNvSpPr>
            <a:spLocks noGrp="1"/>
          </p:cNvSpPr>
          <p:nvPr>
            <p:ph sz="half" idx="2"/>
          </p:nvPr>
        </p:nvSpPr>
        <p:spPr>
          <a:xfrm>
            <a:off x="6172200" y="1825625"/>
            <a:ext cx="5656006" cy="4351338"/>
          </a:xfrm>
        </p:spPr>
        <p:txBody>
          <a:bodyPr>
            <a:normAutofit/>
          </a:bodyPr>
          <a:lstStyle/>
          <a:p>
            <a:r>
              <a:rPr lang="en-US" dirty="0"/>
              <a:t>&lt;</a:t>
            </a:r>
            <a:r>
              <a:rPr lang="en-US" dirty="0" err="1"/>
              <a:t>imggroup</a:t>
            </a:r>
            <a:r>
              <a:rPr lang="en-US" dirty="0"/>
              <a:t>&gt;&lt;</a:t>
            </a:r>
            <a:r>
              <a:rPr lang="en-US" dirty="0" err="1"/>
              <a:t>img</a:t>
            </a:r>
            <a:r>
              <a:rPr lang="en-US" dirty="0"/>
              <a:t> id="UF219" </a:t>
            </a:r>
            <a:r>
              <a:rPr lang="en-US" dirty="0" err="1"/>
              <a:t>src</a:t>
            </a:r>
            <a:r>
              <a:rPr lang="en-US" dirty="0"/>
              <a:t>="./images/U03/p093-001.jpg" </a:t>
            </a:r>
            <a:r>
              <a:rPr lang="en-US" dirty="0">
                <a:highlight>
                  <a:srgbClr val="FFFF00"/>
                </a:highlight>
              </a:rPr>
              <a:t>alt="A triangle has an arrow pointing to the top which marks corner, and an arrow pointing to the base which marks side."</a:t>
            </a:r>
            <a:r>
              <a:rPr lang="en-US" dirty="0"/>
              <a:t>/&gt;&lt;/</a:t>
            </a:r>
            <a:r>
              <a:rPr lang="en-US" dirty="0" err="1"/>
              <a:t>imggroup</a:t>
            </a:r>
            <a:r>
              <a:rPr lang="en-US" dirty="0"/>
              <a:t>&gt;</a:t>
            </a:r>
          </a:p>
        </p:txBody>
      </p:sp>
    </p:spTree>
    <p:extLst>
      <p:ext uri="{BB962C8B-B14F-4D97-AF65-F5344CB8AC3E}">
        <p14:creationId xmlns:p14="http://schemas.microsoft.com/office/powerpoint/2010/main" val="2090735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68EE-0A37-ACD6-888F-5ECDE3BA1D89}"/>
              </a:ext>
            </a:extLst>
          </p:cNvPr>
          <p:cNvSpPr>
            <a:spLocks noGrp="1"/>
          </p:cNvSpPr>
          <p:nvPr>
            <p:ph type="title"/>
          </p:nvPr>
        </p:nvSpPr>
        <p:spPr/>
        <p:txBody>
          <a:bodyPr/>
          <a:lstStyle/>
          <a:p>
            <a:r>
              <a:rPr lang="en-US" dirty="0"/>
              <a:t>Text in Image Example 2: Labels Not Needed</a:t>
            </a:r>
          </a:p>
        </p:txBody>
      </p:sp>
      <p:pic>
        <p:nvPicPr>
          <p:cNvPr id="6" name="Content Placeholder 5" descr="Diagram showing number of holes completed under par">
            <a:extLst>
              <a:ext uri="{FF2B5EF4-FFF2-40B4-BE49-F238E27FC236}">
                <a16:creationId xmlns:a16="http://schemas.microsoft.com/office/drawing/2014/main" id="{F0B3A969-E00E-E5CF-C503-D878A69643D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657336"/>
            <a:ext cx="4613507" cy="1543328"/>
          </a:xfrm>
        </p:spPr>
      </p:pic>
      <p:sp>
        <p:nvSpPr>
          <p:cNvPr id="4" name="Content Placeholder 3">
            <a:extLst>
              <a:ext uri="{FF2B5EF4-FFF2-40B4-BE49-F238E27FC236}">
                <a16:creationId xmlns:a16="http://schemas.microsoft.com/office/drawing/2014/main" id="{64B79FC4-83CE-D161-5E90-658301008706}"/>
              </a:ext>
            </a:extLst>
          </p:cNvPr>
          <p:cNvSpPr>
            <a:spLocks noGrp="1"/>
          </p:cNvSpPr>
          <p:nvPr>
            <p:ph sz="half" idx="2"/>
          </p:nvPr>
        </p:nvSpPr>
        <p:spPr/>
        <p:txBody>
          <a:bodyPr>
            <a:normAutofit/>
          </a:bodyPr>
          <a:lstStyle/>
          <a:p>
            <a:pPr marL="0" indent="0">
              <a:buNone/>
            </a:pPr>
            <a:r>
              <a:rPr lang="en-US" dirty="0"/>
              <a:t>&lt;</a:t>
            </a:r>
            <a:r>
              <a:rPr lang="en-US" dirty="0" err="1"/>
              <a:t>imggroup</a:t>
            </a:r>
            <a:r>
              <a:rPr lang="en-US" dirty="0"/>
              <a:t>&gt;&lt;</a:t>
            </a:r>
            <a:r>
              <a:rPr lang="en-US" dirty="0" err="1"/>
              <a:t>img</a:t>
            </a:r>
            <a:r>
              <a:rPr lang="en-US" dirty="0"/>
              <a:t> id="p85-001" </a:t>
            </a:r>
            <a:r>
              <a:rPr lang="en-US" dirty="0" err="1"/>
              <a:t>src</a:t>
            </a:r>
            <a:r>
              <a:rPr lang="en-US" dirty="0"/>
              <a:t>="./images/U01/p85-001.jpg" </a:t>
            </a:r>
            <a:r>
              <a:rPr lang="en-US" dirty="0">
                <a:highlight>
                  <a:srgbClr val="FFFF00"/>
                </a:highlight>
              </a:rPr>
              <a:t>alt=""/&gt;</a:t>
            </a:r>
            <a:r>
              <a:rPr lang="en-US" dirty="0"/>
              <a:t>&lt;/</a:t>
            </a:r>
            <a:r>
              <a:rPr lang="en-US" dirty="0" err="1"/>
              <a:t>imggroup</a:t>
            </a:r>
            <a:r>
              <a:rPr lang="en-US" dirty="0"/>
              <a:t>&gt;</a:t>
            </a:r>
          </a:p>
        </p:txBody>
      </p:sp>
    </p:spTree>
    <p:extLst>
      <p:ext uri="{BB962C8B-B14F-4D97-AF65-F5344CB8AC3E}">
        <p14:creationId xmlns:p14="http://schemas.microsoft.com/office/powerpoint/2010/main" val="3200986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3FF92-DFCF-8A72-FBE4-8D5AFB29063B}"/>
              </a:ext>
            </a:extLst>
          </p:cNvPr>
          <p:cNvSpPr>
            <a:spLocks noGrp="1"/>
          </p:cNvSpPr>
          <p:nvPr>
            <p:ph type="title"/>
          </p:nvPr>
        </p:nvSpPr>
        <p:spPr>
          <a:xfrm>
            <a:off x="838200" y="0"/>
            <a:ext cx="10515600" cy="1325563"/>
          </a:xfrm>
        </p:spPr>
        <p:txBody>
          <a:bodyPr/>
          <a:lstStyle/>
          <a:p>
            <a:r>
              <a:rPr lang="en-US" dirty="0"/>
              <a:t>Text in Image Example 3: Labels in </a:t>
            </a:r>
            <a:r>
              <a:rPr lang="en-US" dirty="0" err="1"/>
              <a:t>Prodnote</a:t>
            </a:r>
            <a:endParaRPr lang="en-US" dirty="0"/>
          </a:p>
        </p:txBody>
      </p:sp>
      <p:pic>
        <p:nvPicPr>
          <p:cNvPr id="6" name="Content Placeholder 5" descr="Diagram illustrating flow from claim to evidence to reasoning">
            <a:extLst>
              <a:ext uri="{FF2B5EF4-FFF2-40B4-BE49-F238E27FC236}">
                <a16:creationId xmlns:a16="http://schemas.microsoft.com/office/drawing/2014/main" id="{8807EBCD-5781-2AC9-ADA1-5EA34C2A70B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71716" y="1473784"/>
            <a:ext cx="4409925" cy="4860495"/>
          </a:xfrm>
        </p:spPr>
      </p:pic>
      <p:sp>
        <p:nvSpPr>
          <p:cNvPr id="4" name="Content Placeholder 3">
            <a:extLst>
              <a:ext uri="{FF2B5EF4-FFF2-40B4-BE49-F238E27FC236}">
                <a16:creationId xmlns:a16="http://schemas.microsoft.com/office/drawing/2014/main" id="{9658529D-6AF6-A304-58AB-CBA95632F49A}"/>
              </a:ext>
            </a:extLst>
          </p:cNvPr>
          <p:cNvSpPr>
            <a:spLocks noGrp="1"/>
          </p:cNvSpPr>
          <p:nvPr>
            <p:ph sz="half" idx="2"/>
          </p:nvPr>
        </p:nvSpPr>
        <p:spPr>
          <a:xfrm>
            <a:off x="6172200" y="1473784"/>
            <a:ext cx="5704952" cy="5054835"/>
          </a:xfrm>
        </p:spPr>
        <p:txBody>
          <a:bodyPr>
            <a:normAutofit fontScale="77500" lnSpcReduction="20000"/>
          </a:bodyPr>
          <a:lstStyle/>
          <a:p>
            <a:pPr marL="0" indent="0">
              <a:buNone/>
            </a:pPr>
            <a:r>
              <a:rPr lang="en-US" b="0" i="0" dirty="0">
                <a:solidFill>
                  <a:srgbClr val="000000"/>
                </a:solidFill>
                <a:effectLst/>
                <a:latin typeface="Aptos" panose="020B0004020202020204" pitchFamily="34" charset="0"/>
              </a:rPr>
              <a:t>&lt;</a:t>
            </a:r>
            <a:r>
              <a:rPr lang="en-US" b="0" i="0" dirty="0" err="1">
                <a:solidFill>
                  <a:srgbClr val="000000"/>
                </a:solidFill>
                <a:effectLst/>
                <a:latin typeface="Aptos" panose="020B0004020202020204" pitchFamily="34" charset="0"/>
              </a:rPr>
              <a:t>img</a:t>
            </a:r>
            <a:r>
              <a:rPr lang="en-US" b="0" i="0" dirty="0">
                <a:solidFill>
                  <a:srgbClr val="000000"/>
                </a:solidFill>
                <a:effectLst/>
                <a:latin typeface="Aptos" panose="020B0004020202020204" pitchFamily="34" charset="0"/>
              </a:rPr>
              <a:t> id="NIMAS9781265103415-img-061" </a:t>
            </a:r>
            <a:r>
              <a:rPr lang="en-US" b="0" i="0" dirty="0" err="1">
                <a:solidFill>
                  <a:srgbClr val="000000"/>
                </a:solidFill>
                <a:effectLst/>
                <a:latin typeface="Aptos" panose="020B0004020202020204" pitchFamily="34" charset="0"/>
              </a:rPr>
              <a:t>src</a:t>
            </a:r>
            <a:r>
              <a:rPr lang="en-US" b="0" i="0" dirty="0">
                <a:solidFill>
                  <a:srgbClr val="000000"/>
                </a:solidFill>
                <a:effectLst/>
                <a:latin typeface="Aptos" panose="020B0004020202020204" pitchFamily="34" charset="0"/>
              </a:rPr>
              <a:t>="./images/u05/p027_002.jpg" alt=""/&gt;</a:t>
            </a:r>
            <a:br>
              <a:rPr lang="en-US" dirty="0"/>
            </a:br>
            <a:r>
              <a:rPr lang="en-US" b="0" i="0" dirty="0">
                <a:solidFill>
                  <a:srgbClr val="000000"/>
                </a:solidFill>
                <a:effectLst/>
                <a:highlight>
                  <a:srgbClr val="FFFF00"/>
                </a:highlight>
                <a:latin typeface="Aptos" panose="020B0004020202020204" pitchFamily="34" charset="0"/>
              </a:rPr>
              <a:t>&lt;</a:t>
            </a:r>
            <a:r>
              <a:rPr lang="en-US" b="0" i="0" dirty="0" err="1">
                <a:solidFill>
                  <a:srgbClr val="000000"/>
                </a:solidFill>
                <a:effectLst/>
                <a:highlight>
                  <a:srgbClr val="FFFF00"/>
                </a:highlight>
                <a:latin typeface="Aptos" panose="020B0004020202020204" pitchFamily="34" charset="0"/>
              </a:rPr>
              <a:t>prodnote</a:t>
            </a:r>
            <a:r>
              <a:rPr lang="en-US" b="0" i="0" dirty="0">
                <a:solidFill>
                  <a:srgbClr val="000000"/>
                </a:solidFill>
                <a:effectLst/>
                <a:highlight>
                  <a:srgbClr val="FFFF00"/>
                </a:highlight>
                <a:latin typeface="Aptos" panose="020B0004020202020204" pitchFamily="34" charset="0"/>
              </a:rPr>
              <a:t> </a:t>
            </a:r>
            <a:r>
              <a:rPr lang="en-US" b="0" i="0" dirty="0" err="1">
                <a:solidFill>
                  <a:srgbClr val="000000"/>
                </a:solidFill>
                <a:effectLst/>
                <a:highlight>
                  <a:srgbClr val="FFFF00"/>
                </a:highlight>
                <a:latin typeface="Aptos" panose="020B0004020202020204" pitchFamily="34" charset="0"/>
              </a:rPr>
              <a:t>imgref</a:t>
            </a:r>
            <a:r>
              <a:rPr lang="en-US" b="0" i="0" dirty="0">
                <a:solidFill>
                  <a:srgbClr val="000000"/>
                </a:solidFill>
                <a:effectLst/>
                <a:highlight>
                  <a:srgbClr val="FFFF00"/>
                </a:highlight>
                <a:latin typeface="Aptos" panose="020B0004020202020204" pitchFamily="34" charset="0"/>
              </a:rPr>
              <a:t>="NIMAS9781265103415-img-061" render="optional"&gt;&lt;strong&gt;Make your claim. Use your investigation.&lt;/strong&gt;&lt;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/&gt;CLAIM&lt;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/&gt;Humans change their environment by &lt;span class="WOL"&gt;_______________&lt;/span&gt;.&lt;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/&gt;&lt;strong&gt;Cite evidence from the activity.&lt;/strong&gt;&lt;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/&gt;EVIDENCE&lt;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/&gt;The investigation showed that &lt;span class="WOL"&gt;_______________&lt;/span&gt;.&lt;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/&gt;&lt;strong&gt;Discuss your reasoning as a class. Tell about your discussion.&lt;/strong&gt;&lt;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/&gt;REASONING&lt;</a:t>
            </a:r>
            <a:r>
              <a:rPr lang="en-US" b="0" i="0" dirty="0" err="1">
                <a:solidFill>
                  <a:srgbClr val="000000"/>
                </a:solidFill>
                <a:effectLst/>
                <a:highlight>
                  <a:srgbClr val="FFFF00"/>
                </a:highlight>
                <a:latin typeface="Aptos" panose="020B0004020202020204" pitchFamily="34" charset="0"/>
              </a:rPr>
              <a:t>br</a:t>
            </a:r>
            <a:r>
              <a:rPr lang="en-US" b="0" i="0" dirty="0">
                <a:solidFill>
                  <a:srgbClr val="000000"/>
                </a:solidFill>
                <a:effectLst/>
                <a:highlight>
                  <a:srgbClr val="FFFF00"/>
                </a:highlight>
                <a:latin typeface="Aptos" panose="020B0004020202020204" pitchFamily="34" charset="0"/>
              </a:rPr>
              <a:t>/&gt;The evidence that supports the claim is &lt;span class="WOL"&gt;_______________&lt;/span&gt;.&lt;/</a:t>
            </a:r>
            <a:r>
              <a:rPr lang="en-US" b="0" i="0" dirty="0" err="1">
                <a:solidFill>
                  <a:srgbClr val="000000"/>
                </a:solidFill>
                <a:effectLst/>
                <a:highlight>
                  <a:srgbClr val="FFFF00"/>
                </a:highlight>
                <a:latin typeface="Aptos" panose="020B0004020202020204" pitchFamily="34" charset="0"/>
              </a:rPr>
              <a:t>prodnote</a:t>
            </a:r>
            <a:r>
              <a:rPr lang="en-US" b="0" i="0" dirty="0">
                <a:solidFill>
                  <a:srgbClr val="000000"/>
                </a:solidFill>
                <a:effectLst/>
                <a:highlight>
                  <a:srgbClr val="FFFF00"/>
                </a:highlight>
                <a:latin typeface="Aptos" panose="020B0004020202020204" pitchFamily="34" charset="0"/>
              </a:rPr>
              <a:t>&gt;</a:t>
            </a:r>
            <a:endParaRPr lang="en-US" dirty="0">
              <a:highlight>
                <a:srgbClr val="FFFF00"/>
              </a:highlight>
            </a:endParaRPr>
          </a:p>
        </p:txBody>
      </p:sp>
    </p:spTree>
    <p:extLst>
      <p:ext uri="{BB962C8B-B14F-4D97-AF65-F5344CB8AC3E}">
        <p14:creationId xmlns:p14="http://schemas.microsoft.com/office/powerpoint/2010/main" val="3744348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Optional for NIMAS</a:t>
            </a:r>
          </a:p>
        </p:txBody>
      </p:sp>
      <p:sp>
        <p:nvSpPr>
          <p:cNvPr id="11267" name="Content Placeholder 2"/>
          <p:cNvSpPr>
            <a:spLocks noGrp="1" noChangeArrowheads="1"/>
          </p:cNvSpPr>
          <p:nvPr>
            <p:ph idx="1"/>
          </p:nvPr>
        </p:nvSpPr>
        <p:spPr>
          <a:xfrm>
            <a:off x="838200" y="1714500"/>
            <a:ext cx="10515600" cy="3429000"/>
          </a:xfrm>
        </p:spPr>
        <p:txBody>
          <a:bodyPr>
            <a:normAutofit fontScale="92500" lnSpcReduction="10000"/>
          </a:bodyPr>
          <a:lstStyle/>
          <a:p>
            <a:r>
              <a:rPr lang="en-US" altLang="en-US" sz="2800" dirty="0"/>
              <a:t>For those who wish to go beyond the baseline requirements for NIMAS, further options include:</a:t>
            </a:r>
          </a:p>
          <a:p>
            <a:endParaRPr lang="en-US" altLang="en-US" sz="1200" dirty="0"/>
          </a:p>
          <a:p>
            <a:pPr lvl="1"/>
            <a:r>
              <a:rPr lang="en-US" altLang="en-US" sz="2600" dirty="0"/>
              <a:t>Providing MathML for math and scientific notation</a:t>
            </a:r>
          </a:p>
          <a:p>
            <a:pPr lvl="1"/>
            <a:r>
              <a:rPr lang="en-US" altLang="en-US" sz="2600" dirty="0"/>
              <a:t>Supplying alt text for images and production notes (&lt;prodnote&gt;) for longer descriptions</a:t>
            </a:r>
          </a:p>
          <a:p>
            <a:pPr lvl="1"/>
            <a:r>
              <a:rPr lang="en-US" altLang="en-US" sz="2600" dirty="0"/>
              <a:t>Using the full DAISY element set in the XML tagging</a:t>
            </a:r>
          </a:p>
          <a:p>
            <a:pPr lvl="2"/>
            <a:r>
              <a:rPr lang="en-US" altLang="en-US" sz="2200" b="1" dirty="0"/>
              <a:t>Caveat:</a:t>
            </a:r>
            <a:r>
              <a:rPr lang="en-US" altLang="en-US" sz="2200" dirty="0"/>
              <a:t> Not all software that converts NIMAS into accessible formats can recognize the full DAISY element set, so using the full element set is not always beneficial in practice. If you are considering expanding the element set you use for NIMAS and have questions, please reach out. </a:t>
            </a:r>
          </a:p>
          <a:p>
            <a:pPr lvl="1"/>
            <a:endParaRPr lang="en-US" altLang="en-US" sz="2600" dirty="0"/>
          </a:p>
        </p:txBody>
      </p:sp>
    </p:spTree>
    <p:extLst>
      <p:ext uri="{BB962C8B-B14F-4D97-AF65-F5344CB8AC3E}">
        <p14:creationId xmlns:p14="http://schemas.microsoft.com/office/powerpoint/2010/main" val="2819810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Updates to the NIMAS Standard</a:t>
            </a:r>
          </a:p>
        </p:txBody>
      </p:sp>
      <p:sp>
        <p:nvSpPr>
          <p:cNvPr id="11267" name="Content Placeholder 2"/>
          <p:cNvSpPr>
            <a:spLocks noGrp="1" noChangeArrowheads="1"/>
          </p:cNvSpPr>
          <p:nvPr>
            <p:ph idx="1"/>
          </p:nvPr>
        </p:nvSpPr>
        <p:spPr>
          <a:xfrm>
            <a:off x="762000" y="1417639"/>
            <a:ext cx="10744200" cy="4708525"/>
          </a:xfrm>
        </p:spPr>
        <p:txBody>
          <a:bodyPr/>
          <a:lstStyle/>
          <a:p>
            <a:r>
              <a:rPr lang="en-US" altLang="en-US" sz="2800" dirty="0"/>
              <a:t>Because the NIMAS technical specification is a part of the IDEA 2004 published regulations, it can only be changed through legislative or regulatory action.</a:t>
            </a:r>
          </a:p>
          <a:p>
            <a:r>
              <a:rPr lang="en-US" altLang="en-US" sz="2800" dirty="0"/>
              <a:t>In 2023 and 2024, the NIMAC conducted intensive outreach to stakeholders to gain input about possible changes to the specification.</a:t>
            </a:r>
          </a:p>
          <a:p>
            <a:r>
              <a:rPr lang="en-US" altLang="en-US" sz="2800" dirty="0"/>
              <a:t>(Thank you for your input!)</a:t>
            </a:r>
          </a:p>
          <a:p>
            <a:r>
              <a:rPr lang="en-US" altLang="en-US" sz="2800" dirty="0"/>
              <a:t>The NIMAC submitted its recommendations to the Department of Education in late 2024, and we will keep publishers and NIMAC users updated as these discussions move forward. </a:t>
            </a:r>
          </a:p>
        </p:txBody>
      </p:sp>
    </p:spTree>
    <p:extLst>
      <p:ext uri="{BB962C8B-B14F-4D97-AF65-F5344CB8AC3E}">
        <p14:creationId xmlns:p14="http://schemas.microsoft.com/office/powerpoint/2010/main" val="861729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E148-FA33-1C2E-ADC7-CECD76E66E47}"/>
              </a:ext>
            </a:extLst>
          </p:cNvPr>
          <p:cNvSpPr>
            <a:spLocks noGrp="1"/>
          </p:cNvSpPr>
          <p:nvPr>
            <p:ph type="title"/>
          </p:nvPr>
        </p:nvSpPr>
        <p:spPr>
          <a:xfrm>
            <a:off x="2057146" y="2857500"/>
            <a:ext cx="8229600" cy="1143000"/>
          </a:xfrm>
        </p:spPr>
        <p:txBody>
          <a:bodyPr/>
          <a:lstStyle/>
          <a:p>
            <a:pPr algn="ctr"/>
            <a:r>
              <a:rPr lang="en-US" dirty="0"/>
              <a:t>DAISY Structure Guidelines</a:t>
            </a:r>
          </a:p>
        </p:txBody>
      </p:sp>
    </p:spTree>
    <p:extLst>
      <p:ext uri="{BB962C8B-B14F-4D97-AF65-F5344CB8AC3E}">
        <p14:creationId xmlns:p14="http://schemas.microsoft.com/office/powerpoint/2010/main" val="3213452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The DAISY Structure Guidelines (DSG)</a:t>
            </a:r>
          </a:p>
        </p:txBody>
      </p:sp>
      <p:sp>
        <p:nvSpPr>
          <p:cNvPr id="12291" name="Content Placeholder 2"/>
          <p:cNvSpPr>
            <a:spLocks noGrp="1" noChangeArrowheads="1"/>
          </p:cNvSpPr>
          <p:nvPr>
            <p:ph idx="1"/>
          </p:nvPr>
        </p:nvSpPr>
        <p:spPr>
          <a:xfrm>
            <a:off x="914400" y="1417639"/>
            <a:ext cx="10439400" cy="4708526"/>
          </a:xfrm>
        </p:spPr>
        <p:txBody>
          <a:bodyPr/>
          <a:lstStyle/>
          <a:p>
            <a:r>
              <a:rPr lang="en-US" altLang="en-US" sz="2800" dirty="0"/>
              <a:t>In addition to using the prescribed tags, it is also required that tagging of content for NIMAS be done in accordance with the </a:t>
            </a:r>
            <a:r>
              <a:rPr lang="en-US" altLang="en-US" sz="2800" dirty="0">
                <a:hlinkClick r:id="rId2"/>
              </a:rPr>
              <a:t>DAISY Structure Guidelines</a:t>
            </a:r>
            <a:r>
              <a:rPr lang="en-US" altLang="en-US" sz="2800" dirty="0"/>
              <a:t>.</a:t>
            </a:r>
          </a:p>
          <a:p>
            <a:r>
              <a:rPr lang="en-US" altLang="en-US" sz="2800" dirty="0"/>
              <a:t>Following the guidelines helps ensure that your files are tagged correctly and will be usable in producing accessible formats. </a:t>
            </a:r>
          </a:p>
          <a:p>
            <a:r>
              <a:rPr lang="en-US" altLang="en-US" sz="2800" dirty="0"/>
              <a:t>Automated validation cannot evaluate adherence to the structure guidelines. </a:t>
            </a:r>
          </a:p>
        </p:txBody>
      </p:sp>
    </p:spTree>
    <p:extLst>
      <p:ext uri="{BB962C8B-B14F-4D97-AF65-F5344CB8AC3E}">
        <p14:creationId xmlns:p14="http://schemas.microsoft.com/office/powerpoint/2010/main" val="1202998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Using the DSG</a:t>
            </a:r>
          </a:p>
        </p:txBody>
      </p:sp>
      <p:sp>
        <p:nvSpPr>
          <p:cNvPr id="12291" name="Content Placeholder 2"/>
          <p:cNvSpPr>
            <a:spLocks noGrp="1" noChangeArrowheads="1"/>
          </p:cNvSpPr>
          <p:nvPr>
            <p:ph idx="1"/>
          </p:nvPr>
        </p:nvSpPr>
        <p:spPr>
          <a:xfrm>
            <a:off x="914400" y="1981200"/>
            <a:ext cx="10439400" cy="4144964"/>
          </a:xfrm>
        </p:spPr>
        <p:txBody>
          <a:bodyPr/>
          <a:lstStyle/>
          <a:p>
            <a:r>
              <a:rPr lang="en-US" altLang="en-US" sz="2800" dirty="0"/>
              <a:t>The guidelines can be explored either by working from the </a:t>
            </a:r>
            <a:r>
              <a:rPr lang="en-US" altLang="en-US" sz="2800" dirty="0">
                <a:hlinkClick r:id="rId2"/>
              </a:rPr>
              <a:t>Major Structural Elements</a:t>
            </a:r>
            <a:r>
              <a:rPr lang="en-US" altLang="en-US" sz="2800" dirty="0"/>
              <a:t> or the </a:t>
            </a:r>
            <a:r>
              <a:rPr lang="en-US" altLang="en-US" sz="2800" dirty="0">
                <a:hlinkClick r:id="rId3"/>
              </a:rPr>
              <a:t>Index of Elements</a:t>
            </a:r>
            <a:r>
              <a:rPr lang="en-US" altLang="en-US" sz="2800" dirty="0"/>
              <a:t>. </a:t>
            </a:r>
          </a:p>
        </p:txBody>
      </p:sp>
    </p:spTree>
    <p:extLst>
      <p:ext uri="{BB962C8B-B14F-4D97-AF65-F5344CB8AC3E}">
        <p14:creationId xmlns:p14="http://schemas.microsoft.com/office/powerpoint/2010/main" val="85215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Major Structural Elements</a:t>
            </a:r>
          </a:p>
        </p:txBody>
      </p:sp>
      <p:sp>
        <p:nvSpPr>
          <p:cNvPr id="12291" name="Content Placeholder 2"/>
          <p:cNvSpPr>
            <a:spLocks noGrp="1" noChangeArrowheads="1"/>
          </p:cNvSpPr>
          <p:nvPr>
            <p:ph idx="1"/>
          </p:nvPr>
        </p:nvSpPr>
        <p:spPr>
          <a:xfrm>
            <a:off x="838200" y="1600201"/>
            <a:ext cx="10515600" cy="4724399"/>
          </a:xfrm>
        </p:spPr>
        <p:txBody>
          <a:bodyPr/>
          <a:lstStyle/>
          <a:p>
            <a:r>
              <a:rPr lang="en-US" altLang="en-US" sz="2800" dirty="0"/>
              <a:t>Users can locate guidance for XML tagging by reviewing the </a:t>
            </a:r>
            <a:r>
              <a:rPr lang="en-US" altLang="en-US" sz="2800" dirty="0">
                <a:hlinkClick r:id="rId2"/>
              </a:rPr>
              <a:t>Major Structural Elements</a:t>
            </a:r>
            <a:r>
              <a:rPr lang="en-US" altLang="en-US" sz="2800" dirty="0"/>
              <a:t>. These include:</a:t>
            </a:r>
          </a:p>
          <a:p>
            <a:endParaRPr lang="en-US" altLang="en-US" sz="1200" dirty="0"/>
          </a:p>
          <a:p>
            <a:pPr lvl="1">
              <a:buFont typeface="Arial" panose="020B0604020202020204" pitchFamily="34" charset="0"/>
              <a:buChar char="•"/>
            </a:pPr>
            <a:r>
              <a:rPr lang="en-US" sz="2400" u="sng" dirty="0">
                <a:solidFill>
                  <a:srgbClr val="535354"/>
                </a:solidFill>
                <a:latin typeface="Open Sans" panose="020B0606030504020204" pitchFamily="34" charset="0"/>
                <a:hlinkClick r:id="rId3"/>
              </a:rPr>
              <a:t>Levels</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4"/>
              </a:rPr>
              <a:t>Syntax</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5"/>
              </a:rPr>
              <a:t>Divisions</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6"/>
              </a:rPr>
              <a:t>Class Attributes</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7"/>
              </a:rPr>
              <a:t>Alternative Level Markup</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8"/>
              </a:rPr>
              <a:t>Front Matter</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9"/>
              </a:rPr>
              <a:t>Body Matter</a:t>
            </a:r>
            <a:endParaRPr lang="en-US" sz="2400" dirty="0">
              <a:solidFill>
                <a:srgbClr val="535354"/>
              </a:solidFill>
              <a:latin typeface="Open Sans" panose="020B0606030504020204" pitchFamily="34" charset="0"/>
            </a:endParaRPr>
          </a:p>
          <a:p>
            <a:pPr lvl="1">
              <a:buFont typeface="Arial" panose="020B0604020202020204" pitchFamily="34" charset="0"/>
              <a:buChar char="•"/>
            </a:pPr>
            <a:r>
              <a:rPr lang="en-US" sz="2400" u="sng" dirty="0">
                <a:solidFill>
                  <a:srgbClr val="535354"/>
                </a:solidFill>
                <a:latin typeface="Open Sans" panose="020B0606030504020204" pitchFamily="34" charset="0"/>
                <a:hlinkClick r:id="rId10"/>
              </a:rPr>
              <a:t>End Matter</a:t>
            </a:r>
            <a:endParaRPr lang="en-US" sz="2400" dirty="0">
              <a:solidFill>
                <a:srgbClr val="535354"/>
              </a:solidFill>
              <a:latin typeface="Open Sans" panose="020B0606030504020204" pitchFamily="34" charset="0"/>
            </a:endParaRPr>
          </a:p>
          <a:p>
            <a:endParaRPr lang="en-US" altLang="en-US" sz="2800" dirty="0"/>
          </a:p>
        </p:txBody>
      </p:sp>
    </p:spTree>
    <p:extLst>
      <p:ext uri="{BB962C8B-B14F-4D97-AF65-F5344CB8AC3E}">
        <p14:creationId xmlns:p14="http://schemas.microsoft.com/office/powerpoint/2010/main" val="3071710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Index of Elements</a:t>
            </a:r>
          </a:p>
        </p:txBody>
      </p:sp>
      <p:sp>
        <p:nvSpPr>
          <p:cNvPr id="12291" name="Content Placeholder 2"/>
          <p:cNvSpPr>
            <a:spLocks noGrp="1" noChangeArrowheads="1"/>
          </p:cNvSpPr>
          <p:nvPr>
            <p:ph idx="1"/>
          </p:nvPr>
        </p:nvSpPr>
        <p:spPr>
          <a:xfrm>
            <a:off x="914400" y="1600201"/>
            <a:ext cx="10363200" cy="4525963"/>
          </a:xfrm>
        </p:spPr>
        <p:txBody>
          <a:bodyPr/>
          <a:lstStyle/>
          <a:p>
            <a:r>
              <a:rPr lang="en-US" altLang="en-US" sz="2800" dirty="0"/>
              <a:t>The DSG also provides an alphabetical </a:t>
            </a:r>
            <a:r>
              <a:rPr lang="en-US" altLang="en-US" sz="2800" dirty="0">
                <a:hlinkClick r:id="rId2"/>
              </a:rPr>
              <a:t>Index of Elements</a:t>
            </a:r>
            <a:r>
              <a:rPr lang="en-US" altLang="en-US" sz="2800" dirty="0"/>
              <a:t> that can be used to locate all elements and attributes included in the DAISY specification.</a:t>
            </a:r>
          </a:p>
          <a:p>
            <a:endParaRPr lang="en-US" altLang="en-US" sz="1200" dirty="0"/>
          </a:p>
          <a:p>
            <a:r>
              <a:rPr lang="en-US" altLang="en-US" sz="2800" dirty="0"/>
              <a:t>For each element, the index entries include:</a:t>
            </a:r>
          </a:p>
          <a:p>
            <a:pPr lvl="1"/>
            <a:r>
              <a:rPr lang="en-US" altLang="en-US" sz="2600" dirty="0"/>
              <a:t>definition</a:t>
            </a:r>
          </a:p>
          <a:p>
            <a:pPr lvl="1"/>
            <a:r>
              <a:rPr lang="en-US" altLang="en-US" sz="2600" dirty="0"/>
              <a:t>syntax</a:t>
            </a:r>
          </a:p>
          <a:p>
            <a:pPr lvl="1"/>
            <a:r>
              <a:rPr lang="en-US" altLang="en-US" sz="2600" dirty="0"/>
              <a:t>examples</a:t>
            </a:r>
          </a:p>
        </p:txBody>
      </p:sp>
    </p:spTree>
    <p:extLst>
      <p:ext uri="{BB962C8B-B14F-4D97-AF65-F5344CB8AC3E}">
        <p14:creationId xmlns:p14="http://schemas.microsoft.com/office/powerpoint/2010/main" val="2975605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1981200" y="160337"/>
            <a:ext cx="8229600" cy="982663"/>
          </a:xfrm>
        </p:spPr>
        <p:txBody>
          <a:bodyPr wrap="square" anchor="ctr">
            <a:normAutofit/>
          </a:bodyPr>
          <a:lstStyle/>
          <a:p>
            <a:r>
              <a:rPr lang="en-US" altLang="en-US" dirty="0"/>
              <a:t>Example: Sidebar</a:t>
            </a:r>
          </a:p>
        </p:txBody>
      </p:sp>
      <p:pic>
        <p:nvPicPr>
          <p:cNvPr id="3" name="Content Placeholder 2" descr="Snip from DSG showing top of entry for &lt;sidebar&gt; element. ">
            <a:extLst>
              <a:ext uri="{FF2B5EF4-FFF2-40B4-BE49-F238E27FC236}">
                <a16:creationId xmlns:a16="http://schemas.microsoft.com/office/drawing/2014/main" id="{F2E63C3A-91B0-1826-A3D9-6D9364C497E9}"/>
              </a:ext>
            </a:extLst>
          </p:cNvPr>
          <p:cNvPicPr>
            <a:picLocks noGrp="1" noChangeAspect="1"/>
          </p:cNvPicPr>
          <p:nvPr>
            <p:ph idx="1"/>
          </p:nvPr>
        </p:nvPicPr>
        <p:blipFill>
          <a:blip r:embed="rId2"/>
          <a:stretch>
            <a:fillRect/>
          </a:stretch>
        </p:blipFill>
        <p:spPr>
          <a:xfrm>
            <a:off x="685800" y="1194955"/>
            <a:ext cx="6777679" cy="5456032"/>
          </a:xfrm>
          <a:noFill/>
        </p:spPr>
      </p:pic>
    </p:spTree>
    <p:extLst>
      <p:ext uri="{BB962C8B-B14F-4D97-AF65-F5344CB8AC3E}">
        <p14:creationId xmlns:p14="http://schemas.microsoft.com/office/powerpoint/2010/main" val="300850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1981200" y="274638"/>
            <a:ext cx="8229600" cy="1143000"/>
          </a:xfrm>
        </p:spPr>
        <p:txBody>
          <a:bodyPr wrap="square" anchor="ctr">
            <a:normAutofit/>
          </a:bodyPr>
          <a:lstStyle/>
          <a:p>
            <a:r>
              <a:rPr lang="en-US" altLang="en-US" dirty="0"/>
              <a:t>Correct Tagging and File Review</a:t>
            </a:r>
          </a:p>
        </p:txBody>
      </p:sp>
      <p:sp>
        <p:nvSpPr>
          <p:cNvPr id="2" name="Content Placeholder 1">
            <a:extLst>
              <a:ext uri="{FF2B5EF4-FFF2-40B4-BE49-F238E27FC236}">
                <a16:creationId xmlns:a16="http://schemas.microsoft.com/office/drawing/2014/main" id="{DF97A148-1AC7-5D5C-1995-72DE8FF2C68C}"/>
              </a:ext>
            </a:extLst>
          </p:cNvPr>
          <p:cNvSpPr>
            <a:spLocks noGrp="1"/>
          </p:cNvSpPr>
          <p:nvPr>
            <p:ph idx="1"/>
          </p:nvPr>
        </p:nvSpPr>
        <p:spPr/>
        <p:txBody>
          <a:bodyPr/>
          <a:lstStyle/>
          <a:p>
            <a:r>
              <a:rPr lang="en-US" sz="2800" dirty="0"/>
              <a:t>As mentioned earlier, automated validation cannot detect errors in applying the DAISY Structure Guidelines. </a:t>
            </a:r>
          </a:p>
          <a:p>
            <a:endParaRPr lang="en-US" sz="1200" dirty="0"/>
          </a:p>
          <a:p>
            <a:r>
              <a:rPr lang="en-US" sz="2800" dirty="0"/>
              <a:t>However, if issues are found in the manual file review, corrections will be required.</a:t>
            </a:r>
          </a:p>
          <a:p>
            <a:endParaRPr lang="en-US" sz="1200" dirty="0"/>
          </a:p>
          <a:p>
            <a:r>
              <a:rPr lang="en-US" sz="2800" dirty="0"/>
              <a:t>If you have any questions about how to correctly tag specific content, please reach out for further assistance. </a:t>
            </a:r>
          </a:p>
        </p:txBody>
      </p:sp>
    </p:spTree>
    <p:extLst>
      <p:ext uri="{BB962C8B-B14F-4D97-AF65-F5344CB8AC3E}">
        <p14:creationId xmlns:p14="http://schemas.microsoft.com/office/powerpoint/2010/main" val="3329428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a:xfrm>
            <a:off x="1981200" y="2064774"/>
            <a:ext cx="8229600" cy="1600200"/>
          </a:xfrm>
        </p:spPr>
        <p:txBody>
          <a:bodyPr/>
          <a:lstStyle/>
          <a:p>
            <a:pPr algn="ctr"/>
            <a:r>
              <a:rPr lang="en-US" altLang="en-US" dirty="0"/>
              <a:t> Supplying NIMAS Metadata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lstStyle/>
          <a:p>
            <a:r>
              <a:rPr lang="en-US" altLang="en-US" dirty="0"/>
              <a:t>NIMAC Metadata Requirements</a:t>
            </a:r>
          </a:p>
        </p:txBody>
      </p:sp>
      <p:sp>
        <p:nvSpPr>
          <p:cNvPr id="27651" name="Content Placeholder 2"/>
          <p:cNvSpPr>
            <a:spLocks noGrp="1" noChangeArrowheads="1"/>
          </p:cNvSpPr>
          <p:nvPr>
            <p:ph idx="1"/>
          </p:nvPr>
        </p:nvSpPr>
        <p:spPr>
          <a:xfrm>
            <a:off x="609600" y="1905000"/>
            <a:ext cx="10972800" cy="4267200"/>
          </a:xfrm>
        </p:spPr>
        <p:txBody>
          <a:bodyPr/>
          <a:lstStyle/>
          <a:p>
            <a:r>
              <a:rPr lang="en-US" altLang="en-US" sz="2800" dirty="0"/>
              <a:t>All NIMAS files must include required metadata in the OPF of the file set.</a:t>
            </a:r>
          </a:p>
          <a:p>
            <a:endParaRPr lang="en-US" altLang="en-US" sz="1200" dirty="0"/>
          </a:p>
          <a:p>
            <a:r>
              <a:rPr lang="en-US" altLang="en-US" sz="2800" dirty="0"/>
              <a:t>Metadata review is an important part of the file certification process. </a:t>
            </a:r>
          </a:p>
          <a:p>
            <a:endParaRPr lang="en-US" altLang="en-US" sz="1200" dirty="0"/>
          </a:p>
          <a:p>
            <a:r>
              <a:rPr lang="en-US" altLang="en-US" sz="2800" dirty="0"/>
              <a:t>The </a:t>
            </a:r>
            <a:r>
              <a:rPr lang="en-US" altLang="en-US" sz="2800" dirty="0">
                <a:hlinkClick r:id="rId2"/>
              </a:rPr>
              <a:t>NIMAC Metadata Guidelines</a:t>
            </a:r>
            <a:r>
              <a:rPr lang="en-US" altLang="en-US" sz="2800" dirty="0"/>
              <a:t> provide instructions for meeting the metadata requirements.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a:xfrm>
            <a:off x="609600" y="274638"/>
            <a:ext cx="10972800" cy="715962"/>
          </a:xfrm>
        </p:spPr>
        <p:txBody>
          <a:bodyPr/>
          <a:lstStyle/>
          <a:p>
            <a:r>
              <a:rPr lang="en-US" altLang="en-US" sz="4000" dirty="0"/>
              <a:t>NIMAC Search</a:t>
            </a:r>
          </a:p>
        </p:txBody>
      </p:sp>
      <p:sp>
        <p:nvSpPr>
          <p:cNvPr id="28675" name="Content Placeholder 2"/>
          <p:cNvSpPr>
            <a:spLocks noGrp="1" noChangeArrowheads="1"/>
          </p:cNvSpPr>
          <p:nvPr>
            <p:ph idx="1"/>
          </p:nvPr>
        </p:nvSpPr>
        <p:spPr>
          <a:xfrm>
            <a:off x="762000" y="1295400"/>
            <a:ext cx="10515600" cy="5287962"/>
          </a:xfrm>
        </p:spPr>
        <p:txBody>
          <a:bodyPr/>
          <a:lstStyle/>
          <a:p>
            <a:r>
              <a:rPr lang="en-US" altLang="en-US" sz="2800" dirty="0"/>
              <a:t>The NIMAC system provides a text box search (for title, author, series, ISBN, or Identifier), and a range of search filters that can be applied to search results. </a:t>
            </a:r>
          </a:p>
          <a:p>
            <a:endParaRPr lang="en-US" altLang="en-US" sz="1200" dirty="0"/>
          </a:p>
          <a:p>
            <a:r>
              <a:rPr lang="en-US" altLang="en-US" sz="2800" dirty="0"/>
              <a:t>While the search interface is flexible, reliable, and speedy, it is not a Google search that will retrieve similar records if there is no match. </a:t>
            </a:r>
          </a:p>
          <a:p>
            <a:endParaRPr lang="en-US" altLang="en-US" sz="1200" dirty="0"/>
          </a:p>
          <a:p>
            <a:r>
              <a:rPr lang="en-US" altLang="en-US" sz="2800" dirty="0"/>
              <a:t>Metadata accuracy and completeness are essential for ensuring that your materials can be found in the system by users when braille or another format needs to be produced for a student. </a:t>
            </a:r>
          </a:p>
          <a:p>
            <a:endParaRPr lang="en-US" alt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p:txBody>
          <a:bodyPr/>
          <a:lstStyle/>
          <a:p>
            <a:r>
              <a:rPr lang="en-US" altLang="en-US" sz="4000" dirty="0"/>
              <a:t>OPFs and System Records</a:t>
            </a:r>
          </a:p>
        </p:txBody>
      </p:sp>
      <p:sp>
        <p:nvSpPr>
          <p:cNvPr id="29699" name="Content Placeholder 2"/>
          <p:cNvSpPr>
            <a:spLocks noGrp="1" noChangeArrowheads="1"/>
          </p:cNvSpPr>
          <p:nvPr>
            <p:ph idx="1"/>
          </p:nvPr>
        </p:nvSpPr>
        <p:spPr>
          <a:xfrm>
            <a:off x="800100" y="1600200"/>
            <a:ext cx="10591800" cy="4343400"/>
          </a:xfrm>
        </p:spPr>
        <p:txBody>
          <a:bodyPr/>
          <a:lstStyle/>
          <a:p>
            <a:r>
              <a:rPr lang="en-US" altLang="en-US" sz="2800" dirty="0"/>
              <a:t>The metadata supplied in the OPF is automatically extracted upon upload to create the NIMAC system record for the file.</a:t>
            </a:r>
          </a:p>
          <a:p>
            <a:endParaRPr lang="en-US" altLang="en-US" sz="1200" dirty="0"/>
          </a:p>
          <a:p>
            <a:r>
              <a:rPr lang="en-US" altLang="en-US" sz="2800" dirty="0"/>
              <a:t>Not including required metadata can cause this extraction—and your upload—to fail. </a:t>
            </a:r>
          </a:p>
          <a:p>
            <a:endParaRPr lang="en-US" altLang="en-US" sz="1200" dirty="0"/>
          </a:p>
          <a:p>
            <a:r>
              <a:rPr lang="en-US" altLang="en-US" sz="2800" dirty="0"/>
              <a:t>This is the case whether you manually upload the file or deliver it by FTP.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p:txBody>
          <a:bodyPr/>
          <a:lstStyle/>
          <a:p>
            <a:r>
              <a:rPr lang="en-US" altLang="en-US" sz="4000" dirty="0"/>
              <a:t>NIMAC Metadata Review </a:t>
            </a:r>
          </a:p>
        </p:txBody>
      </p:sp>
      <p:sp>
        <p:nvSpPr>
          <p:cNvPr id="30723" name="Content Placeholder 2"/>
          <p:cNvSpPr>
            <a:spLocks noGrp="1" noChangeArrowheads="1"/>
          </p:cNvSpPr>
          <p:nvPr>
            <p:ph idx="1"/>
          </p:nvPr>
        </p:nvSpPr>
        <p:spPr>
          <a:xfrm>
            <a:off x="876300" y="1600200"/>
            <a:ext cx="10439400" cy="5105400"/>
          </a:xfrm>
        </p:spPr>
        <p:txBody>
          <a:bodyPr/>
          <a:lstStyle/>
          <a:p>
            <a:r>
              <a:rPr lang="en-US" altLang="en-US" sz="2800" dirty="0"/>
              <a:t>When reviewing the file metadata, the NIMAC checks the OPF metadata against the cover, title page and copyright page PDF that was supplied in the NIMAS file set. </a:t>
            </a:r>
          </a:p>
          <a:p>
            <a:endParaRPr lang="en-US" altLang="en-US" sz="1200" dirty="0"/>
          </a:p>
          <a:p>
            <a:r>
              <a:rPr lang="en-US" altLang="en-US" sz="2800" dirty="0"/>
              <a:t>Using standard library cataloging practices, we check to ensure the metadata supplied matches the book—and that the XML file reflects this same information. </a:t>
            </a:r>
          </a:p>
          <a:p>
            <a:endParaRPr lang="en-US" altLang="en-US" sz="1200" dirty="0"/>
          </a:p>
          <a:p>
            <a:r>
              <a:rPr lang="en-US" altLang="en-US" sz="2800" dirty="0"/>
              <a:t>Even if a publisher uses different metadata internally to track items, the print book itself is the authoritative source for NIMAS metadata.</a:t>
            </a:r>
          </a:p>
          <a:p>
            <a:endParaRPr lang="en-US" altLang="en-US" sz="2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n-US" altLang="en-US" sz="4000" dirty="0"/>
              <a:t>Metadata Corrections </a:t>
            </a:r>
          </a:p>
        </p:txBody>
      </p:sp>
      <p:sp>
        <p:nvSpPr>
          <p:cNvPr id="31747" name="Content Placeholder 2"/>
          <p:cNvSpPr>
            <a:spLocks noGrp="1" noChangeArrowheads="1"/>
          </p:cNvSpPr>
          <p:nvPr>
            <p:ph idx="1"/>
          </p:nvPr>
        </p:nvSpPr>
        <p:spPr>
          <a:xfrm>
            <a:off x="914400" y="1752600"/>
            <a:ext cx="10363200" cy="4419600"/>
          </a:xfrm>
        </p:spPr>
        <p:txBody>
          <a:bodyPr/>
          <a:lstStyle/>
          <a:p>
            <a:r>
              <a:rPr lang="en-US" altLang="en-US" sz="2800" dirty="0"/>
              <a:t>NIMAC staff routinely make minor metadata corrections at the point of file review so files can be certified. </a:t>
            </a:r>
          </a:p>
          <a:p>
            <a:endParaRPr lang="en-US" altLang="en-US" sz="1200" dirty="0"/>
          </a:p>
          <a:p>
            <a:r>
              <a:rPr lang="en-US" altLang="en-US" sz="2800" dirty="0"/>
              <a:t>Corrections are automatically saved to the system and to the OPF.</a:t>
            </a:r>
          </a:p>
          <a:p>
            <a:endParaRPr lang="en-US" altLang="en-US" sz="1200" dirty="0"/>
          </a:p>
          <a:p>
            <a:r>
              <a:rPr lang="en-US" altLang="en-US" sz="2800" dirty="0"/>
              <a:t>However, we may require that metadata be corrected by the vendor if multiple errors are present, or an issue affects a large number of files.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US" altLang="en-US" dirty="0"/>
              <a:t>NIMAC Metadata Guidelines</a:t>
            </a:r>
          </a:p>
        </p:txBody>
      </p:sp>
      <p:sp>
        <p:nvSpPr>
          <p:cNvPr id="32771" name="Content Placeholder 2"/>
          <p:cNvSpPr>
            <a:spLocks noGrp="1" noChangeArrowheads="1"/>
          </p:cNvSpPr>
          <p:nvPr>
            <p:ph idx="1"/>
          </p:nvPr>
        </p:nvSpPr>
        <p:spPr>
          <a:xfrm>
            <a:off x="838200" y="1828800"/>
            <a:ext cx="10515600" cy="4648200"/>
          </a:xfrm>
        </p:spPr>
        <p:txBody>
          <a:bodyPr/>
          <a:lstStyle/>
          <a:p>
            <a:r>
              <a:rPr lang="en-US" altLang="en-US" sz="2800" dirty="0"/>
              <a:t>Please review the </a:t>
            </a:r>
            <a:r>
              <a:rPr lang="en-US" altLang="en-US" sz="2800" dirty="0">
                <a:hlinkClick r:id="rId3"/>
              </a:rPr>
              <a:t>NIMAC Metadata Guidelines</a:t>
            </a:r>
            <a:r>
              <a:rPr lang="en-US" altLang="en-US" sz="2800" dirty="0"/>
              <a:t> if you are new to the NIMAC or when you have questions about how to include correct metadata. </a:t>
            </a:r>
          </a:p>
          <a:p>
            <a:endParaRPr lang="en-US" altLang="en-US" sz="1200" dirty="0"/>
          </a:p>
          <a:p>
            <a:r>
              <a:rPr lang="en-US" altLang="en-US" sz="2800" dirty="0"/>
              <a:t>If you are a publisher, please ensure that your vendors receive all the metadata needed to prepare the NIMAS OPF. </a:t>
            </a:r>
          </a:p>
          <a:p>
            <a:endParaRPr lang="en-US" altLang="en-US" sz="1200" dirty="0"/>
          </a:p>
          <a:p>
            <a:r>
              <a:rPr lang="en-US" altLang="en-US" sz="2800" dirty="0"/>
              <a:t>We’re also happy to assist with any questions.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Metadata Queries</a:t>
            </a:r>
          </a:p>
        </p:txBody>
      </p:sp>
      <p:sp>
        <p:nvSpPr>
          <p:cNvPr id="34819" name="Content Placeholder 2"/>
          <p:cNvSpPr>
            <a:spLocks noGrp="1" noChangeArrowheads="1"/>
          </p:cNvSpPr>
          <p:nvPr>
            <p:ph idx="1"/>
          </p:nvPr>
        </p:nvSpPr>
        <p:spPr>
          <a:xfrm>
            <a:off x="762000" y="1600200"/>
            <a:ext cx="10668000" cy="4876800"/>
          </a:xfrm>
        </p:spPr>
        <p:txBody>
          <a:bodyPr/>
          <a:lstStyle/>
          <a:p>
            <a:r>
              <a:rPr lang="en-US" altLang="en-US" sz="2800" dirty="0"/>
              <a:t>We welcome metadata queries and are happy to provide guidance related to individual titles or programs.</a:t>
            </a:r>
          </a:p>
          <a:p>
            <a:endParaRPr lang="en-US" altLang="en-US" sz="1200" dirty="0"/>
          </a:p>
          <a:p>
            <a:r>
              <a:rPr lang="en-US" altLang="en-US" sz="2800" dirty="0"/>
              <a:t>Just email us at </a:t>
            </a:r>
            <a:r>
              <a:rPr lang="en-US" altLang="en-US" sz="2800" dirty="0">
                <a:hlinkClick r:id="rId3"/>
              </a:rPr>
              <a:t>nimac@aph.org</a:t>
            </a:r>
            <a:r>
              <a:rPr lang="en-US" altLang="en-US" sz="2800" dirty="0"/>
              <a:t>. </a:t>
            </a:r>
          </a:p>
          <a:p>
            <a:endParaRPr lang="en-US" altLang="en-US" sz="1200" dirty="0"/>
          </a:p>
          <a:p>
            <a:r>
              <a:rPr lang="en-US" altLang="en-US" sz="2800" dirty="0"/>
              <a:t>We can review your cover/title page/copyright page PDF against the OPF and let you know if there are any issues or questions. </a:t>
            </a:r>
          </a:p>
          <a:p>
            <a:endParaRPr lang="en-US" altLang="en-US" sz="1200" dirty="0"/>
          </a:p>
          <a:p>
            <a:r>
              <a:rPr lang="en-US" altLang="en-US" sz="2800" dirty="0"/>
              <a:t>This process can be especially useful for creating an OPF template for different components of a new program to ensure that metadata is handled consistently across all files.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Excel to OPF Tool</a:t>
            </a:r>
          </a:p>
        </p:txBody>
      </p:sp>
      <p:sp>
        <p:nvSpPr>
          <p:cNvPr id="34819" name="Content Placeholder 2"/>
          <p:cNvSpPr>
            <a:spLocks noGrp="1" noChangeArrowheads="1"/>
          </p:cNvSpPr>
          <p:nvPr>
            <p:ph idx="1"/>
          </p:nvPr>
        </p:nvSpPr>
        <p:spPr>
          <a:xfrm>
            <a:off x="609600" y="1828800"/>
            <a:ext cx="10820400" cy="4648200"/>
          </a:xfrm>
        </p:spPr>
        <p:txBody>
          <a:bodyPr/>
          <a:lstStyle/>
          <a:p>
            <a:r>
              <a:rPr lang="en-US" altLang="en-US" sz="2800" dirty="0"/>
              <a:t>As mentioned in the first session of this two-part series, the NIMAC offers a free tool within the system for generating correctly tagged and formatted OPF metadata.</a:t>
            </a:r>
          </a:p>
          <a:p>
            <a:endParaRPr lang="en-US" altLang="en-US" sz="1200" dirty="0"/>
          </a:p>
          <a:p>
            <a:r>
              <a:rPr lang="en-US" altLang="en-US" sz="2800" dirty="0"/>
              <a:t>We encourage you to explore this option, especially if you are preparing a very large program for delivery.</a:t>
            </a:r>
          </a:p>
        </p:txBody>
      </p:sp>
    </p:spTree>
    <p:extLst>
      <p:ext uri="{BB962C8B-B14F-4D97-AF65-F5344CB8AC3E}">
        <p14:creationId xmlns:p14="http://schemas.microsoft.com/office/powerpoint/2010/main" val="773049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Using the Excel to OPF Tool</a:t>
            </a:r>
          </a:p>
        </p:txBody>
      </p:sp>
      <p:sp>
        <p:nvSpPr>
          <p:cNvPr id="34819" name="Content Placeholder 2"/>
          <p:cNvSpPr>
            <a:spLocks noGrp="1" noChangeArrowheads="1"/>
          </p:cNvSpPr>
          <p:nvPr>
            <p:ph idx="1"/>
          </p:nvPr>
        </p:nvSpPr>
        <p:spPr>
          <a:xfrm>
            <a:off x="609600" y="1417638"/>
            <a:ext cx="10972800" cy="5059362"/>
          </a:xfrm>
        </p:spPr>
        <p:txBody>
          <a:bodyPr/>
          <a:lstStyle/>
          <a:p>
            <a:r>
              <a:rPr lang="en-US" altLang="en-US" sz="2800" dirty="0"/>
              <a:t>To use this tool:</a:t>
            </a:r>
          </a:p>
          <a:p>
            <a:endParaRPr lang="en-US" altLang="en-US" sz="1200" dirty="0"/>
          </a:p>
          <a:p>
            <a:pPr lvl="1"/>
            <a:r>
              <a:rPr lang="en-US" altLang="en-US" sz="2400" dirty="0"/>
              <a:t>Download the metadata template from the Resources tab of your NIMAC account.</a:t>
            </a:r>
          </a:p>
          <a:p>
            <a:pPr lvl="1"/>
            <a:r>
              <a:rPr lang="en-US" altLang="en-US" sz="2400" dirty="0"/>
              <a:t>Fill in one line of the sheet for each OPF you need.</a:t>
            </a:r>
          </a:p>
          <a:p>
            <a:pPr lvl="1"/>
            <a:r>
              <a:rPr lang="en-US" altLang="en-US" sz="2400" dirty="0"/>
              <a:t>Upload it using the “Transform Excel to OPF” menu option.</a:t>
            </a:r>
          </a:p>
          <a:p>
            <a:pPr lvl="1"/>
            <a:endParaRPr lang="en-US" altLang="en-US" sz="1200" dirty="0"/>
          </a:p>
          <a:p>
            <a:r>
              <a:rPr lang="en-US" altLang="en-US" sz="2800" dirty="0"/>
              <a:t>The system will immediately email you a zip file that includes a “starter” OPF for every item included in the Excel sheet. </a:t>
            </a:r>
          </a:p>
          <a:p>
            <a:r>
              <a:rPr lang="en-US" altLang="en-US" sz="2800" b="1" dirty="0"/>
              <a:t>Note: The metadata template was updated in 2024. Please download and use the newest version of the template.</a:t>
            </a:r>
          </a:p>
        </p:txBody>
      </p:sp>
    </p:spTree>
    <p:extLst>
      <p:ext uri="{BB962C8B-B14F-4D97-AF65-F5344CB8AC3E}">
        <p14:creationId xmlns:p14="http://schemas.microsoft.com/office/powerpoint/2010/main" val="3886039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Completing the OPF </a:t>
            </a:r>
          </a:p>
        </p:txBody>
      </p:sp>
      <p:sp>
        <p:nvSpPr>
          <p:cNvPr id="34819" name="Content Placeholder 2"/>
          <p:cNvSpPr>
            <a:spLocks noGrp="1" noChangeArrowheads="1"/>
          </p:cNvSpPr>
          <p:nvPr>
            <p:ph idx="1"/>
          </p:nvPr>
        </p:nvSpPr>
        <p:spPr>
          <a:xfrm>
            <a:off x="609600" y="1752600"/>
            <a:ext cx="10896600" cy="4724400"/>
          </a:xfrm>
        </p:spPr>
        <p:txBody>
          <a:bodyPr/>
          <a:lstStyle/>
          <a:p>
            <a:r>
              <a:rPr lang="en-US" altLang="en-US" sz="2800" dirty="0"/>
              <a:t>The “starter” OPF will contain all the correctly tagged and formatted metadata, but it will not yet be complete.</a:t>
            </a:r>
          </a:p>
          <a:p>
            <a:endParaRPr lang="en-US" altLang="en-US" sz="1200" dirty="0"/>
          </a:p>
          <a:p>
            <a:r>
              <a:rPr lang="en-US" altLang="en-US" sz="2800" dirty="0"/>
              <a:t>You will need to add the &lt;manifest&gt; and &lt;spine&gt; portions of the OPF.</a:t>
            </a:r>
          </a:p>
          <a:p>
            <a:endParaRPr lang="en-US" altLang="en-US" sz="1200" dirty="0"/>
          </a:p>
          <a:p>
            <a:r>
              <a:rPr lang="en-US" altLang="en-US" sz="2800" dirty="0"/>
              <a:t>Then your file will be ready to use in the NIMAS file set!</a:t>
            </a:r>
          </a:p>
        </p:txBody>
      </p:sp>
    </p:spTree>
    <p:extLst>
      <p:ext uri="{BB962C8B-B14F-4D97-AF65-F5344CB8AC3E}">
        <p14:creationId xmlns:p14="http://schemas.microsoft.com/office/powerpoint/2010/main" val="1073452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3E7A0-7D83-3610-C3A4-2A445452EF16}"/>
              </a:ext>
            </a:extLst>
          </p:cNvPr>
          <p:cNvSpPr>
            <a:spLocks noGrp="1"/>
          </p:cNvSpPr>
          <p:nvPr>
            <p:ph type="title"/>
          </p:nvPr>
        </p:nvSpPr>
        <p:spPr>
          <a:xfrm>
            <a:off x="838200" y="2179996"/>
            <a:ext cx="10515600" cy="1249004"/>
          </a:xfrm>
        </p:spPr>
        <p:txBody>
          <a:bodyPr/>
          <a:lstStyle/>
          <a:p>
            <a:pPr algn="ctr"/>
            <a:r>
              <a:rPr lang="en-US" dirty="0"/>
              <a:t>Best Practices: Specific Tags</a:t>
            </a:r>
          </a:p>
        </p:txBody>
      </p:sp>
      <p:sp>
        <p:nvSpPr>
          <p:cNvPr id="3" name="Text Placeholder 2">
            <a:extLst>
              <a:ext uri="{FF2B5EF4-FFF2-40B4-BE49-F238E27FC236}">
                <a16:creationId xmlns:a16="http://schemas.microsoft.com/office/drawing/2014/main" id="{AE220FB6-0D8C-C999-8186-DF0CFDE7723A}"/>
              </a:ext>
            </a:extLst>
          </p:cNvPr>
          <p:cNvSpPr>
            <a:spLocks noGrp="1"/>
          </p:cNvSpPr>
          <p:nvPr>
            <p:ph type="body" idx="1"/>
          </p:nvPr>
        </p:nvSpPr>
        <p:spPr>
          <a:xfrm>
            <a:off x="838200" y="3537411"/>
            <a:ext cx="10515600" cy="601969"/>
          </a:xfrm>
        </p:spPr>
        <p:txBody>
          <a:bodyPr>
            <a:normAutofit/>
          </a:bodyPr>
          <a:lstStyle/>
          <a:p>
            <a:pPr algn="ctr"/>
            <a:r>
              <a:rPr lang="en-US" dirty="0">
                <a:solidFill>
                  <a:srgbClr val="161893"/>
                </a:solidFill>
              </a:rPr>
              <a:t>Lists, Glossaries, Tables, Pagination, and More!</a:t>
            </a:r>
          </a:p>
          <a:p>
            <a:pPr algn="ctr"/>
            <a:endParaRPr lang="en-US" dirty="0"/>
          </a:p>
        </p:txBody>
      </p:sp>
    </p:spTree>
    <p:extLst>
      <p:ext uri="{BB962C8B-B14F-4D97-AF65-F5344CB8AC3E}">
        <p14:creationId xmlns:p14="http://schemas.microsoft.com/office/powerpoint/2010/main" val="492221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a:t>List Tagging</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p:txBody>
          <a:bodyPr/>
          <a:lstStyle/>
          <a:p>
            <a:r>
              <a:rPr lang="en-US" sz="2800" dirty="0"/>
              <a:t>In list tagging, the “type” attribute is not required for lists that include no numbering or bullets (such as in a Table of Contents or Index). </a:t>
            </a:r>
          </a:p>
          <a:p>
            <a:endParaRPr lang="en-US" sz="1200" dirty="0"/>
          </a:p>
          <a:p>
            <a:r>
              <a:rPr lang="en-US" sz="2800" dirty="0"/>
              <a:t>However, for lists that do have bullets or numbering, there are three “type” attribute options:</a:t>
            </a:r>
          </a:p>
          <a:p>
            <a:pPr lvl="1"/>
            <a:r>
              <a:rPr lang="en-US" dirty="0"/>
              <a:t>Unordered &lt;list type=“ul”&gt; </a:t>
            </a:r>
          </a:p>
          <a:p>
            <a:pPr lvl="1"/>
            <a:r>
              <a:rPr lang="en-US" dirty="0"/>
              <a:t>Ordered &lt;list type=“ol”&gt;</a:t>
            </a:r>
          </a:p>
          <a:p>
            <a:pPr lvl="1"/>
            <a:r>
              <a:rPr lang="en-US" dirty="0"/>
              <a:t>Preformatted &lt;list type=“pl”&gt;</a:t>
            </a:r>
          </a:p>
          <a:p>
            <a:pPr lvl="1"/>
            <a:endParaRPr lang="en-US" dirty="0"/>
          </a:p>
          <a:p>
            <a:pPr marL="0" indent="0">
              <a:buNone/>
            </a:pPr>
            <a:endParaRPr lang="en-US" dirty="0"/>
          </a:p>
        </p:txBody>
      </p:sp>
    </p:spTree>
    <p:extLst>
      <p:ext uri="{BB962C8B-B14F-4D97-AF65-F5344CB8AC3E}">
        <p14:creationId xmlns:p14="http://schemas.microsoft.com/office/powerpoint/2010/main" val="3723301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a:t>List Type Attribute</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609600" y="1676401"/>
            <a:ext cx="10972800" cy="4816474"/>
          </a:xfrm>
        </p:spPr>
        <p:txBody>
          <a:bodyPr>
            <a:normAutofit lnSpcReduction="10000"/>
          </a:bodyPr>
          <a:lstStyle/>
          <a:p>
            <a:pPr lvl="1"/>
            <a:r>
              <a:rPr lang="en-US" sz="2600" dirty="0"/>
              <a:t>Unordered &lt;list type=“ul”&gt; </a:t>
            </a:r>
          </a:p>
          <a:p>
            <a:pPr lvl="2"/>
            <a:r>
              <a:rPr lang="en-US" dirty="0"/>
              <a:t>This tagging should generate a </a:t>
            </a:r>
            <a:r>
              <a:rPr lang="en-US" b="1" dirty="0"/>
              <a:t>bulleted</a:t>
            </a:r>
            <a:r>
              <a:rPr lang="en-US" dirty="0"/>
              <a:t> list in the accessible format.</a:t>
            </a:r>
          </a:p>
          <a:p>
            <a:pPr lvl="2"/>
            <a:endParaRPr lang="en-US" sz="1200" dirty="0"/>
          </a:p>
          <a:p>
            <a:pPr lvl="1"/>
            <a:r>
              <a:rPr lang="en-US" sz="2600" dirty="0"/>
              <a:t>Ordered &lt;list type=“ol”&gt;</a:t>
            </a:r>
          </a:p>
          <a:p>
            <a:pPr lvl="2"/>
            <a:r>
              <a:rPr lang="en-US" dirty="0"/>
              <a:t>This tagging should generate a </a:t>
            </a:r>
            <a:r>
              <a:rPr lang="en-US" b="1" dirty="0"/>
              <a:t>numbered</a:t>
            </a:r>
            <a:r>
              <a:rPr lang="en-US" dirty="0"/>
              <a:t> list in the accessible format.</a:t>
            </a:r>
          </a:p>
          <a:p>
            <a:pPr lvl="2"/>
            <a:r>
              <a:rPr lang="en-US" b="1" dirty="0">
                <a:highlight>
                  <a:srgbClr val="FFFF00"/>
                </a:highlight>
              </a:rPr>
              <a:t>Note: The “</a:t>
            </a:r>
            <a:r>
              <a:rPr lang="en-US" b="1" dirty="0" err="1">
                <a:highlight>
                  <a:srgbClr val="FFFF00"/>
                </a:highlight>
              </a:rPr>
              <a:t>ol</a:t>
            </a:r>
            <a:r>
              <a:rPr lang="en-US" b="1" dirty="0">
                <a:highlight>
                  <a:srgbClr val="FFFF00"/>
                </a:highlight>
              </a:rPr>
              <a:t>” list type and its attributes are not well supported in translation software. For usability, we strongly recommend that vendors use “preformatted” list tagging instead.</a:t>
            </a:r>
          </a:p>
          <a:p>
            <a:pPr lvl="2"/>
            <a:endParaRPr lang="en-US" sz="1200" dirty="0"/>
          </a:p>
          <a:p>
            <a:pPr lvl="1"/>
            <a:r>
              <a:rPr lang="en-US" sz="2600" dirty="0"/>
              <a:t>Preformatted &lt;list type=“pl”&gt; </a:t>
            </a:r>
          </a:p>
          <a:p>
            <a:pPr lvl="2"/>
            <a:r>
              <a:rPr lang="en-US" dirty="0"/>
              <a:t>In this type of list, no numbering or bullets are automatically supplied by the conversion software when the NIMAS file is used. </a:t>
            </a:r>
          </a:p>
          <a:p>
            <a:pPr lvl="2"/>
            <a:r>
              <a:rPr lang="en-US" dirty="0"/>
              <a:t>Numbering or bullets are provided inside the list item (&lt;li&gt;) tags.</a:t>
            </a:r>
          </a:p>
          <a:p>
            <a:pPr marL="1371600" lvl="3" indent="0">
              <a:buNone/>
            </a:pPr>
            <a:endParaRPr lang="en-US" dirty="0"/>
          </a:p>
          <a:p>
            <a:pPr marL="1371600" lvl="3" indent="0">
              <a:buNone/>
            </a:pPr>
            <a:r>
              <a:rPr lang="en-US" dirty="0"/>
              <a:t> </a:t>
            </a:r>
          </a:p>
          <a:p>
            <a:pPr marL="0" indent="0">
              <a:buNone/>
            </a:pPr>
            <a:endParaRPr lang="en-US" dirty="0"/>
          </a:p>
        </p:txBody>
      </p:sp>
    </p:spTree>
    <p:extLst>
      <p:ext uri="{BB962C8B-B14F-4D97-AF65-F5344CB8AC3E}">
        <p14:creationId xmlns:p14="http://schemas.microsoft.com/office/powerpoint/2010/main" val="1339206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BD9B-0F29-808A-8509-E18BB797998D}"/>
              </a:ext>
            </a:extLst>
          </p:cNvPr>
          <p:cNvSpPr>
            <a:spLocks noGrp="1"/>
          </p:cNvSpPr>
          <p:nvPr>
            <p:ph type="title"/>
          </p:nvPr>
        </p:nvSpPr>
        <p:spPr/>
        <p:txBody>
          <a:bodyPr/>
          <a:lstStyle/>
          <a:p>
            <a:r>
              <a:rPr lang="en-US" dirty="0"/>
              <a:t>More Details</a:t>
            </a:r>
          </a:p>
        </p:txBody>
      </p:sp>
      <p:sp>
        <p:nvSpPr>
          <p:cNvPr id="3" name="Content Placeholder 2">
            <a:extLst>
              <a:ext uri="{FF2B5EF4-FFF2-40B4-BE49-F238E27FC236}">
                <a16:creationId xmlns:a16="http://schemas.microsoft.com/office/drawing/2014/main" id="{24A497C1-C253-3D0C-811E-81BF6412EEFA}"/>
              </a:ext>
            </a:extLst>
          </p:cNvPr>
          <p:cNvSpPr>
            <a:spLocks noGrp="1"/>
          </p:cNvSpPr>
          <p:nvPr>
            <p:ph idx="1"/>
          </p:nvPr>
        </p:nvSpPr>
        <p:spPr>
          <a:xfrm>
            <a:off x="609600" y="1524000"/>
            <a:ext cx="10972800" cy="4724400"/>
          </a:xfrm>
        </p:spPr>
        <p:txBody>
          <a:bodyPr/>
          <a:lstStyle/>
          <a:p>
            <a:r>
              <a:rPr lang="en-US" sz="2800" dirty="0"/>
              <a:t>Due to limitations in braille conversion software, we encourage vendors to tag numbered lists as preformatted lists. </a:t>
            </a:r>
          </a:p>
          <a:p>
            <a:pPr marL="457200" lvl="1" indent="0">
              <a:buNone/>
            </a:pPr>
            <a:endParaRPr lang="en-US" sz="1200" dirty="0"/>
          </a:p>
          <a:p>
            <a:pPr marL="457200" lvl="1" indent="0">
              <a:buNone/>
            </a:pPr>
            <a:r>
              <a:rPr lang="en-US" dirty="0"/>
              <a:t>	</a:t>
            </a:r>
            <a:r>
              <a:rPr lang="en-US" sz="2400" dirty="0"/>
              <a:t>&lt;list type=“pl”&gt;</a:t>
            </a:r>
          </a:p>
          <a:p>
            <a:pPr marL="1371600" lvl="3" indent="0">
              <a:buNone/>
            </a:pPr>
            <a:r>
              <a:rPr lang="en-US" sz="2400" dirty="0"/>
              <a:t>&lt;li&gt;1. dog &lt;/li&gt;</a:t>
            </a:r>
          </a:p>
          <a:p>
            <a:pPr marL="1371600" lvl="3" indent="0">
              <a:buNone/>
            </a:pPr>
            <a:r>
              <a:rPr lang="en-US" sz="2400" dirty="0"/>
              <a:t>&lt;li&gt;2. cat &lt;/li&gt;</a:t>
            </a:r>
          </a:p>
          <a:p>
            <a:pPr marL="1371600" lvl="3" indent="0">
              <a:buNone/>
            </a:pPr>
            <a:r>
              <a:rPr lang="en-US" sz="2400" dirty="0"/>
              <a:t>&lt;li&gt;3. bunny &lt;/li&gt;</a:t>
            </a:r>
          </a:p>
          <a:p>
            <a:pPr marL="914400" lvl="2" indent="0">
              <a:buNone/>
            </a:pPr>
            <a:r>
              <a:rPr lang="en-US" dirty="0"/>
              <a:t>&lt;/list&gt;</a:t>
            </a:r>
          </a:p>
          <a:p>
            <a:pPr marL="457200" lvl="1" indent="0">
              <a:buNone/>
            </a:pPr>
            <a:endParaRPr lang="en-US" sz="800" dirty="0"/>
          </a:p>
          <a:p>
            <a:pPr marL="0" indent="0">
              <a:buNone/>
            </a:pPr>
            <a:r>
              <a:rPr lang="en-US" sz="2400" b="1" dirty="0"/>
              <a:t>Side Note:</a:t>
            </a:r>
            <a:r>
              <a:rPr lang="en-US" sz="2400" dirty="0"/>
              <a:t> Glossaries are a special kind of unordered list that have their own tags. More details about this shortly!</a:t>
            </a:r>
          </a:p>
          <a:p>
            <a:pPr lvl="1"/>
            <a:endParaRPr lang="en-US" dirty="0"/>
          </a:p>
        </p:txBody>
      </p:sp>
    </p:spTree>
    <p:extLst>
      <p:ext uri="{BB962C8B-B14F-4D97-AF65-F5344CB8AC3E}">
        <p14:creationId xmlns:p14="http://schemas.microsoft.com/office/powerpoint/2010/main" val="18938599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a:xfrm>
            <a:off x="762000" y="381000"/>
            <a:ext cx="8229600" cy="944562"/>
          </a:xfrm>
        </p:spPr>
        <p:txBody>
          <a:bodyPr/>
          <a:lstStyle/>
          <a:p>
            <a:r>
              <a:rPr lang="en-US" sz="4000" dirty="0"/>
              <a:t>List Tagging: Helpful Hint</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762000" y="1524000"/>
            <a:ext cx="10744200" cy="4953000"/>
          </a:xfrm>
        </p:spPr>
        <p:txBody>
          <a:bodyPr/>
          <a:lstStyle/>
          <a:p>
            <a:pPr marL="0" indent="0">
              <a:buNone/>
            </a:pPr>
            <a:r>
              <a:rPr lang="en-US" sz="2800" dirty="0"/>
              <a:t>Avoid the use of &lt;p&gt; tags inside &lt;li&gt; tags.</a:t>
            </a:r>
          </a:p>
          <a:p>
            <a:pPr lvl="1"/>
            <a:r>
              <a:rPr lang="en-US" sz="2400" dirty="0"/>
              <a:t>You can use the </a:t>
            </a:r>
            <a:r>
              <a:rPr lang="en-US" sz="2400" b="1" dirty="0"/>
              <a:t>optional</a:t>
            </a:r>
            <a:r>
              <a:rPr lang="en-US" sz="2400" dirty="0"/>
              <a:t> “list item component” tag if you wish to tag two components in a list item. </a:t>
            </a:r>
          </a:p>
          <a:p>
            <a:pPr lvl="1"/>
            <a:r>
              <a:rPr lang="en-US" sz="2400" b="1" dirty="0"/>
              <a:t>Both</a:t>
            </a:r>
            <a:r>
              <a:rPr lang="en-US" sz="2400" dirty="0"/>
              <a:t> of these examples are acceptable:</a:t>
            </a:r>
          </a:p>
          <a:p>
            <a:pPr marL="800100" lvl="2" indent="0">
              <a:buNone/>
            </a:pPr>
            <a:r>
              <a:rPr lang="en-US" b="0" i="0" dirty="0">
                <a:effectLst/>
              </a:rPr>
              <a:t>&lt;li&gt;Great Smoky Mountains, 55&lt;/li&gt;  </a:t>
            </a:r>
          </a:p>
          <a:p>
            <a:pPr marL="800100" lvl="2" indent="0">
              <a:buNone/>
            </a:pPr>
            <a:r>
              <a:rPr lang="en-US" b="1" i="0" dirty="0">
                <a:effectLst/>
              </a:rPr>
              <a:t>OR</a:t>
            </a:r>
            <a:r>
              <a:rPr lang="en-US" b="0" i="0" dirty="0">
                <a:effectLst/>
              </a:rPr>
              <a:t>  </a:t>
            </a:r>
          </a:p>
          <a:p>
            <a:pPr marL="800100" lvl="2" indent="0">
              <a:buNone/>
            </a:pPr>
            <a:r>
              <a:rPr lang="en-US" b="0" i="0" dirty="0">
                <a:effectLst/>
              </a:rPr>
              <a:t>&lt;li&gt;&lt;lic&gt;Great Smoky Mountains,&lt;/</a:t>
            </a:r>
            <a:r>
              <a:rPr lang="en-US" b="0" i="0" dirty="0" err="1">
                <a:effectLst/>
              </a:rPr>
              <a:t>lic</a:t>
            </a:r>
            <a:r>
              <a:rPr lang="en-US" dirty="0"/>
              <a:t>&gt; </a:t>
            </a:r>
            <a:r>
              <a:rPr lang="en-US" b="0" i="0" dirty="0">
                <a:effectLst/>
              </a:rPr>
              <a:t>&lt;lic&gt;55&lt;/lic&gt;&lt;/li&gt; </a:t>
            </a:r>
          </a:p>
          <a:p>
            <a:endParaRPr lang="en-US" sz="800" dirty="0"/>
          </a:p>
          <a:p>
            <a:r>
              <a:rPr lang="en-US" sz="2600" b="1" dirty="0"/>
              <a:t>Recommendation from the Structure Guidelines:</a:t>
            </a:r>
            <a:r>
              <a:rPr lang="en-US" sz="2600" dirty="0"/>
              <a:t> If you have more than two list item components, consider tagging the content as a table. </a:t>
            </a:r>
          </a:p>
          <a:p>
            <a:pPr lvl="1"/>
            <a:endParaRPr lang="en-US" sz="2400" dirty="0"/>
          </a:p>
          <a:p>
            <a:pPr lvl="1"/>
            <a:endParaRPr lang="en-US" sz="2400" dirty="0"/>
          </a:p>
          <a:p>
            <a:pPr marL="400050" lvl="1" indent="0">
              <a:buNone/>
            </a:pPr>
            <a:endParaRPr lang="en-US" sz="2400" dirty="0"/>
          </a:p>
          <a:p>
            <a:pPr marL="514350" indent="-514350">
              <a:buFont typeface="+mj-lt"/>
              <a:buAutoNum type="arabicPeriod"/>
            </a:pPr>
            <a:endParaRPr lang="en-US" sz="2800" dirty="0"/>
          </a:p>
          <a:p>
            <a:pPr marL="514350" indent="-514350">
              <a:buFont typeface="+mj-lt"/>
              <a:buAutoNum type="arabicPeriod"/>
            </a:pPr>
            <a:endParaRPr lang="en-US" sz="800" dirty="0"/>
          </a:p>
          <a:p>
            <a:pPr marL="514350" indent="-514350">
              <a:buFont typeface="+mj-lt"/>
              <a:buAutoNum type="arabicPeriod"/>
            </a:pPr>
            <a:endParaRPr lang="en-US" sz="800" dirty="0"/>
          </a:p>
          <a:p>
            <a:pPr marL="0" indent="0">
              <a:buNone/>
            </a:pPr>
            <a:endParaRPr lang="en-US" dirty="0"/>
          </a:p>
        </p:txBody>
      </p:sp>
    </p:spTree>
    <p:extLst>
      <p:ext uri="{BB962C8B-B14F-4D97-AF65-F5344CB8AC3E}">
        <p14:creationId xmlns:p14="http://schemas.microsoft.com/office/powerpoint/2010/main" val="117348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0346-A33F-466B-ACC6-97FF232C56F8}"/>
              </a:ext>
            </a:extLst>
          </p:cNvPr>
          <p:cNvSpPr>
            <a:spLocks noGrp="1"/>
          </p:cNvSpPr>
          <p:nvPr>
            <p:ph type="title"/>
          </p:nvPr>
        </p:nvSpPr>
        <p:spPr>
          <a:xfrm>
            <a:off x="838200" y="160336"/>
            <a:ext cx="8229600" cy="1143000"/>
          </a:xfrm>
        </p:spPr>
        <p:txBody>
          <a:bodyPr/>
          <a:lstStyle/>
          <a:p>
            <a:r>
              <a:rPr lang="en-US" dirty="0"/>
              <a:t>Links for Index and TOC entries</a:t>
            </a:r>
          </a:p>
        </p:txBody>
      </p:sp>
      <p:sp>
        <p:nvSpPr>
          <p:cNvPr id="3" name="Content Placeholder 2">
            <a:extLst>
              <a:ext uri="{FF2B5EF4-FFF2-40B4-BE49-F238E27FC236}">
                <a16:creationId xmlns:a16="http://schemas.microsoft.com/office/drawing/2014/main" id="{1CC92610-4E5E-4B10-BD66-9EA65A658D97}"/>
              </a:ext>
            </a:extLst>
          </p:cNvPr>
          <p:cNvSpPr>
            <a:spLocks noGrp="1"/>
          </p:cNvSpPr>
          <p:nvPr>
            <p:ph idx="1"/>
          </p:nvPr>
        </p:nvSpPr>
        <p:spPr>
          <a:xfrm>
            <a:off x="838200" y="1447800"/>
            <a:ext cx="10591800" cy="4678364"/>
          </a:xfrm>
        </p:spPr>
        <p:txBody>
          <a:bodyPr/>
          <a:lstStyle/>
          <a:p>
            <a:r>
              <a:rPr lang="en-US" sz="2800" dirty="0"/>
              <a:t>Using internal links when tagging an Index or Table of Contents is optional, but these can be very helpful when NIMAS is used to generate digital formats like EPUB and HTML. </a:t>
            </a:r>
          </a:p>
          <a:p>
            <a:r>
              <a:rPr lang="en-US" sz="2800" dirty="0"/>
              <a:t>Links can be included with or without &lt;lic&gt; tags:</a:t>
            </a:r>
          </a:p>
          <a:p>
            <a:pPr marL="400050" lvl="1" indent="0">
              <a:buNone/>
            </a:pPr>
            <a:r>
              <a:rPr lang="en-US" sz="2400" dirty="0"/>
              <a:t>&lt;li&gt;Great Smoky Mountains, </a:t>
            </a:r>
            <a:r>
              <a:rPr lang="en-US" sz="2400" b="1" dirty="0"/>
              <a:t>&lt;a href="#p55"&gt;55&lt;/a&gt;</a:t>
            </a:r>
            <a:r>
              <a:rPr lang="en-US" sz="2400" dirty="0"/>
              <a:t> &lt;/li&gt;  </a:t>
            </a:r>
          </a:p>
          <a:p>
            <a:pPr marL="400050" lvl="1" indent="0">
              <a:buNone/>
            </a:pPr>
            <a:endParaRPr lang="en-US" sz="1200" b="1" dirty="0"/>
          </a:p>
          <a:p>
            <a:pPr marL="400050" lvl="1" indent="0">
              <a:buNone/>
            </a:pPr>
            <a:r>
              <a:rPr lang="en-US" sz="2400" b="1" dirty="0"/>
              <a:t>or</a:t>
            </a:r>
          </a:p>
          <a:p>
            <a:pPr marL="400050" lvl="1" indent="0">
              <a:buNone/>
            </a:pPr>
            <a:endParaRPr lang="en-US" sz="1200" dirty="0"/>
          </a:p>
          <a:p>
            <a:pPr marL="400050" lvl="1" indent="0">
              <a:buNone/>
            </a:pPr>
            <a:r>
              <a:rPr lang="en-US" sz="2400" dirty="0"/>
              <a:t>&lt;li&gt;&lt;lic&gt;Great Smoky Mountains,&lt;/</a:t>
            </a:r>
            <a:r>
              <a:rPr lang="en-US" sz="2400" dirty="0" err="1"/>
              <a:t>lic</a:t>
            </a:r>
            <a:r>
              <a:rPr lang="en-US" sz="2400" dirty="0"/>
              <a:t>&gt; &lt;lic&gt;</a:t>
            </a:r>
            <a:r>
              <a:rPr lang="en-US" sz="2400" b="1" dirty="0"/>
              <a:t>&lt;a href="#p55"&gt;55&lt;/a&gt;</a:t>
            </a:r>
            <a:r>
              <a:rPr lang="en-US" sz="2400" dirty="0"/>
              <a:t>&lt;/lic&gt;</a:t>
            </a:r>
          </a:p>
          <a:p>
            <a:pPr marL="400050" lvl="1" indent="0">
              <a:buNone/>
            </a:pPr>
            <a:r>
              <a:rPr lang="en-US" sz="2400" dirty="0"/>
              <a:t>&lt;/li&gt; </a:t>
            </a:r>
          </a:p>
          <a:p>
            <a:r>
              <a:rPr lang="en-US" b="1" dirty="0"/>
              <a:t>Note:</a:t>
            </a:r>
            <a:r>
              <a:rPr lang="en-US" dirty="0"/>
              <a:t> </a:t>
            </a:r>
            <a:r>
              <a:rPr lang="en-US" b="1" dirty="0"/>
              <a:t>A space should be included between &lt;</a:t>
            </a:r>
            <a:r>
              <a:rPr lang="en-US" b="1" dirty="0" err="1"/>
              <a:t>lic</a:t>
            </a:r>
            <a:r>
              <a:rPr lang="en-US" b="1" dirty="0"/>
              <a:t>&gt; tags!</a:t>
            </a:r>
          </a:p>
        </p:txBody>
      </p:sp>
    </p:spTree>
    <p:extLst>
      <p:ext uri="{BB962C8B-B14F-4D97-AF65-F5344CB8AC3E}">
        <p14:creationId xmlns:p14="http://schemas.microsoft.com/office/powerpoint/2010/main" val="10476452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762000" y="215192"/>
            <a:ext cx="8229600" cy="1143000"/>
          </a:xfrm>
        </p:spPr>
        <p:txBody>
          <a:bodyPr/>
          <a:lstStyle/>
          <a:p>
            <a:r>
              <a:rPr lang="en-US" dirty="0"/>
              <a:t>Glossary Tagging</a:t>
            </a:r>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762000" y="1358192"/>
            <a:ext cx="10744200" cy="5105400"/>
          </a:xfrm>
        </p:spPr>
        <p:txBody>
          <a:bodyPr/>
          <a:lstStyle/>
          <a:p>
            <a:r>
              <a:rPr lang="en-US" sz="2800" dirty="0"/>
              <a:t>Glossaries are tagged using the special definition list &lt;dl&gt; tag, in conjunction with the term &lt;dt&gt; and definition &lt;dd&gt; tags. </a:t>
            </a:r>
          </a:p>
          <a:p>
            <a:endParaRPr lang="en-US" sz="1200" dirty="0"/>
          </a:p>
          <a:p>
            <a:r>
              <a:rPr lang="en-US" sz="2800" dirty="0"/>
              <a:t>Syntax:</a:t>
            </a:r>
          </a:p>
          <a:p>
            <a:pPr marL="857250" lvl="2" indent="0">
              <a:buNone/>
            </a:pPr>
            <a:r>
              <a:rPr lang="en-US" dirty="0">
                <a:highlight>
                  <a:srgbClr val="FFFF00"/>
                </a:highlight>
              </a:rPr>
              <a:t>&lt;dl&gt;</a:t>
            </a:r>
          </a:p>
          <a:p>
            <a:pPr marL="857250" lvl="2" indent="0">
              <a:buNone/>
            </a:pPr>
            <a:r>
              <a:rPr lang="en-US" dirty="0"/>
              <a:t>&lt;dt&gt;term 1&lt;/dt&gt;&lt;dd&gt;definition 1&lt;/dd&gt;</a:t>
            </a:r>
          </a:p>
          <a:p>
            <a:pPr marL="857250" lvl="2" indent="0">
              <a:buNone/>
            </a:pPr>
            <a:r>
              <a:rPr lang="en-US" dirty="0"/>
              <a:t>&lt;dt&gt;term 2&lt;/dt&gt;&lt;dd&gt;definition 2&lt;/dd&gt;</a:t>
            </a:r>
          </a:p>
          <a:p>
            <a:pPr marL="857250" lvl="2" indent="0">
              <a:buNone/>
            </a:pPr>
            <a:r>
              <a:rPr lang="en-US" dirty="0"/>
              <a:t>&lt;dt&gt;term 3&lt;/dt&gt;&lt;dd&gt;definition 3&lt;/dd&gt;</a:t>
            </a:r>
          </a:p>
          <a:p>
            <a:pPr marL="857250" lvl="2" indent="0">
              <a:buNone/>
            </a:pPr>
            <a:r>
              <a:rPr lang="en-US" dirty="0">
                <a:highlight>
                  <a:srgbClr val="FFFF00"/>
                </a:highlight>
              </a:rPr>
              <a:t>&lt;/dl&gt;</a:t>
            </a:r>
          </a:p>
          <a:p>
            <a:endParaRPr lang="en-US" sz="1200" b="1" dirty="0"/>
          </a:p>
          <a:p>
            <a:r>
              <a:rPr lang="en-US" sz="2800" b="1" dirty="0"/>
              <a:t>Important reminder: </a:t>
            </a:r>
            <a:r>
              <a:rPr lang="en-US" sz="2800" dirty="0"/>
              <a:t>&lt;dl&gt; tags enclose the list, not individual glossary entries.</a:t>
            </a:r>
            <a:r>
              <a:rPr lang="en-US" sz="2800" b="1" dirty="0"/>
              <a:t> </a:t>
            </a:r>
          </a:p>
        </p:txBody>
      </p:sp>
    </p:spTree>
    <p:extLst>
      <p:ext uri="{BB962C8B-B14F-4D97-AF65-F5344CB8AC3E}">
        <p14:creationId xmlns:p14="http://schemas.microsoft.com/office/powerpoint/2010/main" val="2525389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762000" y="0"/>
            <a:ext cx="8229600" cy="1143000"/>
          </a:xfrm>
        </p:spPr>
        <p:txBody>
          <a:bodyPr/>
          <a:lstStyle/>
          <a:p>
            <a:r>
              <a:rPr lang="en-US" dirty="0"/>
              <a:t>Sample Glossary Snip</a:t>
            </a:r>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762000" y="1122218"/>
            <a:ext cx="9448800" cy="5003946"/>
          </a:xfrm>
        </p:spPr>
        <p:txBody>
          <a:bodyPr/>
          <a:lstStyle/>
          <a:p>
            <a:pPr marL="400050" lvl="1" indent="0">
              <a:buNone/>
            </a:pPr>
            <a:r>
              <a:rPr lang="en-US" sz="2000" dirty="0"/>
              <a:t>&lt;level1 class="glossary"&gt;</a:t>
            </a:r>
          </a:p>
          <a:p>
            <a:pPr marL="400050" lvl="1" indent="0">
              <a:buNone/>
            </a:pPr>
            <a:r>
              <a:rPr lang="en-US" sz="2000" dirty="0"/>
              <a:t>    &lt;h1&gt;Glossary&lt;/h1&gt;</a:t>
            </a:r>
          </a:p>
          <a:p>
            <a:pPr marL="400050" lvl="1" indent="0">
              <a:buNone/>
            </a:pPr>
            <a:r>
              <a:rPr lang="en-US" sz="2000" dirty="0"/>
              <a:t>    &lt;level2 class="alphabetic_division "&gt;</a:t>
            </a:r>
          </a:p>
          <a:p>
            <a:pPr marL="400050" lvl="1" indent="0">
              <a:buNone/>
            </a:pPr>
            <a:r>
              <a:rPr lang="en-US" sz="2000" dirty="0"/>
              <a:t>        &lt;h2&gt;A&lt;/h2&gt;</a:t>
            </a:r>
          </a:p>
          <a:p>
            <a:pPr marL="400050" lvl="1" indent="0">
              <a:buNone/>
            </a:pPr>
            <a:r>
              <a:rPr lang="en-US" sz="2000" dirty="0"/>
              <a:t>        </a:t>
            </a:r>
            <a:r>
              <a:rPr lang="en-US" sz="2000" dirty="0">
                <a:highlight>
                  <a:srgbClr val="FFFF00"/>
                </a:highlight>
              </a:rPr>
              <a:t>&lt;dl&gt;</a:t>
            </a:r>
          </a:p>
          <a:p>
            <a:pPr marL="400050" lvl="1" indent="0">
              <a:buNone/>
            </a:pPr>
            <a:r>
              <a:rPr lang="en-US" sz="2000" dirty="0"/>
              <a:t>            </a:t>
            </a:r>
            <a:r>
              <a:rPr lang="en-US" sz="2000" b="1" dirty="0"/>
              <a:t>&lt;dt&gt;</a:t>
            </a:r>
            <a:r>
              <a:rPr lang="en-US" sz="2000" dirty="0"/>
              <a:t>AA, Aas.</a:t>
            </a:r>
            <a:r>
              <a:rPr lang="en-US" sz="2000" b="1" dirty="0"/>
              <a:t>&lt;/dt&gt;&lt;dd&gt;</a:t>
            </a:r>
            <a:r>
              <a:rPr lang="en-US" sz="2000" dirty="0"/>
              <a:t>Abbreviation for author's alterations(s) used in 		correcting a proof.</a:t>
            </a:r>
            <a:r>
              <a:rPr lang="en-US" sz="2000" b="1" dirty="0"/>
              <a:t>&lt;/dd&gt;</a:t>
            </a:r>
          </a:p>
          <a:p>
            <a:pPr marL="400050" lvl="1" indent="0">
              <a:buNone/>
            </a:pPr>
            <a:r>
              <a:rPr lang="en-US" sz="2000" dirty="0"/>
              <a:t>            </a:t>
            </a:r>
            <a:r>
              <a:rPr lang="en-US" sz="2000" b="1" dirty="0"/>
              <a:t>&lt;dt&gt;</a:t>
            </a:r>
            <a:r>
              <a:rPr lang="en-US" sz="2000" dirty="0"/>
              <a:t>access</a:t>
            </a:r>
            <a:r>
              <a:rPr lang="en-US" sz="2000" b="1" dirty="0"/>
              <a:t>&lt;/dt&gt;&lt;dd&gt;</a:t>
            </a:r>
            <a:r>
              <a:rPr lang="en-US" sz="2000" dirty="0"/>
              <a:t>In computer terminology, the ability to reach and 		make use  of electronically stored data.</a:t>
            </a:r>
            <a:r>
              <a:rPr lang="en-US" sz="2000" b="1" dirty="0"/>
              <a:t>&lt;/dd&gt;</a:t>
            </a:r>
          </a:p>
          <a:p>
            <a:pPr marL="400050" lvl="1" indent="0">
              <a:buNone/>
            </a:pPr>
            <a:r>
              <a:rPr lang="en-US" sz="2000" dirty="0"/>
              <a:t>	    </a:t>
            </a:r>
            <a:r>
              <a:rPr lang="en-US" sz="2000" b="1" dirty="0"/>
              <a:t>&lt;dt&gt;</a:t>
            </a:r>
            <a:r>
              <a:rPr lang="en-US" sz="2000" dirty="0"/>
              <a:t>amplify</a:t>
            </a:r>
            <a:r>
              <a:rPr lang="en-US" sz="2000" b="1" dirty="0"/>
              <a:t>&lt;/dt&gt;&lt;dd&gt;</a:t>
            </a:r>
            <a:r>
              <a:rPr lang="en-US" sz="2000" dirty="0"/>
              <a:t>To increase the amplitude of a signal.</a:t>
            </a:r>
            <a:r>
              <a:rPr lang="en-US" sz="2000" b="1" dirty="0"/>
              <a:t>&lt;/dd&gt;</a:t>
            </a:r>
            <a:r>
              <a:rPr lang="en-US" sz="2000" dirty="0"/>
              <a:t>		</a:t>
            </a:r>
            <a:r>
              <a:rPr lang="en-US" sz="2000" dirty="0">
                <a:highlight>
                  <a:srgbClr val="FFFF00"/>
                </a:highlight>
              </a:rPr>
              <a:t>&lt;/dl&gt;</a:t>
            </a:r>
          </a:p>
          <a:p>
            <a:pPr marL="400050" lvl="1" indent="0">
              <a:buNone/>
            </a:pPr>
            <a:r>
              <a:rPr lang="en-US" sz="2000" dirty="0"/>
              <a:t>    &lt;/level2&gt;</a:t>
            </a:r>
          </a:p>
          <a:p>
            <a:pPr marL="400050" lvl="1" indent="0">
              <a:buNone/>
            </a:pPr>
            <a:r>
              <a:rPr lang="en-US" sz="2000" dirty="0"/>
              <a:t>&lt;/level1&gt;</a:t>
            </a:r>
          </a:p>
        </p:txBody>
      </p:sp>
    </p:spTree>
    <p:extLst>
      <p:ext uri="{BB962C8B-B14F-4D97-AF65-F5344CB8AC3E}">
        <p14:creationId xmlns:p14="http://schemas.microsoft.com/office/powerpoint/2010/main" val="112111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30180-9524-4459-90CF-27323622E2D5}"/>
              </a:ext>
            </a:extLst>
          </p:cNvPr>
          <p:cNvSpPr>
            <a:spLocks noGrp="1"/>
          </p:cNvSpPr>
          <p:nvPr>
            <p:ph type="title"/>
          </p:nvPr>
        </p:nvSpPr>
        <p:spPr/>
        <p:txBody>
          <a:bodyPr/>
          <a:lstStyle/>
          <a:p>
            <a:r>
              <a:rPr lang="en-US" dirty="0"/>
              <a:t>Lists vs. Tables</a:t>
            </a:r>
          </a:p>
        </p:txBody>
      </p:sp>
      <p:sp>
        <p:nvSpPr>
          <p:cNvPr id="3" name="Content Placeholder 2">
            <a:extLst>
              <a:ext uri="{FF2B5EF4-FFF2-40B4-BE49-F238E27FC236}">
                <a16:creationId xmlns:a16="http://schemas.microsoft.com/office/drawing/2014/main" id="{D9F0EBB4-7F66-4D82-B28D-3136A65CF547}"/>
              </a:ext>
            </a:extLst>
          </p:cNvPr>
          <p:cNvSpPr>
            <a:spLocks noGrp="1"/>
          </p:cNvSpPr>
          <p:nvPr>
            <p:ph idx="1"/>
          </p:nvPr>
        </p:nvSpPr>
        <p:spPr>
          <a:xfrm>
            <a:off x="838200" y="1600200"/>
            <a:ext cx="10515600" cy="4525964"/>
          </a:xfrm>
        </p:spPr>
        <p:txBody>
          <a:bodyPr/>
          <a:lstStyle/>
          <a:p>
            <a:r>
              <a:rPr lang="en-US" sz="2800" dirty="0"/>
              <a:t>If there are two or more components to each list item, it may be appropriate to mark up the list as a table. </a:t>
            </a:r>
          </a:p>
          <a:p>
            <a:endParaRPr lang="en-US" sz="1200" dirty="0"/>
          </a:p>
          <a:p>
            <a:r>
              <a:rPr lang="en-US" sz="2800" dirty="0"/>
              <a:t>For example, multilingual glossaries may be more appropriately tagged as a table.</a:t>
            </a:r>
          </a:p>
          <a:p>
            <a:endParaRPr lang="en-US" sz="1200" dirty="0"/>
          </a:p>
          <a:p>
            <a:r>
              <a:rPr lang="en-US" sz="2800" dirty="0"/>
              <a:t>If you have any questions about how to best capture content in the NIMAS tagging, please feel free to reach out to us for assistance at </a:t>
            </a:r>
            <a:r>
              <a:rPr lang="en-US" sz="2800" dirty="0">
                <a:hlinkClick r:id="rId2"/>
              </a:rPr>
              <a:t>nimac@aph.org</a:t>
            </a:r>
            <a:r>
              <a:rPr lang="en-US" sz="2800" dirty="0"/>
              <a:t> or (877) 526-4622.</a:t>
            </a:r>
          </a:p>
        </p:txBody>
      </p:sp>
    </p:spTree>
    <p:extLst>
      <p:ext uri="{BB962C8B-B14F-4D97-AF65-F5344CB8AC3E}">
        <p14:creationId xmlns:p14="http://schemas.microsoft.com/office/powerpoint/2010/main" val="35013275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609600" y="274638"/>
            <a:ext cx="10972800" cy="792162"/>
          </a:xfrm>
        </p:spPr>
        <p:txBody>
          <a:bodyPr/>
          <a:lstStyle/>
          <a:p>
            <a:r>
              <a:rPr lang="en-US" dirty="0"/>
              <a:t>Table Tagging</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762000" y="1295400"/>
            <a:ext cx="10591800" cy="5105400"/>
          </a:xfrm>
        </p:spPr>
        <p:txBody>
          <a:bodyPr/>
          <a:lstStyle/>
          <a:p>
            <a:r>
              <a:rPr lang="en-US" sz="2800" dirty="0"/>
              <a:t>Tables are marked up using the &lt;table&gt; element in combination with these tags:</a:t>
            </a:r>
          </a:p>
          <a:p>
            <a:endParaRPr lang="en-US" sz="1200" dirty="0"/>
          </a:p>
          <a:p>
            <a:pPr marL="857250" lvl="2" indent="0">
              <a:buNone/>
            </a:pPr>
            <a:r>
              <a:rPr lang="en-US" dirty="0"/>
              <a:t>&lt;caption&gt; (if applicable)</a:t>
            </a:r>
          </a:p>
          <a:p>
            <a:pPr marL="857250" lvl="2" indent="0">
              <a:buNone/>
            </a:pPr>
            <a:r>
              <a:rPr lang="en-US" dirty="0"/>
              <a:t>&lt;thead&gt; (contains the column heading row)</a:t>
            </a:r>
          </a:p>
          <a:p>
            <a:pPr marL="857250" lvl="2" indent="0">
              <a:buNone/>
            </a:pPr>
            <a:r>
              <a:rPr lang="en-US" dirty="0"/>
              <a:t>&lt;tbody&gt; (optional - main body of table)</a:t>
            </a:r>
          </a:p>
          <a:p>
            <a:pPr marL="857250" lvl="2" indent="0">
              <a:buNone/>
            </a:pPr>
            <a:r>
              <a:rPr lang="en-US" dirty="0"/>
              <a:t>&lt;tr&gt; (table row) </a:t>
            </a:r>
          </a:p>
          <a:p>
            <a:pPr marL="857250" lvl="2" indent="0">
              <a:buNone/>
            </a:pPr>
            <a:r>
              <a:rPr lang="en-US" dirty="0"/>
              <a:t>&lt;th&gt; (cell containing column heading information) </a:t>
            </a:r>
          </a:p>
          <a:p>
            <a:pPr marL="857250" lvl="2" indent="0">
              <a:buNone/>
            </a:pPr>
            <a:r>
              <a:rPr lang="en-US" dirty="0"/>
              <a:t>&lt;td&gt; (cell containing table data)</a:t>
            </a:r>
          </a:p>
          <a:p>
            <a:pPr lvl="1"/>
            <a:endParaRPr lang="en-US" sz="800" dirty="0"/>
          </a:p>
          <a:p>
            <a:endParaRPr lang="en-US" sz="1200" b="1" dirty="0"/>
          </a:p>
          <a:p>
            <a:r>
              <a:rPr lang="en-US" sz="2800" b="1" dirty="0"/>
              <a:t>Reminder: </a:t>
            </a:r>
            <a:r>
              <a:rPr lang="en-US" sz="2800" dirty="0"/>
              <a:t>Tables should be tagged as text in the XML. Please do not provide tables as images. </a:t>
            </a:r>
          </a:p>
        </p:txBody>
      </p:sp>
    </p:spTree>
    <p:extLst>
      <p:ext uri="{BB962C8B-B14F-4D97-AF65-F5344CB8AC3E}">
        <p14:creationId xmlns:p14="http://schemas.microsoft.com/office/powerpoint/2010/main" val="18669277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609600" y="274638"/>
            <a:ext cx="10972800" cy="868362"/>
          </a:xfrm>
        </p:spPr>
        <p:txBody>
          <a:bodyPr/>
          <a:lstStyle/>
          <a:p>
            <a:r>
              <a:rPr lang="en-US" dirty="0"/>
              <a:t>Table Headings</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914400" y="1295400"/>
            <a:ext cx="10287000" cy="5105400"/>
          </a:xfrm>
        </p:spPr>
        <p:txBody>
          <a:bodyPr/>
          <a:lstStyle/>
          <a:p>
            <a:r>
              <a:rPr lang="en-US" sz="2800" dirty="0"/>
              <a:t>Tables found in K-12 instructional materials may be simple or complex. For example, some tables may not include a caption or footer.</a:t>
            </a:r>
          </a:p>
          <a:p>
            <a:endParaRPr lang="en-US" sz="1200" dirty="0"/>
          </a:p>
          <a:p>
            <a:r>
              <a:rPr lang="en-US" sz="2800" dirty="0"/>
              <a:t>However, tables will commonly include column headings.  </a:t>
            </a:r>
          </a:p>
          <a:p>
            <a:endParaRPr lang="en-US" sz="1200" dirty="0"/>
          </a:p>
          <a:p>
            <a:r>
              <a:rPr lang="en-US" sz="2800" dirty="0"/>
              <a:t>This content should always be correctly tagged using the &lt;thead&gt; and &lt;th&gt; tags.</a:t>
            </a:r>
          </a:p>
          <a:p>
            <a:endParaRPr lang="en-US" sz="1200" dirty="0"/>
          </a:p>
          <a:p>
            <a:r>
              <a:rPr lang="en-US" sz="2800" dirty="0"/>
              <a:t>These tags are particularly important for navigation when NIMAS is used to produce digital formats like DAISY or EPUB. </a:t>
            </a:r>
          </a:p>
          <a:p>
            <a:endParaRPr lang="en-US" sz="2800" dirty="0"/>
          </a:p>
        </p:txBody>
      </p:sp>
    </p:spTree>
    <p:extLst>
      <p:ext uri="{BB962C8B-B14F-4D97-AF65-F5344CB8AC3E}">
        <p14:creationId xmlns:p14="http://schemas.microsoft.com/office/powerpoint/2010/main" val="1370470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683342" y="369021"/>
            <a:ext cx="8229600" cy="674365"/>
          </a:xfrm>
        </p:spPr>
        <p:txBody>
          <a:bodyPr wrap="square" anchor="ctr">
            <a:normAutofit/>
          </a:bodyPr>
          <a:lstStyle/>
          <a:p>
            <a:r>
              <a:rPr lang="en-US" sz="4000" dirty="0"/>
              <a:t>Tagging Column Headings</a:t>
            </a:r>
          </a:p>
        </p:txBody>
      </p:sp>
      <p:sp>
        <p:nvSpPr>
          <p:cNvPr id="16" name="Text Placeholder 2">
            <a:extLst>
              <a:ext uri="{FF2B5EF4-FFF2-40B4-BE49-F238E27FC236}">
                <a16:creationId xmlns:a16="http://schemas.microsoft.com/office/drawing/2014/main" id="{061F9FAB-3A7F-0620-1D6F-8746206C2448}"/>
              </a:ext>
            </a:extLst>
          </p:cNvPr>
          <p:cNvSpPr>
            <a:spLocks noGrp="1"/>
          </p:cNvSpPr>
          <p:nvPr>
            <p:ph type="body" idx="1"/>
          </p:nvPr>
        </p:nvSpPr>
        <p:spPr>
          <a:xfrm>
            <a:off x="2004292" y="1232695"/>
            <a:ext cx="4040188" cy="369887"/>
          </a:xfrm>
        </p:spPr>
        <p:txBody>
          <a:bodyPr>
            <a:normAutofit fontScale="92500" lnSpcReduction="20000"/>
          </a:bodyPr>
          <a:lstStyle/>
          <a:p>
            <a:r>
              <a:rPr lang="en-US" dirty="0"/>
              <a:t>Original Text</a:t>
            </a:r>
          </a:p>
        </p:txBody>
      </p:sp>
      <p:graphicFrame>
        <p:nvGraphicFramePr>
          <p:cNvPr id="10" name="Content Placeholder 9">
            <a:extLst>
              <a:ext uri="{FF2B5EF4-FFF2-40B4-BE49-F238E27FC236}">
                <a16:creationId xmlns:a16="http://schemas.microsoft.com/office/drawing/2014/main" id="{D2F4757A-465C-1DCC-542F-224C31841F6A}"/>
              </a:ext>
            </a:extLst>
          </p:cNvPr>
          <p:cNvGraphicFramePr>
            <a:graphicFrameLocks noGrp="1"/>
          </p:cNvGraphicFramePr>
          <p:nvPr>
            <p:ph sz="quarter" idx="4"/>
          </p:nvPr>
        </p:nvGraphicFramePr>
        <p:xfrm>
          <a:off x="2089731" y="1981200"/>
          <a:ext cx="3317295" cy="2184604"/>
        </p:xfrm>
        <a:graphic>
          <a:graphicData uri="http://schemas.openxmlformats.org/drawingml/2006/table">
            <a:tbl>
              <a:tblPr firstRow="1">
                <a:solidFill>
                  <a:srgbClr val="F2F2F2">
                    <a:alpha val="45098"/>
                  </a:srgbClr>
                </a:solidFill>
              </a:tblPr>
              <a:tblGrid>
                <a:gridCol w="1592370">
                  <a:extLst>
                    <a:ext uri="{9D8B030D-6E8A-4147-A177-3AD203B41FA5}">
                      <a16:colId xmlns:a16="http://schemas.microsoft.com/office/drawing/2014/main" val="632061146"/>
                    </a:ext>
                  </a:extLst>
                </a:gridCol>
                <a:gridCol w="1724925">
                  <a:extLst>
                    <a:ext uri="{9D8B030D-6E8A-4147-A177-3AD203B41FA5}">
                      <a16:colId xmlns:a16="http://schemas.microsoft.com/office/drawing/2014/main" val="468728507"/>
                    </a:ext>
                  </a:extLst>
                </a:gridCol>
              </a:tblGrid>
              <a:tr h="699438">
                <a:tc>
                  <a:txBody>
                    <a:bodyPr/>
                    <a:lstStyle/>
                    <a:p>
                      <a:r>
                        <a:rPr lang="en-US" sz="1800" b="1" cap="none" spc="0" dirty="0">
                          <a:solidFill>
                            <a:schemeClr val="tx1"/>
                          </a:solidFill>
                        </a:rPr>
                        <a:t>Parent Company</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r>
                        <a:rPr lang="en-US" sz="1800" b="1" cap="none" spc="0" dirty="0">
                          <a:solidFill>
                            <a:schemeClr val="tx1"/>
                          </a:solidFill>
                        </a:rPr>
                        <a:t>Divested Business</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extLst>
                  <a:ext uri="{0D108BD9-81ED-4DB2-BD59-A6C34878D82A}">
                    <a16:rowId xmlns:a16="http://schemas.microsoft.com/office/drawing/2014/main" val="771110787"/>
                  </a:ext>
                </a:extLst>
              </a:tr>
              <a:tr h="444255">
                <a:tc>
                  <a:txBody>
                    <a:bodyPr/>
                    <a:lstStyle/>
                    <a:p>
                      <a:r>
                        <a:rPr lang="en-US" sz="1800" cap="none" spc="0" dirty="0">
                          <a:solidFill>
                            <a:schemeClr val="tx1"/>
                          </a:solidFill>
                        </a:rPr>
                        <a:t>U.S. Sprint</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Cellular phone</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3396871886"/>
                  </a:ext>
                </a:extLst>
              </a:tr>
              <a:tr h="444255">
                <a:tc>
                  <a:txBody>
                    <a:bodyPr/>
                    <a:lstStyle/>
                    <a:p>
                      <a:r>
                        <a:rPr lang="en-US" sz="1800" cap="none" spc="0" dirty="0">
                          <a:solidFill>
                            <a:schemeClr val="tx1"/>
                          </a:solidFill>
                        </a:rPr>
                        <a:t>Union Pacific</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Oil, gas</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483667216"/>
                  </a:ext>
                </a:extLst>
              </a:tr>
              <a:tr h="444255">
                <a:tc>
                  <a:txBody>
                    <a:bodyPr/>
                    <a:lstStyle/>
                    <a:p>
                      <a:r>
                        <a:rPr lang="en-US" sz="1800" cap="none" spc="0" dirty="0">
                          <a:solidFill>
                            <a:schemeClr val="tx1"/>
                          </a:solidFill>
                        </a:rPr>
                        <a:t>Viacom</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Cable TV</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672509243"/>
                  </a:ext>
                </a:extLst>
              </a:tr>
            </a:tbl>
          </a:graphicData>
        </a:graphic>
      </p:graphicFrame>
      <p:sp>
        <p:nvSpPr>
          <p:cNvPr id="18" name="Text Placeholder 4">
            <a:extLst>
              <a:ext uri="{FF2B5EF4-FFF2-40B4-BE49-F238E27FC236}">
                <a16:creationId xmlns:a16="http://schemas.microsoft.com/office/drawing/2014/main" id="{E80704A3-16A2-EFC1-E2A4-CEF4C77D1028}"/>
              </a:ext>
            </a:extLst>
          </p:cNvPr>
          <p:cNvSpPr>
            <a:spLocks noGrp="1"/>
          </p:cNvSpPr>
          <p:nvPr>
            <p:ph type="body" sz="quarter" idx="3"/>
          </p:nvPr>
        </p:nvSpPr>
        <p:spPr>
          <a:xfrm>
            <a:off x="6169026" y="1306153"/>
            <a:ext cx="4041775" cy="369887"/>
          </a:xfrm>
        </p:spPr>
        <p:txBody>
          <a:bodyPr>
            <a:normAutofit fontScale="92500" lnSpcReduction="20000"/>
          </a:bodyPr>
          <a:lstStyle/>
          <a:p>
            <a:r>
              <a:rPr lang="en-US" dirty="0"/>
              <a:t>Tagging</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sz="half" idx="2"/>
          </p:nvPr>
        </p:nvSpPr>
        <p:spPr>
          <a:xfrm>
            <a:off x="6246812" y="1732746"/>
            <a:ext cx="5728878" cy="4963021"/>
          </a:xfrm>
        </p:spPr>
        <p:txBody>
          <a:bodyPr wrap="square" anchor="t">
            <a:noAutofit/>
          </a:bodyPr>
          <a:lstStyle/>
          <a:p>
            <a:pPr marL="0" indent="0">
              <a:lnSpc>
                <a:spcPct val="90000"/>
              </a:lnSpc>
              <a:buNone/>
            </a:pPr>
            <a:r>
              <a:rPr lang="en-US" sz="1800" dirty="0"/>
              <a:t>&lt;table border="1"&gt;</a:t>
            </a:r>
          </a:p>
          <a:p>
            <a:pPr marL="0" indent="0">
              <a:lnSpc>
                <a:spcPct val="90000"/>
              </a:lnSpc>
              <a:buNone/>
            </a:pPr>
            <a:r>
              <a:rPr lang="en-US" sz="1800" dirty="0">
                <a:highlight>
                  <a:srgbClr val="FFFF00"/>
                </a:highlight>
              </a:rPr>
              <a:t>  &lt;thead&gt;</a:t>
            </a:r>
          </a:p>
          <a:p>
            <a:pPr marL="0" indent="0">
              <a:lnSpc>
                <a:spcPct val="90000"/>
              </a:lnSpc>
              <a:buNone/>
            </a:pPr>
            <a:r>
              <a:rPr lang="en-US" sz="1800" dirty="0">
                <a:highlight>
                  <a:srgbClr val="00FFFF"/>
                </a:highlight>
              </a:rPr>
              <a:t>    &lt;tr&gt;</a:t>
            </a:r>
          </a:p>
          <a:p>
            <a:pPr marL="0" indent="0">
              <a:lnSpc>
                <a:spcPct val="90000"/>
              </a:lnSpc>
              <a:buNone/>
            </a:pPr>
            <a:r>
              <a:rPr lang="en-US" sz="1800" dirty="0">
                <a:highlight>
                  <a:srgbClr val="FFFF00"/>
                </a:highlight>
              </a:rPr>
              <a:t>      &lt;th&gt;Parent Company&lt;/th&gt;</a:t>
            </a:r>
          </a:p>
          <a:p>
            <a:pPr marL="0" indent="0">
              <a:lnSpc>
                <a:spcPct val="90000"/>
              </a:lnSpc>
              <a:buNone/>
            </a:pPr>
            <a:r>
              <a:rPr lang="en-US" sz="1800" dirty="0">
                <a:highlight>
                  <a:srgbClr val="FFFF00"/>
                </a:highlight>
              </a:rPr>
              <a:t>      &lt;th&gt;Divested Business&lt;/th&gt;</a:t>
            </a:r>
          </a:p>
          <a:p>
            <a:pPr marL="0" indent="0">
              <a:lnSpc>
                <a:spcPct val="90000"/>
              </a:lnSpc>
              <a:buNone/>
            </a:pPr>
            <a:r>
              <a:rPr lang="en-US" sz="1800" dirty="0">
                <a:highlight>
                  <a:srgbClr val="00FFFF"/>
                </a:highlight>
              </a:rPr>
              <a:t>    &lt;/tr&gt;</a:t>
            </a:r>
          </a:p>
          <a:p>
            <a:pPr marL="0" indent="0">
              <a:lnSpc>
                <a:spcPct val="90000"/>
              </a:lnSpc>
              <a:buNone/>
            </a:pPr>
            <a:r>
              <a:rPr lang="en-US" sz="1800" dirty="0">
                <a:highlight>
                  <a:srgbClr val="FFFF00"/>
                </a:highlight>
              </a:rPr>
              <a:t>  &lt;/thead&gt;</a:t>
            </a:r>
          </a:p>
          <a:p>
            <a:pPr marL="0" indent="0">
              <a:lnSpc>
                <a:spcPct val="90000"/>
              </a:lnSpc>
              <a:buNone/>
            </a:pPr>
            <a:r>
              <a:rPr lang="en-US" sz="1800" dirty="0"/>
              <a:t>  </a:t>
            </a:r>
            <a:r>
              <a:rPr lang="en-US" sz="1800" dirty="0">
                <a:highlight>
                  <a:srgbClr val="00FFFF"/>
                </a:highlight>
              </a:rPr>
              <a:t>&lt;tr&gt; </a:t>
            </a:r>
            <a:r>
              <a:rPr lang="en-US" sz="1800" dirty="0"/>
              <a:t>&lt;td&gt;U.S. Sprint&lt;/td&gt; &lt;td&gt;Cellular phone&lt;/td&gt; </a:t>
            </a:r>
            <a:r>
              <a:rPr lang="en-US" sz="1800" dirty="0">
                <a:highlight>
                  <a:srgbClr val="00FFFF"/>
                </a:highlight>
              </a:rPr>
              <a:t>&lt;/tr&gt;</a:t>
            </a:r>
          </a:p>
          <a:p>
            <a:pPr marL="0" indent="0">
              <a:lnSpc>
                <a:spcPct val="90000"/>
              </a:lnSpc>
              <a:buNone/>
            </a:pPr>
            <a:r>
              <a:rPr lang="en-US" sz="1800" dirty="0"/>
              <a:t>  </a:t>
            </a:r>
            <a:r>
              <a:rPr lang="en-US" sz="1800" dirty="0">
                <a:highlight>
                  <a:srgbClr val="00FFFF"/>
                </a:highlight>
              </a:rPr>
              <a:t>&lt;tr&gt; </a:t>
            </a:r>
            <a:r>
              <a:rPr lang="en-US" sz="1800" dirty="0"/>
              <a:t>&lt;td&gt;Union Pacific&lt;/td&gt; &lt;td&gt;Oil, gas&lt;/td&gt; </a:t>
            </a:r>
            <a:r>
              <a:rPr lang="en-US" sz="1800" dirty="0">
                <a:highlight>
                  <a:srgbClr val="00FFFF"/>
                </a:highlight>
              </a:rPr>
              <a:t>&lt;/tr&gt;</a:t>
            </a:r>
          </a:p>
          <a:p>
            <a:pPr marL="0" indent="0">
              <a:lnSpc>
                <a:spcPct val="90000"/>
              </a:lnSpc>
              <a:buNone/>
            </a:pPr>
            <a:r>
              <a:rPr lang="en-US" sz="1800" dirty="0"/>
              <a:t>  </a:t>
            </a:r>
            <a:r>
              <a:rPr lang="en-US" sz="1800" dirty="0">
                <a:highlight>
                  <a:srgbClr val="00FFFF"/>
                </a:highlight>
              </a:rPr>
              <a:t>&lt;tr&gt; </a:t>
            </a:r>
            <a:r>
              <a:rPr lang="en-US" sz="1800" dirty="0"/>
              <a:t>&lt;td&gt;Viacom&lt;/td&gt; &lt;td&gt;Cable TV&lt;/td&gt; </a:t>
            </a:r>
            <a:r>
              <a:rPr lang="en-US" sz="1800" dirty="0">
                <a:highlight>
                  <a:srgbClr val="00FFFF"/>
                </a:highlight>
              </a:rPr>
              <a:t>&lt;/tr&gt;</a:t>
            </a:r>
          </a:p>
          <a:p>
            <a:pPr marL="0" indent="0">
              <a:lnSpc>
                <a:spcPct val="90000"/>
              </a:lnSpc>
              <a:buNone/>
            </a:pPr>
            <a:r>
              <a:rPr lang="en-US" sz="1800" dirty="0"/>
              <a:t>&lt;/table&gt;</a:t>
            </a:r>
          </a:p>
        </p:txBody>
      </p:sp>
    </p:spTree>
    <p:extLst>
      <p:ext uri="{BB962C8B-B14F-4D97-AF65-F5344CB8AC3E}">
        <p14:creationId xmlns:p14="http://schemas.microsoft.com/office/powerpoint/2010/main" val="3010146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A731-5EB7-42D9-93C1-CF97C8B8C76C}"/>
              </a:ext>
            </a:extLst>
          </p:cNvPr>
          <p:cNvSpPr>
            <a:spLocks noGrp="1"/>
          </p:cNvSpPr>
          <p:nvPr>
            <p:ph type="title"/>
          </p:nvPr>
        </p:nvSpPr>
        <p:spPr/>
        <p:txBody>
          <a:bodyPr/>
          <a:lstStyle/>
          <a:p>
            <a:r>
              <a:rPr lang="en-US" sz="4000" dirty="0"/>
              <a:t>Pagination/Page Break Tags</a:t>
            </a:r>
          </a:p>
        </p:txBody>
      </p:sp>
      <p:sp>
        <p:nvSpPr>
          <p:cNvPr id="3" name="Content Placeholder 2">
            <a:extLst>
              <a:ext uri="{FF2B5EF4-FFF2-40B4-BE49-F238E27FC236}">
                <a16:creationId xmlns:a16="http://schemas.microsoft.com/office/drawing/2014/main" id="{71AF5657-A45A-4270-BF14-7D84BE0ACE85}"/>
              </a:ext>
            </a:extLst>
          </p:cNvPr>
          <p:cNvSpPr>
            <a:spLocks noGrp="1"/>
          </p:cNvSpPr>
          <p:nvPr>
            <p:ph idx="1"/>
          </p:nvPr>
        </p:nvSpPr>
        <p:spPr>
          <a:xfrm>
            <a:off x="990600" y="1447800"/>
            <a:ext cx="10363200" cy="5181600"/>
          </a:xfrm>
        </p:spPr>
        <p:txBody>
          <a:bodyPr/>
          <a:lstStyle/>
          <a:p>
            <a:pPr algn="l" rtl="0" fontAlgn="base">
              <a:buFont typeface="Arial" panose="020B0604020202020204" pitchFamily="34" charset="0"/>
              <a:buChar char="•"/>
            </a:pPr>
            <a:r>
              <a:rPr lang="en-US" sz="2800" dirty="0"/>
              <a:t>Pagination or </a:t>
            </a:r>
            <a:r>
              <a:rPr lang="en-US" sz="2800" dirty="0">
                <a:hlinkClick r:id="rId2"/>
              </a:rPr>
              <a:t>&lt;pagenum&gt;</a:t>
            </a:r>
            <a:r>
              <a:rPr lang="en-US" sz="2800" dirty="0"/>
              <a:t> tags are required for all NIMAS files created for print materials. </a:t>
            </a:r>
          </a:p>
          <a:p>
            <a:pPr algn="l" rtl="0" fontAlgn="base">
              <a:buFont typeface="Arial" panose="020B0604020202020204" pitchFamily="34" charset="0"/>
              <a:buChar char="•"/>
            </a:pPr>
            <a:endParaRPr lang="en-US" sz="1200" dirty="0"/>
          </a:p>
          <a:p>
            <a:pPr algn="l" rtl="0" fontAlgn="base">
              <a:buFont typeface="Arial" panose="020B0604020202020204" pitchFamily="34" charset="0"/>
              <a:buChar char="•"/>
            </a:pPr>
            <a:r>
              <a:rPr lang="en-US" sz="2800" dirty="0"/>
              <a:t>The “page” attribute should also be present on all &lt;pagenum&gt; tags. </a:t>
            </a:r>
          </a:p>
          <a:p>
            <a:pPr algn="l" rtl="0" fontAlgn="base">
              <a:buFont typeface="Arial" panose="020B0604020202020204" pitchFamily="34" charset="0"/>
              <a:buChar char="•"/>
            </a:pPr>
            <a:endParaRPr lang="en-US" sz="1200" dirty="0"/>
          </a:p>
          <a:p>
            <a:pPr marL="857250" lvl="2" indent="0">
              <a:buNone/>
            </a:pPr>
            <a:r>
              <a:rPr lang="en-US" sz="2600" b="1" dirty="0"/>
              <a:t>page=“front”</a:t>
            </a:r>
            <a:r>
              <a:rPr lang="en-US" sz="2600" dirty="0"/>
              <a:t> is for Roman numerals found in frontmatter. </a:t>
            </a:r>
          </a:p>
          <a:p>
            <a:pPr marL="857250" lvl="2" indent="0">
              <a:buNone/>
            </a:pPr>
            <a:r>
              <a:rPr lang="en-US" sz="2600" b="1" dirty="0"/>
              <a:t>page=“normal”</a:t>
            </a:r>
            <a:r>
              <a:rPr lang="en-US" sz="2600" dirty="0"/>
              <a:t> is for integer-only pagination (e.g., 224). </a:t>
            </a:r>
          </a:p>
          <a:p>
            <a:pPr marL="857250" lvl="2" indent="0">
              <a:buNone/>
            </a:pPr>
            <a:r>
              <a:rPr lang="en-US" sz="2600" b="1" dirty="0"/>
              <a:t>page=“special”</a:t>
            </a:r>
            <a:r>
              <a:rPr lang="en-US" sz="2600" dirty="0"/>
              <a:t> is for any other content (e.g., N-12 </a:t>
            </a:r>
            <a:r>
              <a:rPr lang="en-US" sz="2600" dirty="0">
                <a:highlight>
                  <a:srgbClr val="FFFF00"/>
                </a:highlight>
              </a:rPr>
              <a:t>or an empty tag</a:t>
            </a:r>
            <a:r>
              <a:rPr lang="en-US" sz="2600" dirty="0"/>
              <a:t>). </a:t>
            </a:r>
          </a:p>
          <a:p>
            <a:pPr lvl="1">
              <a:buFont typeface="Arial" panose="020B0604020202020204" pitchFamily="34" charset="0"/>
              <a:buChar char="•"/>
            </a:pPr>
            <a:endParaRPr lang="en-US" sz="800" dirty="0"/>
          </a:p>
          <a:p>
            <a:pPr marL="0" indent="0">
              <a:buNone/>
            </a:pPr>
            <a:endParaRPr lang="en-US" dirty="0"/>
          </a:p>
        </p:txBody>
      </p:sp>
    </p:spTree>
    <p:extLst>
      <p:ext uri="{BB962C8B-B14F-4D97-AF65-F5344CB8AC3E}">
        <p14:creationId xmlns:p14="http://schemas.microsoft.com/office/powerpoint/2010/main" val="3772646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8772-CF84-4F6F-B8C3-2B54BA4AF3B1}"/>
              </a:ext>
            </a:extLst>
          </p:cNvPr>
          <p:cNvSpPr>
            <a:spLocks noGrp="1"/>
          </p:cNvSpPr>
          <p:nvPr>
            <p:ph type="title"/>
          </p:nvPr>
        </p:nvSpPr>
        <p:spPr>
          <a:xfrm>
            <a:off x="838200" y="152400"/>
            <a:ext cx="8229600" cy="838200"/>
          </a:xfrm>
        </p:spPr>
        <p:txBody>
          <a:bodyPr/>
          <a:lstStyle/>
          <a:p>
            <a:r>
              <a:rPr lang="en-US" sz="4000" dirty="0"/>
              <a:t>Handling Unnumbered Pages</a:t>
            </a:r>
          </a:p>
        </p:txBody>
      </p:sp>
      <p:sp>
        <p:nvSpPr>
          <p:cNvPr id="3" name="Content Placeholder 2">
            <a:extLst>
              <a:ext uri="{FF2B5EF4-FFF2-40B4-BE49-F238E27FC236}">
                <a16:creationId xmlns:a16="http://schemas.microsoft.com/office/drawing/2014/main" id="{75C180C1-6C79-4F04-808F-5DF71E468C46}"/>
              </a:ext>
            </a:extLst>
          </p:cNvPr>
          <p:cNvSpPr>
            <a:spLocks noGrp="1"/>
          </p:cNvSpPr>
          <p:nvPr>
            <p:ph idx="1"/>
          </p:nvPr>
        </p:nvSpPr>
        <p:spPr>
          <a:xfrm>
            <a:off x="838200" y="990600"/>
            <a:ext cx="10439400" cy="5562600"/>
          </a:xfrm>
        </p:spPr>
        <p:txBody>
          <a:bodyPr/>
          <a:lstStyle/>
          <a:p>
            <a:pPr marL="0" indent="0">
              <a:buNone/>
            </a:pPr>
            <a:endParaRPr lang="en-US" sz="800" dirty="0"/>
          </a:p>
          <a:p>
            <a:pPr marL="0" indent="0">
              <a:buNone/>
            </a:pPr>
            <a:r>
              <a:rPr lang="en-US" sz="2400" dirty="0"/>
              <a:t>If the printed book has </a:t>
            </a:r>
            <a:r>
              <a:rPr lang="en-US" sz="2400" b="1" dirty="0"/>
              <a:t>no pagination</a:t>
            </a:r>
            <a:r>
              <a:rPr lang="en-US" sz="2400" dirty="0"/>
              <a:t>, pagenum tags are still required to indicate where there are physical page breaks. </a:t>
            </a:r>
          </a:p>
          <a:p>
            <a:pPr marL="0" indent="0">
              <a:buNone/>
            </a:pPr>
            <a:endParaRPr lang="en-US" sz="1200" dirty="0"/>
          </a:p>
          <a:p>
            <a:pPr marL="0" indent="0">
              <a:buNone/>
            </a:pPr>
            <a:r>
              <a:rPr lang="en-US" sz="2400" dirty="0"/>
              <a:t>1. Unnumbered pages </a:t>
            </a:r>
            <a:r>
              <a:rPr lang="en-US" sz="2400" b="1" dirty="0"/>
              <a:t>not</a:t>
            </a:r>
            <a:r>
              <a:rPr lang="en-US" sz="2400" dirty="0"/>
              <a:t> within a numbered page sequence are tagged using an </a:t>
            </a:r>
            <a:r>
              <a:rPr lang="en-US" sz="2400" b="1" dirty="0"/>
              <a:t>empty &lt;pagenum&gt; tag with a page attribute of “special”</a:t>
            </a:r>
            <a:r>
              <a:rPr lang="en-US" sz="2400" dirty="0"/>
              <a:t>: </a:t>
            </a:r>
          </a:p>
          <a:p>
            <a:pPr marL="0" indent="0">
              <a:buNone/>
            </a:pPr>
            <a:endParaRPr lang="en-US" sz="800" dirty="0"/>
          </a:p>
          <a:p>
            <a:pPr marL="0" indent="0">
              <a:buNone/>
            </a:pPr>
            <a:r>
              <a:rPr lang="en-US" sz="2400" dirty="0"/>
              <a:t>	&lt;pagenum id=p35 </a:t>
            </a:r>
            <a:r>
              <a:rPr lang="en-US" sz="2400" dirty="0">
                <a:highlight>
                  <a:srgbClr val="FFFF00"/>
                </a:highlight>
              </a:rPr>
              <a:t>page=“special” /</a:t>
            </a:r>
            <a:r>
              <a:rPr lang="en-US" sz="2400" dirty="0"/>
              <a:t>&gt;</a:t>
            </a:r>
          </a:p>
          <a:p>
            <a:pPr marL="0" indent="0">
              <a:buNone/>
            </a:pPr>
            <a:endParaRPr lang="en-US" sz="1200" dirty="0"/>
          </a:p>
          <a:p>
            <a:pPr marL="0" indent="0">
              <a:buNone/>
            </a:pPr>
            <a:r>
              <a:rPr lang="en-US" sz="2400" dirty="0"/>
              <a:t>(Do not use page=“normal” with an empty &lt;pagenum&gt; tag.) </a:t>
            </a:r>
          </a:p>
          <a:p>
            <a:pPr algn="l" rtl="0" fontAlgn="base">
              <a:buFont typeface="Arial" panose="020B0604020202020204" pitchFamily="34" charset="0"/>
              <a:buChar char="•"/>
            </a:pPr>
            <a:endParaRPr lang="en-US" sz="800" dirty="0"/>
          </a:p>
          <a:p>
            <a:pPr marL="0" indent="0">
              <a:buNone/>
            </a:pPr>
            <a:r>
              <a:rPr lang="en-US" sz="2400" dirty="0"/>
              <a:t>2. Unnumbered pages that are </a:t>
            </a:r>
            <a:r>
              <a:rPr lang="en-US" sz="2400" b="1" dirty="0"/>
              <a:t>within the sequence</a:t>
            </a:r>
            <a:r>
              <a:rPr lang="en-US" sz="2400" dirty="0"/>
              <a:t> of numbered pagination are tagged and numbered as if they showed a number on the physical page. </a:t>
            </a:r>
          </a:p>
          <a:p>
            <a:pPr lvl="1">
              <a:buFont typeface="Arial" panose="020B0604020202020204" pitchFamily="34" charset="0"/>
              <a:buChar char="•"/>
            </a:pPr>
            <a:endParaRPr lang="en-US" b="0" i="0" dirty="0">
              <a:effectLst/>
            </a:endParaRPr>
          </a:p>
          <a:p>
            <a:endParaRPr lang="en-US" sz="2400" dirty="0"/>
          </a:p>
        </p:txBody>
      </p:sp>
    </p:spTree>
    <p:extLst>
      <p:ext uri="{BB962C8B-B14F-4D97-AF65-F5344CB8AC3E}">
        <p14:creationId xmlns:p14="http://schemas.microsoft.com/office/powerpoint/2010/main" val="1911493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990600" y="283805"/>
            <a:ext cx="8229600" cy="715962"/>
          </a:xfrm>
        </p:spPr>
        <p:txBody>
          <a:bodyPr/>
          <a:lstStyle/>
          <a:p>
            <a:r>
              <a:rPr lang="en-US" sz="4000" dirty="0"/>
              <a:t>Write-On Lines</a:t>
            </a:r>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990600" y="1219200"/>
            <a:ext cx="10210800" cy="5364162"/>
          </a:xfrm>
        </p:spPr>
        <p:txBody>
          <a:bodyPr/>
          <a:lstStyle/>
          <a:p>
            <a:r>
              <a:rPr lang="en-US" sz="2800" dirty="0"/>
              <a:t>Blank lines for students to write in are common in K-12 materials, especially workbooks. </a:t>
            </a:r>
          </a:p>
          <a:p>
            <a:endParaRPr lang="en-US" sz="1200" dirty="0"/>
          </a:p>
          <a:p>
            <a:r>
              <a:rPr lang="en-US" sz="2800" dirty="0"/>
              <a:t>There is not an XML element in NIMAS for write-on lines.</a:t>
            </a:r>
          </a:p>
          <a:p>
            <a:endParaRPr lang="en-US" sz="1200" dirty="0"/>
          </a:p>
          <a:p>
            <a:r>
              <a:rPr lang="en-US" sz="2800" dirty="0"/>
              <a:t>The best option is to use underscore characters within &lt;span tags&gt; to capture these lines.</a:t>
            </a:r>
          </a:p>
          <a:p>
            <a:endParaRPr lang="en-US" sz="1200" dirty="0"/>
          </a:p>
          <a:p>
            <a:r>
              <a:rPr lang="en-US" sz="2800" dirty="0"/>
              <a:t>Examples:</a:t>
            </a:r>
          </a:p>
          <a:p>
            <a:pPr marL="457200" lvl="1" indent="0">
              <a:buNone/>
            </a:pPr>
            <a:r>
              <a:rPr lang="en-US" sz="2400" dirty="0"/>
              <a:t>&lt;span class=“WOL”&gt;____________________&lt;/span&gt;</a:t>
            </a:r>
          </a:p>
          <a:p>
            <a:pPr marL="400050" lvl="1" indent="0">
              <a:buNone/>
            </a:pPr>
            <a:r>
              <a:rPr lang="en-US" sz="2400" b="1" dirty="0"/>
              <a:t>or</a:t>
            </a:r>
          </a:p>
          <a:p>
            <a:pPr marL="457200" lvl="1" indent="0">
              <a:buNone/>
            </a:pPr>
            <a:r>
              <a:rPr lang="en-US" sz="2400" dirty="0"/>
              <a:t>&lt;span class=“blankline”&gt;__________________&lt;/span&gt;</a:t>
            </a:r>
          </a:p>
        </p:txBody>
      </p:sp>
    </p:spTree>
    <p:extLst>
      <p:ext uri="{BB962C8B-B14F-4D97-AF65-F5344CB8AC3E}">
        <p14:creationId xmlns:p14="http://schemas.microsoft.com/office/powerpoint/2010/main" val="15885573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1028700" y="264806"/>
            <a:ext cx="8229600" cy="715962"/>
          </a:xfrm>
        </p:spPr>
        <p:txBody>
          <a:bodyPr/>
          <a:lstStyle/>
          <a:p>
            <a:r>
              <a:rPr lang="en-US" sz="4000" dirty="0"/>
              <a:t>Using &lt;p&gt; to code blank space</a:t>
            </a:r>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1028700" y="1143000"/>
            <a:ext cx="10134600" cy="5334000"/>
          </a:xfrm>
        </p:spPr>
        <p:txBody>
          <a:bodyPr/>
          <a:lstStyle/>
          <a:p>
            <a:r>
              <a:rPr lang="en-US" sz="2800" dirty="0"/>
              <a:t>While it is necessary to capture write-in lines in NIMAS, tags should not ordinarily be used to try to reproduce blank space on a page that is not meaningful. </a:t>
            </a:r>
          </a:p>
          <a:p>
            <a:endParaRPr lang="en-US" sz="1200" dirty="0"/>
          </a:p>
          <a:p>
            <a:r>
              <a:rPr lang="en-US" sz="2800" dirty="0"/>
              <a:t>NIMAS tagging is semantic and is not intended to capture the exact physical layout of printed pages. </a:t>
            </a:r>
          </a:p>
          <a:p>
            <a:endParaRPr lang="en-US" sz="1200" dirty="0"/>
          </a:p>
          <a:p>
            <a:r>
              <a:rPr lang="en-US" sz="2800" b="1" dirty="0"/>
              <a:t>Please do not use &lt;p&gt; tags to create empty space on a page.</a:t>
            </a:r>
          </a:p>
          <a:p>
            <a:endParaRPr lang="en-US" sz="1200" b="1" dirty="0"/>
          </a:p>
          <a:p>
            <a:r>
              <a:rPr lang="en-US" sz="2800" dirty="0"/>
              <a:t>If necessary, line break tags &lt;br /&gt; can be used, but use of this tagging should be minimal. </a:t>
            </a:r>
          </a:p>
        </p:txBody>
      </p:sp>
    </p:spTree>
    <p:extLst>
      <p:ext uri="{BB962C8B-B14F-4D97-AF65-F5344CB8AC3E}">
        <p14:creationId xmlns:p14="http://schemas.microsoft.com/office/powerpoint/2010/main" val="40858615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236E-0E8B-D6B6-82C5-D611B97A3C23}"/>
              </a:ext>
            </a:extLst>
          </p:cNvPr>
          <p:cNvSpPr>
            <a:spLocks noGrp="1"/>
          </p:cNvSpPr>
          <p:nvPr>
            <p:ph type="title"/>
          </p:nvPr>
        </p:nvSpPr>
        <p:spPr>
          <a:xfrm>
            <a:off x="838200" y="2460369"/>
            <a:ext cx="10515600" cy="1937262"/>
          </a:xfrm>
        </p:spPr>
        <p:txBody>
          <a:bodyPr/>
          <a:lstStyle/>
          <a:p>
            <a:pPr algn="ctr"/>
            <a:r>
              <a:rPr lang="en-US" sz="6000" dirty="0"/>
              <a:t>Best Practices: </a:t>
            </a:r>
            <a:br>
              <a:rPr lang="en-US" sz="6000" dirty="0"/>
            </a:br>
            <a:r>
              <a:rPr lang="en-US" sz="6000" dirty="0"/>
              <a:t>Alt text and MathML</a:t>
            </a:r>
            <a:endParaRPr lang="en-US" dirty="0"/>
          </a:p>
        </p:txBody>
      </p:sp>
    </p:spTree>
    <p:extLst>
      <p:ext uri="{BB962C8B-B14F-4D97-AF65-F5344CB8AC3E}">
        <p14:creationId xmlns:p14="http://schemas.microsoft.com/office/powerpoint/2010/main" val="12693273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1066800" y="0"/>
            <a:ext cx="8229600" cy="1143000"/>
          </a:xfrm>
        </p:spPr>
        <p:txBody>
          <a:bodyPr/>
          <a:lstStyle/>
          <a:p>
            <a:r>
              <a:rPr lang="en-US" sz="4000" dirty="0"/>
              <a:t>Alt Text</a:t>
            </a:r>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1066800" y="1143000"/>
            <a:ext cx="10134600" cy="4800600"/>
          </a:xfrm>
        </p:spPr>
        <p:txBody>
          <a:bodyPr>
            <a:normAutofit lnSpcReduction="10000"/>
          </a:bodyPr>
          <a:lstStyle/>
          <a:p>
            <a:r>
              <a:rPr lang="en-US" sz="2800" dirty="0"/>
              <a:t>Alt text is recommended, but not required, for NIMAS.</a:t>
            </a:r>
          </a:p>
          <a:p>
            <a:endParaRPr lang="en-US" sz="1200" dirty="0"/>
          </a:p>
          <a:p>
            <a:r>
              <a:rPr lang="en-US" sz="2800" dirty="0"/>
              <a:t>However, the alt </a:t>
            </a:r>
            <a:r>
              <a:rPr lang="en-US" sz="2800" i="1" dirty="0"/>
              <a:t>attribute</a:t>
            </a:r>
            <a:r>
              <a:rPr lang="en-US" sz="2800" dirty="0"/>
              <a:t> must be present on all &lt;img&gt; tags.</a:t>
            </a:r>
          </a:p>
          <a:p>
            <a:endParaRPr lang="en-US" sz="1200" dirty="0"/>
          </a:p>
          <a:p>
            <a:r>
              <a:rPr lang="en-US" sz="2800" dirty="0"/>
              <a:t>Alt text can consist of a short phrase; it should be no more than 1-2 sentences. </a:t>
            </a:r>
          </a:p>
          <a:p>
            <a:endParaRPr lang="en-US" sz="1200" dirty="0"/>
          </a:p>
          <a:p>
            <a:r>
              <a:rPr lang="en-US" sz="2800" dirty="0"/>
              <a:t>Longer descriptions for more complex images can be supplied using the &lt;prodnote&gt; element.</a:t>
            </a:r>
          </a:p>
          <a:p>
            <a:endParaRPr lang="en-US" sz="1200" dirty="0"/>
          </a:p>
          <a:p>
            <a:r>
              <a:rPr lang="en-US" sz="2800" dirty="0"/>
              <a:t>Please see these </a:t>
            </a:r>
            <a:r>
              <a:rPr lang="en-US" sz="2800" dirty="0">
                <a:hlinkClick r:id="rId2"/>
              </a:rPr>
              <a:t>Image Description Resources </a:t>
            </a:r>
            <a:r>
              <a:rPr lang="en-US" sz="2800" dirty="0"/>
              <a:t>for more information.</a:t>
            </a:r>
          </a:p>
          <a:p>
            <a:endParaRPr lang="en-US" dirty="0"/>
          </a:p>
        </p:txBody>
      </p:sp>
    </p:spTree>
    <p:extLst>
      <p:ext uri="{BB962C8B-B14F-4D97-AF65-F5344CB8AC3E}">
        <p14:creationId xmlns:p14="http://schemas.microsoft.com/office/powerpoint/2010/main" val="31975430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914400" y="147204"/>
            <a:ext cx="8229600" cy="1077191"/>
          </a:xfrm>
        </p:spPr>
        <p:txBody>
          <a:bodyPr/>
          <a:lstStyle/>
          <a:p>
            <a:r>
              <a:rPr lang="en-US" sz="4000" dirty="0"/>
              <a:t>Providing good quality alt text</a:t>
            </a:r>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914400" y="1681316"/>
            <a:ext cx="10439400" cy="4490884"/>
          </a:xfrm>
        </p:spPr>
        <p:txBody>
          <a:bodyPr/>
          <a:lstStyle/>
          <a:p>
            <a:r>
              <a:rPr lang="en-US" sz="2800" dirty="0"/>
              <a:t>The NIMAC </a:t>
            </a:r>
            <a:r>
              <a:rPr lang="en-US" sz="2800" b="1" dirty="0"/>
              <a:t>strongly recommends</a:t>
            </a:r>
            <a:r>
              <a:rPr lang="en-US" sz="2800" dirty="0"/>
              <a:t> that publisher staff write, or – at a minimum – review, any alt text supplied with its NIMAS files. </a:t>
            </a:r>
          </a:p>
          <a:p>
            <a:endParaRPr lang="en-US" sz="1200" dirty="0"/>
          </a:p>
          <a:p>
            <a:r>
              <a:rPr lang="en-US" sz="2800" dirty="0"/>
              <a:t>For alt text to be useful to students, it must be clearly written, grammatically correct, age-appropriate, and relevant to the text.</a:t>
            </a:r>
          </a:p>
          <a:p>
            <a:endParaRPr lang="en-US" sz="1200" dirty="0"/>
          </a:p>
          <a:p>
            <a:r>
              <a:rPr lang="en-US" sz="2800" dirty="0"/>
              <a:t>If alt text includes spelling errors or grammatical mistakes, the NIMAC will require that it either be corrected or removed from the file. </a:t>
            </a:r>
          </a:p>
          <a:p>
            <a:pPr marL="0" indent="0">
              <a:buNone/>
            </a:pPr>
            <a:endParaRPr lang="en-US" sz="2800" dirty="0"/>
          </a:p>
        </p:txBody>
      </p:sp>
    </p:spTree>
    <p:extLst>
      <p:ext uri="{BB962C8B-B14F-4D97-AF65-F5344CB8AC3E}">
        <p14:creationId xmlns:p14="http://schemas.microsoft.com/office/powerpoint/2010/main" val="2872160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noChangeArrowheads="1"/>
          </p:cNvSpPr>
          <p:nvPr>
            <p:ph type="title"/>
          </p:nvPr>
        </p:nvSpPr>
        <p:spPr>
          <a:xfrm>
            <a:off x="1981200" y="2133600"/>
            <a:ext cx="8229600" cy="1600200"/>
          </a:xfrm>
        </p:spPr>
        <p:txBody>
          <a:bodyPr/>
          <a:lstStyle/>
          <a:p>
            <a:pPr algn="ctr"/>
            <a:r>
              <a:rPr lang="en-US" altLang="en-US" dirty="0"/>
              <a:t>MathML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noChangeArrowheads="1"/>
          </p:cNvSpPr>
          <p:nvPr>
            <p:ph type="title"/>
          </p:nvPr>
        </p:nvSpPr>
        <p:spPr>
          <a:xfrm>
            <a:off x="838200" y="113071"/>
            <a:ext cx="8229600" cy="1066800"/>
          </a:xfrm>
        </p:spPr>
        <p:txBody>
          <a:bodyPr/>
          <a:lstStyle/>
          <a:p>
            <a:r>
              <a:rPr lang="en-US" altLang="en-US" sz="4000" dirty="0"/>
              <a:t>Providing MathML in NIMAS</a:t>
            </a:r>
          </a:p>
        </p:txBody>
      </p:sp>
      <p:sp>
        <p:nvSpPr>
          <p:cNvPr id="69635" name="Content Placeholder 2"/>
          <p:cNvSpPr>
            <a:spLocks noGrp="1" noChangeArrowheads="1"/>
          </p:cNvSpPr>
          <p:nvPr>
            <p:ph idx="1"/>
          </p:nvPr>
        </p:nvSpPr>
        <p:spPr>
          <a:xfrm>
            <a:off x="838200" y="1371601"/>
            <a:ext cx="10363200" cy="4754563"/>
          </a:xfrm>
        </p:spPr>
        <p:txBody>
          <a:bodyPr/>
          <a:lstStyle/>
          <a:p>
            <a:r>
              <a:rPr lang="en-US" altLang="en-US" sz="2800" dirty="0"/>
              <a:t>MathML is optional markup for NIMAS that makes math and scientific notation accessible.</a:t>
            </a:r>
          </a:p>
          <a:p>
            <a:endParaRPr lang="en-US" altLang="en-US" sz="1200" dirty="0"/>
          </a:p>
          <a:p>
            <a:r>
              <a:rPr lang="en-US" altLang="en-US" sz="2800" dirty="0"/>
              <a:t>MathML 3.0 is the current standard, but MathML 2.0 can still be accepted for NIMAS. </a:t>
            </a:r>
          </a:p>
          <a:p>
            <a:endParaRPr lang="en-US" altLang="en-US" sz="1200" dirty="0"/>
          </a:p>
          <a:p>
            <a:r>
              <a:rPr lang="en-US" altLang="en-US" sz="2800" dirty="0"/>
              <a:t>A </a:t>
            </a:r>
            <a:r>
              <a:rPr lang="en-US" altLang="en-US" sz="2800" dirty="0">
                <a:hlinkClick r:id="rId2"/>
              </a:rPr>
              <a:t>MathML in NIMAS</a:t>
            </a:r>
            <a:r>
              <a:rPr lang="en-US" altLang="en-US" sz="2800" dirty="0"/>
              <a:t> guidance document on the NIMAC website also includes the information shared in the following slides.</a:t>
            </a:r>
          </a:p>
          <a:p>
            <a:endParaRPr lang="en-US" altLang="en-US" sz="1200" dirty="0"/>
          </a:p>
          <a:p>
            <a:r>
              <a:rPr lang="en-US" altLang="en-US" sz="2800" dirty="0"/>
              <a:t>NIMAS files that include MathML must include the correct declaration at the top of the XML file.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noChangeArrowheads="1"/>
          </p:cNvSpPr>
          <p:nvPr>
            <p:ph type="title"/>
          </p:nvPr>
        </p:nvSpPr>
        <p:spPr>
          <a:xfrm>
            <a:off x="838200" y="92076"/>
            <a:ext cx="10515600" cy="1325563"/>
          </a:xfrm>
        </p:spPr>
        <p:txBody>
          <a:bodyPr/>
          <a:lstStyle/>
          <a:p>
            <a:r>
              <a:rPr lang="en-US" altLang="en-US" sz="4000" dirty="0"/>
              <a:t>Sample MathML 3 declaration</a:t>
            </a:r>
          </a:p>
        </p:txBody>
      </p:sp>
      <p:sp>
        <p:nvSpPr>
          <p:cNvPr id="70659" name="Content Placeholder 2" descr="Required MathML declaration that should be included in all files that contain MathML 3"/>
          <p:cNvSpPr>
            <a:spLocks noGrp="1" noChangeArrowheads="1"/>
          </p:cNvSpPr>
          <p:nvPr>
            <p:ph idx="1"/>
          </p:nvPr>
        </p:nvSpPr>
        <p:spPr>
          <a:xfrm>
            <a:off x="990600" y="1417639"/>
            <a:ext cx="10134600" cy="4708526"/>
          </a:xfrm>
        </p:spPr>
        <p:txBody>
          <a:bodyPr>
            <a:normAutofit fontScale="92500" lnSpcReduction="10000"/>
          </a:bodyPr>
          <a:lstStyle/>
          <a:p>
            <a:pPr marL="0" indent="0">
              <a:buNone/>
            </a:pPr>
            <a:r>
              <a:rPr lang="en-US" altLang="en-US" sz="2000" dirty="0"/>
              <a:t>&lt;?xml version="1.0" encoding="UTF-8"?&gt;                                              </a:t>
            </a:r>
          </a:p>
          <a:p>
            <a:pPr marL="0" indent="0">
              <a:buNone/>
            </a:pPr>
            <a:r>
              <a:rPr lang="en-US" altLang="en-US" sz="2000" dirty="0"/>
              <a:t>&lt;!DOCTYPE dtbook PUBLIC "-//NISO//DTD dtbook 2005-3//EN"</a:t>
            </a:r>
          </a:p>
          <a:p>
            <a:pPr marL="0" indent="0">
              <a:buNone/>
            </a:pPr>
            <a:r>
              <a:rPr lang="en-US" altLang="en-US" sz="2000" dirty="0"/>
              <a:t>"</a:t>
            </a:r>
            <a:r>
              <a:rPr lang="en-US" altLang="en-US" sz="2000" u="sng" dirty="0">
                <a:hlinkClick r:id="rId2"/>
              </a:rPr>
              <a:t>http://www.daisy.org/z3986/2005/dtbook-2005-3.dtd</a:t>
            </a:r>
            <a:r>
              <a:rPr lang="en-US" altLang="en-US" sz="2000" dirty="0"/>
              <a:t>" [</a:t>
            </a:r>
          </a:p>
          <a:p>
            <a:pPr marL="0" indent="0">
              <a:buNone/>
            </a:pPr>
            <a:r>
              <a:rPr lang="en-US" altLang="en-US" sz="2000" dirty="0"/>
              <a:t>&lt;!ENTITY % MATHML.prefixed "INCLUDE" &gt;</a:t>
            </a:r>
          </a:p>
          <a:p>
            <a:pPr marL="0" indent="0">
              <a:buNone/>
            </a:pPr>
            <a:r>
              <a:rPr lang="en-US" altLang="en-US" sz="2000" dirty="0"/>
              <a:t>&lt;!ENTITY % MATHML.prefix "m"&gt;</a:t>
            </a:r>
          </a:p>
          <a:p>
            <a:pPr marL="0" indent="0">
              <a:buNone/>
            </a:pPr>
            <a:r>
              <a:rPr lang="en-US" altLang="en-US" sz="2000" dirty="0"/>
              <a:t>&lt;!ENTITY % mathML3 PUBLIC "-//W3C//DTD MathML 3.0//EN" "</a:t>
            </a:r>
            <a:r>
              <a:rPr lang="en-US" altLang="en-US" sz="2000" u="sng" dirty="0">
                <a:hlinkClick r:id="rId3"/>
              </a:rPr>
              <a:t>http://www.w3.org/Math/DTD/mathml3/mathml3.dtd</a:t>
            </a:r>
            <a:r>
              <a:rPr lang="en-US" altLang="en-US" sz="2000" dirty="0"/>
              <a:t>"&gt;</a:t>
            </a:r>
          </a:p>
          <a:p>
            <a:pPr marL="0" indent="0">
              <a:buNone/>
            </a:pPr>
            <a:r>
              <a:rPr lang="en-US" altLang="en-US" sz="2000" dirty="0"/>
              <a:t>                %mathML3;</a:t>
            </a:r>
          </a:p>
          <a:p>
            <a:pPr marL="0" indent="0">
              <a:buNone/>
            </a:pPr>
            <a:r>
              <a:rPr lang="en-US" altLang="en-US" sz="2000" dirty="0"/>
              <a:t>&lt;!ENTITY % externalFlow "| m:math"&gt;</a:t>
            </a:r>
          </a:p>
          <a:p>
            <a:pPr marL="0" indent="0">
              <a:buNone/>
            </a:pPr>
            <a:r>
              <a:rPr lang="en-US" altLang="en-US" sz="2000" dirty="0"/>
              <a:t>&lt;!ENTITY % externalNamespaces "xmlns:m CDATA #FIXED 'http://www.w3.org/1998/Math/MathML'"&gt;]&gt;</a:t>
            </a:r>
          </a:p>
          <a:p>
            <a:pPr marL="0" indent="0">
              <a:buNone/>
            </a:pPr>
            <a:r>
              <a:rPr lang="en-US" altLang="en-US" sz="2000" dirty="0"/>
              <a:t>&lt;dtbook version="2005-3" xml:lang="en-US" xmlns="</a:t>
            </a:r>
            <a:r>
              <a:rPr lang="en-US" altLang="en-US" sz="2000" u="sng" dirty="0">
                <a:hlinkClick r:id="rId4"/>
              </a:rPr>
              <a:t>http://www.daisy.org/z3986/2005/dtbook/</a:t>
            </a:r>
            <a:r>
              <a:rPr lang="en-US" altLang="en-US" sz="2000" dirty="0"/>
              <a:t>" xmlns:m="</a:t>
            </a:r>
            <a:r>
              <a:rPr lang="en-US" altLang="en-US" sz="2000" u="sng" dirty="0">
                <a:hlinkClick r:id="rId5"/>
              </a:rPr>
              <a:t>http://www.w3.org/1998/Math/MathML</a:t>
            </a:r>
            <a:r>
              <a:rPr lang="en-US" altLang="en-US" sz="2000" dirty="0"/>
              <a:t>"&gt;</a:t>
            </a:r>
          </a:p>
          <a:p>
            <a:pPr marL="0" indent="0">
              <a:buNone/>
            </a:pPr>
            <a:r>
              <a:rPr lang="en-US" altLang="en-US" sz="1600" dirty="0"/>
              <a: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a:xfrm>
            <a:off x="653845" y="254974"/>
            <a:ext cx="8229600" cy="792162"/>
          </a:xfrm>
        </p:spPr>
        <p:txBody>
          <a:bodyPr/>
          <a:lstStyle/>
          <a:p>
            <a:r>
              <a:rPr lang="en-US" altLang="en-US" sz="4000" dirty="0"/>
              <a:t>Sample MathML 2 declaration</a:t>
            </a:r>
          </a:p>
        </p:txBody>
      </p:sp>
      <p:sp>
        <p:nvSpPr>
          <p:cNvPr id="59395" name="Content Placeholder 2" descr="Required MathML declaration that must be included at the top of the XML file for any NIMAS XML file that includes MathML 2"/>
          <p:cNvSpPr>
            <a:spLocks noGrp="1"/>
          </p:cNvSpPr>
          <p:nvPr>
            <p:ph idx="1"/>
          </p:nvPr>
        </p:nvSpPr>
        <p:spPr>
          <a:xfrm>
            <a:off x="838200" y="963561"/>
            <a:ext cx="8991600" cy="5751871"/>
          </a:xfrm>
        </p:spPr>
        <p:txBody>
          <a:bodyPr>
            <a:normAutofit fontScale="85000" lnSpcReduction="20000"/>
          </a:bodyPr>
          <a:lstStyle/>
          <a:p>
            <a:pPr marL="0" indent="0">
              <a:buNone/>
              <a:defRPr/>
            </a:pPr>
            <a:r>
              <a:rPr lang="en-US" sz="1200" dirty="0"/>
              <a:t>&lt;?xml version="1.0" encoding="UTF-8"?&gt;                                              </a:t>
            </a:r>
          </a:p>
          <a:p>
            <a:pPr marL="0" indent="0">
              <a:buNone/>
              <a:defRPr/>
            </a:pPr>
            <a:r>
              <a:rPr lang="en-US" sz="1200" dirty="0"/>
              <a:t>&lt;!DOCTYPE dtbook PUBLIC "-//NISO//DTD dtbook 2005-3//EN"</a:t>
            </a:r>
          </a:p>
          <a:p>
            <a:pPr marL="0" indent="0">
              <a:buNone/>
              <a:defRPr/>
            </a:pPr>
            <a:r>
              <a:rPr lang="en-US" sz="1200" dirty="0"/>
              <a:t>"</a:t>
            </a:r>
            <a:r>
              <a:rPr lang="en-US" sz="1200" u="sng" dirty="0">
                <a:hlinkClick r:id="rId2"/>
              </a:rPr>
              <a:t>http://www.daisy.org/z3986/2005/dtbook-2005-3.dtd</a:t>
            </a:r>
            <a:r>
              <a:rPr lang="en-US" sz="1200" dirty="0"/>
              <a:t>" [</a:t>
            </a:r>
          </a:p>
          <a:p>
            <a:pPr marL="0" indent="0">
              <a:buNone/>
              <a:defRPr/>
            </a:pPr>
            <a:r>
              <a:rPr lang="en-US" sz="1200" dirty="0"/>
              <a:t>  &lt;!ENTITY % MATHML.prefixed "INCLUDE" &gt;</a:t>
            </a:r>
          </a:p>
          <a:p>
            <a:pPr marL="0" indent="0">
              <a:buNone/>
              <a:defRPr/>
            </a:pPr>
            <a:r>
              <a:rPr lang="en-US" sz="1200" dirty="0"/>
              <a:t>  &lt;!ENTITY % MATHML.prefix "m"&gt;</a:t>
            </a:r>
          </a:p>
          <a:p>
            <a:pPr marL="0" indent="0">
              <a:buNone/>
              <a:defRPr/>
            </a:pPr>
            <a:r>
              <a:rPr lang="en-US" sz="1200" dirty="0"/>
              <a:t>  </a:t>
            </a:r>
            <a:r>
              <a:rPr lang="en-US" sz="1200" dirty="0">
                <a:solidFill>
                  <a:schemeClr val="tx2">
                    <a:lumMod val="60000"/>
                    <a:lumOff val="40000"/>
                  </a:schemeClr>
                </a:solidFill>
              </a:rPr>
              <a:t>&lt;!ENTITY % MATHML.Common.attrib</a:t>
            </a:r>
          </a:p>
          <a:p>
            <a:pPr marL="0" indent="0">
              <a:buNone/>
              <a:defRPr/>
            </a:pPr>
            <a:r>
              <a:rPr lang="en-US" sz="1200" dirty="0">
                <a:solidFill>
                  <a:schemeClr val="tx2">
                    <a:lumMod val="60000"/>
                    <a:lumOff val="40000"/>
                  </a:schemeClr>
                </a:solidFill>
              </a:rPr>
              <a:t>          "xlink:href    CDATA       #IMPLIED</a:t>
            </a:r>
          </a:p>
          <a:p>
            <a:pPr marL="0" indent="0">
              <a:buNone/>
              <a:defRPr/>
            </a:pPr>
            <a:r>
              <a:rPr lang="en-US" sz="1200" dirty="0">
                <a:solidFill>
                  <a:schemeClr val="tx2">
                    <a:lumMod val="60000"/>
                    <a:lumOff val="40000"/>
                  </a:schemeClr>
                </a:solidFill>
              </a:rPr>
              <a:t>          xlink:type     CDATA       #IMPLIED</a:t>
            </a:r>
          </a:p>
          <a:p>
            <a:pPr marL="0" indent="0">
              <a:buNone/>
              <a:defRPr/>
            </a:pPr>
            <a:r>
              <a:rPr lang="en-US" sz="1200" dirty="0">
                <a:solidFill>
                  <a:schemeClr val="tx2">
                    <a:lumMod val="60000"/>
                    <a:lumOff val="40000"/>
                  </a:schemeClr>
                </a:solidFill>
              </a:rPr>
              <a:t>          class          CDATA       #IMPLIED</a:t>
            </a:r>
          </a:p>
          <a:p>
            <a:pPr marL="0" indent="0">
              <a:buNone/>
              <a:defRPr/>
            </a:pPr>
            <a:r>
              <a:rPr lang="en-US" sz="1200" dirty="0">
                <a:solidFill>
                  <a:schemeClr val="tx2">
                    <a:lumMod val="60000"/>
                    <a:lumOff val="40000"/>
                  </a:schemeClr>
                </a:solidFill>
              </a:rPr>
              <a:t>          style          CDATA       #IMPLIED</a:t>
            </a:r>
          </a:p>
          <a:p>
            <a:pPr marL="0" indent="0">
              <a:buNone/>
              <a:defRPr/>
            </a:pPr>
            <a:r>
              <a:rPr lang="en-US" sz="1200" dirty="0">
                <a:solidFill>
                  <a:schemeClr val="tx2">
                    <a:lumMod val="60000"/>
                    <a:lumOff val="40000"/>
                  </a:schemeClr>
                </a:solidFill>
              </a:rPr>
              <a:t>          id             ID          #IMPLIED</a:t>
            </a:r>
          </a:p>
          <a:p>
            <a:pPr marL="0" indent="0">
              <a:buNone/>
              <a:defRPr/>
            </a:pPr>
            <a:r>
              <a:rPr lang="en-US" sz="1200" dirty="0">
                <a:solidFill>
                  <a:schemeClr val="tx2">
                    <a:lumMod val="60000"/>
                    <a:lumOff val="40000"/>
                  </a:schemeClr>
                </a:solidFill>
              </a:rPr>
              <a:t>          xref           IDREF       #IMPLIED</a:t>
            </a:r>
          </a:p>
          <a:p>
            <a:pPr marL="0" indent="0">
              <a:buNone/>
              <a:defRPr/>
            </a:pPr>
            <a:r>
              <a:rPr lang="en-US" sz="1200" dirty="0">
                <a:solidFill>
                  <a:schemeClr val="tx2">
                    <a:lumMod val="60000"/>
                    <a:lumOff val="40000"/>
                  </a:schemeClr>
                </a:solidFill>
              </a:rPr>
              <a:t>          other          CDATA       #IMPLIED</a:t>
            </a:r>
          </a:p>
          <a:p>
            <a:pPr marL="0" indent="0">
              <a:buNone/>
              <a:defRPr/>
            </a:pPr>
            <a:r>
              <a:rPr lang="en-US" sz="1200" dirty="0">
                <a:solidFill>
                  <a:schemeClr val="tx2">
                    <a:lumMod val="60000"/>
                    <a:lumOff val="40000"/>
                  </a:schemeClr>
                </a:solidFill>
              </a:rPr>
              <a:t>          xmlns:dtbook   CDATA       #FIXED 'http://www.daisy.org/z3986/2005/dtbook/'</a:t>
            </a:r>
          </a:p>
          <a:p>
            <a:pPr marL="0" indent="0">
              <a:buNone/>
              <a:defRPr/>
            </a:pPr>
            <a:r>
              <a:rPr lang="en-US" sz="1200" dirty="0">
                <a:solidFill>
                  <a:schemeClr val="tx2">
                    <a:lumMod val="60000"/>
                    <a:lumOff val="40000"/>
                  </a:schemeClr>
                </a:solidFill>
              </a:rPr>
              <a:t>          dtbook:smilref CDATA       #IMPLIED"  &gt;</a:t>
            </a:r>
          </a:p>
          <a:p>
            <a:pPr marL="0" indent="0">
              <a:buNone/>
              <a:defRPr/>
            </a:pPr>
            <a:r>
              <a:rPr lang="en-US" sz="1200" dirty="0"/>
              <a:t>  &lt;!ENTITY % mathML2 PUBLIC "-//W3C//DTD MathML 2.0//EN"</a:t>
            </a:r>
          </a:p>
          <a:p>
            <a:pPr marL="0" indent="0">
              <a:buNone/>
              <a:defRPr/>
            </a:pPr>
            <a:r>
              <a:rPr lang="en-US" sz="1200" dirty="0"/>
              <a:t>            "</a:t>
            </a:r>
            <a:r>
              <a:rPr lang="en-US" sz="1200" u="sng" dirty="0">
                <a:hlinkClick r:id="rId3"/>
              </a:rPr>
              <a:t>http://www.w3.org/Math/DTD/mathml2/mathml2.dtd</a:t>
            </a:r>
            <a:r>
              <a:rPr lang="en-US" sz="1200" dirty="0"/>
              <a:t>"  &gt;</a:t>
            </a:r>
          </a:p>
          <a:p>
            <a:pPr marL="0" indent="0">
              <a:buNone/>
              <a:defRPr/>
            </a:pPr>
            <a:r>
              <a:rPr lang="en-US" sz="1200" dirty="0"/>
              <a:t>  %mathML2;</a:t>
            </a:r>
          </a:p>
          <a:p>
            <a:pPr marL="0" indent="0">
              <a:buNone/>
              <a:defRPr/>
            </a:pPr>
            <a:r>
              <a:rPr lang="en-US" sz="1200" dirty="0"/>
              <a:t>  &lt;!ENTITY % externalFlow "| m:math"&gt;</a:t>
            </a:r>
          </a:p>
          <a:p>
            <a:pPr marL="0" indent="0">
              <a:buNone/>
              <a:defRPr/>
            </a:pPr>
            <a:r>
              <a:rPr lang="en-US" sz="1200" dirty="0"/>
              <a:t>  &lt;!ENTITY % externalNamespaces "xmlns:m CDATA #FIXED</a:t>
            </a:r>
          </a:p>
          <a:p>
            <a:pPr marL="0" indent="0">
              <a:buNone/>
              <a:defRPr/>
            </a:pPr>
            <a:r>
              <a:rPr lang="en-US" sz="1200" dirty="0"/>
              <a:t>  'http://www.w3.org/1998/Math/MathML'"&gt;]&gt; </a:t>
            </a:r>
          </a:p>
          <a:p>
            <a:pPr marL="0" indent="0">
              <a:buNone/>
              <a:defRPr/>
            </a:pPr>
            <a:r>
              <a:rPr lang="en-US" sz="1200" dirty="0"/>
              <a:t> &lt;dtbook version="2005-3" xml:lang="en-US" xmlns="</a:t>
            </a:r>
            <a:r>
              <a:rPr lang="en-US" sz="1200" u="sng" dirty="0">
                <a:hlinkClick r:id="rId4"/>
              </a:rPr>
              <a:t>http://www.daisy.org/z3986/2005/dtbook/</a:t>
            </a:r>
            <a:r>
              <a:rPr lang="en-US" sz="1200" dirty="0"/>
              <a:t>" xmlns:m="</a:t>
            </a:r>
            <a:r>
              <a:rPr lang="en-US" sz="1200" u="sng" dirty="0">
                <a:hlinkClick r:id="rId5"/>
              </a:rPr>
              <a:t>http://www.w3.org/1998/Math/MathML</a:t>
            </a:r>
            <a:r>
              <a:rPr lang="en-US" sz="1200" dirty="0"/>
              <a:t>"&gt;</a:t>
            </a:r>
          </a:p>
          <a:p>
            <a:pPr marL="0" indent="0">
              <a:buNone/>
              <a:defRPr/>
            </a:pPr>
            <a:r>
              <a:rPr lang="en-US" sz="1200" dirty="0"/>
              <a:t> </a:t>
            </a:r>
          </a:p>
          <a:p>
            <a:pPr marL="0" indent="0">
              <a:buNone/>
              <a:defRPr/>
            </a:pPr>
            <a:r>
              <a:rPr lang="en-US" sz="1200" dirty="0"/>
              <a:t> </a:t>
            </a:r>
          </a:p>
          <a:p>
            <a:pPr>
              <a:defRPr/>
            </a:pPr>
            <a:endParaRPr lang="en-US"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noChangeArrowheads="1"/>
          </p:cNvSpPr>
          <p:nvPr>
            <p:ph type="title"/>
          </p:nvPr>
        </p:nvSpPr>
        <p:spPr>
          <a:xfrm>
            <a:off x="838200" y="274637"/>
            <a:ext cx="10515600" cy="1325563"/>
          </a:xfrm>
        </p:spPr>
        <p:txBody>
          <a:bodyPr/>
          <a:lstStyle/>
          <a:p>
            <a:r>
              <a:rPr lang="en-US" altLang="en-US" sz="4000" dirty="0"/>
              <a:t>MathML fallback images</a:t>
            </a:r>
          </a:p>
        </p:txBody>
      </p:sp>
      <p:sp>
        <p:nvSpPr>
          <p:cNvPr id="59395" name="Content Placeholder 2"/>
          <p:cNvSpPr>
            <a:spLocks noGrp="1"/>
          </p:cNvSpPr>
          <p:nvPr>
            <p:ph idx="1"/>
          </p:nvPr>
        </p:nvSpPr>
        <p:spPr>
          <a:xfrm>
            <a:off x="762000" y="1600200"/>
            <a:ext cx="10668000" cy="4983162"/>
          </a:xfrm>
        </p:spPr>
        <p:txBody>
          <a:bodyPr/>
          <a:lstStyle/>
          <a:p>
            <a:pPr>
              <a:defRPr/>
            </a:pPr>
            <a:r>
              <a:rPr lang="en-US" altLang="en-US" sz="2800" dirty="0"/>
              <a:t>Fallback images for all MathML expressions must be provided in the file set. </a:t>
            </a:r>
          </a:p>
          <a:p>
            <a:pPr>
              <a:defRPr/>
            </a:pPr>
            <a:r>
              <a:rPr lang="en-US" altLang="en-US" sz="2800" dirty="0"/>
              <a:t>These images must also be referenced in the OPF manifest.</a:t>
            </a:r>
          </a:p>
          <a:p>
            <a:pPr>
              <a:defRPr/>
            </a:pPr>
            <a:r>
              <a:rPr lang="en-US" altLang="en-US" sz="2800" dirty="0"/>
              <a:t>Fallback image files should be 300 dpi.</a:t>
            </a:r>
          </a:p>
          <a:p>
            <a:pPr>
              <a:defRPr/>
            </a:pPr>
            <a:r>
              <a:rPr lang="en-US" altLang="en-US" sz="2800" dirty="0"/>
              <a:t>The altimg attribute is used to reference the image: </a:t>
            </a:r>
          </a:p>
          <a:p>
            <a:pPr marL="400050" lvl="1" indent="0">
              <a:buNone/>
              <a:defRPr/>
            </a:pPr>
            <a:endParaRPr lang="en-US" altLang="en-US" sz="1200" dirty="0"/>
          </a:p>
          <a:p>
            <a:pPr marL="400050" lvl="1" indent="0">
              <a:buNone/>
              <a:defRPr/>
            </a:pPr>
            <a:r>
              <a:rPr lang="en-US" altLang="en-US" sz="2500" dirty="0"/>
              <a:t>&lt;m:math </a:t>
            </a:r>
            <a:r>
              <a:rPr lang="en-US" altLang="en-US" sz="2500" b="1" dirty="0">
                <a:solidFill>
                  <a:schemeClr val="tx2">
                    <a:lumMod val="60000"/>
                    <a:lumOff val="40000"/>
                  </a:schemeClr>
                </a:solidFill>
              </a:rPr>
              <a:t>altimg="./images/thruout/Equationp23.jpg" </a:t>
            </a:r>
            <a:r>
              <a:rPr lang="en-US" altLang="en-US" sz="2500" dirty="0"/>
              <a:t>alttext=""&gt;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noChangeArrowheads="1"/>
          </p:cNvSpPr>
          <p:nvPr>
            <p:ph type="title"/>
          </p:nvPr>
        </p:nvSpPr>
        <p:spPr>
          <a:xfrm>
            <a:off x="838200" y="198437"/>
            <a:ext cx="10515600" cy="1325563"/>
          </a:xfrm>
        </p:spPr>
        <p:txBody>
          <a:bodyPr/>
          <a:lstStyle/>
          <a:p>
            <a:r>
              <a:rPr lang="en-US" altLang="en-US" sz="4000" dirty="0"/>
              <a:t>MathML alttext attribute</a:t>
            </a:r>
          </a:p>
        </p:txBody>
      </p:sp>
      <p:sp>
        <p:nvSpPr>
          <p:cNvPr id="59395" name="Content Placeholder 2"/>
          <p:cNvSpPr>
            <a:spLocks noGrp="1"/>
          </p:cNvSpPr>
          <p:nvPr>
            <p:ph idx="1"/>
          </p:nvPr>
        </p:nvSpPr>
        <p:spPr>
          <a:xfrm>
            <a:off x="762000" y="1524000"/>
            <a:ext cx="10515600" cy="4953000"/>
          </a:xfrm>
        </p:spPr>
        <p:txBody>
          <a:bodyPr>
            <a:normAutofit fontScale="92500" lnSpcReduction="10000"/>
          </a:bodyPr>
          <a:lstStyle/>
          <a:p>
            <a:pPr>
              <a:defRPr/>
            </a:pPr>
            <a:r>
              <a:rPr lang="en-US" altLang="en-US" sz="2800" dirty="0"/>
              <a:t>Alt text is not required for MathML</a:t>
            </a:r>
            <a:r>
              <a:rPr lang="en-US" altLang="en-US" dirty="0"/>
              <a:t>, and </a:t>
            </a:r>
            <a:r>
              <a:rPr lang="en-US" altLang="en-US" b="1" dirty="0"/>
              <a:t>the NIMAC no longer recommends providing alt text for MathML</a:t>
            </a:r>
            <a:r>
              <a:rPr lang="en-US" altLang="en-US" dirty="0"/>
              <a:t>.</a:t>
            </a:r>
          </a:p>
          <a:p>
            <a:pPr>
              <a:defRPr/>
            </a:pPr>
            <a:endParaRPr lang="en-US" altLang="en-US" sz="1200" dirty="0"/>
          </a:p>
          <a:p>
            <a:pPr>
              <a:defRPr/>
            </a:pPr>
            <a:r>
              <a:rPr lang="en-US" altLang="en-US" dirty="0"/>
              <a:t>Because TTS support has improved significantly for MathML in digital formats, providing alt text could lead to redundant content in some digital formats.</a:t>
            </a:r>
            <a:endParaRPr lang="en-US" altLang="en-US" sz="2800" dirty="0"/>
          </a:p>
          <a:p>
            <a:pPr>
              <a:defRPr/>
            </a:pPr>
            <a:endParaRPr lang="en-US" altLang="en-US" sz="1200" dirty="0"/>
          </a:p>
          <a:p>
            <a:pPr>
              <a:defRPr/>
            </a:pPr>
            <a:r>
              <a:rPr lang="en-US" altLang="en-US" sz="2800" dirty="0"/>
              <a:t>However, the alttext </a:t>
            </a:r>
            <a:r>
              <a:rPr lang="en-US" altLang="en-US" sz="2800" b="1" dirty="0"/>
              <a:t>attribute</a:t>
            </a:r>
            <a:r>
              <a:rPr lang="en-US" altLang="en-US" sz="2800" dirty="0"/>
              <a:t> is required to be present on the math tags. For example:</a:t>
            </a:r>
          </a:p>
          <a:p>
            <a:pPr marL="400050" lvl="1" indent="0">
              <a:buNone/>
              <a:defRPr/>
            </a:pPr>
            <a:endParaRPr lang="en-US" altLang="en-US" sz="1200" dirty="0"/>
          </a:p>
          <a:p>
            <a:pPr marL="400050" lvl="1" indent="0">
              <a:buNone/>
              <a:defRPr/>
            </a:pPr>
            <a:r>
              <a:rPr lang="en-US" altLang="en-US" sz="2200" dirty="0"/>
              <a:t>&lt;m:math altimg="./images/ch1/equationp32.jpg"</a:t>
            </a:r>
            <a:r>
              <a:rPr lang="en-US" altLang="en-US" sz="2200" b="1" dirty="0">
                <a:solidFill>
                  <a:schemeClr val="tx2">
                    <a:lumMod val="60000"/>
                    <a:lumOff val="40000"/>
                  </a:schemeClr>
                </a:solidFill>
              </a:rPr>
              <a:t> alttext=""</a:t>
            </a:r>
            <a:r>
              <a:rPr lang="en-US" altLang="en-US" sz="2200" dirty="0"/>
              <a:t>&gt;</a:t>
            </a:r>
          </a:p>
          <a:p>
            <a:pPr marL="0" indent="0">
              <a:buNone/>
              <a:defRPr/>
            </a:pPr>
            <a:endParaRPr lang="en-US" altLang="en-US" sz="1200" dirty="0"/>
          </a:p>
          <a:p>
            <a:pPr>
              <a:defRPr/>
            </a:pPr>
            <a:r>
              <a:rPr lang="en-US" altLang="en-US" sz="2800" dirty="0"/>
              <a:t>Please do not use placeholder text, such as “math” or the image file name in the </a:t>
            </a:r>
            <a:r>
              <a:rPr lang="en-US" altLang="en-US" sz="2800" dirty="0" err="1"/>
              <a:t>alttext</a:t>
            </a:r>
            <a:r>
              <a:rPr lang="en-US" altLang="en-US" sz="2800" dirty="0"/>
              <a:t> attribute.  </a:t>
            </a:r>
          </a:p>
          <a:p>
            <a:pPr marL="400050" lvl="1" indent="0">
              <a:buNone/>
              <a:defRPr/>
            </a:pPr>
            <a:endParaRPr lang="en-US" altLang="en-US" dirty="0"/>
          </a:p>
          <a:p>
            <a:pPr marL="400050" lvl="1" indent="0">
              <a:buNone/>
              <a:defRPr/>
            </a:pPr>
            <a:endParaRPr lang="en-US" altLang="en-US" sz="2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7AD38-642B-FB34-53D7-ABC3C386ED6B}"/>
              </a:ext>
            </a:extLst>
          </p:cNvPr>
          <p:cNvSpPr>
            <a:spLocks noGrp="1"/>
          </p:cNvSpPr>
          <p:nvPr>
            <p:ph type="title"/>
          </p:nvPr>
        </p:nvSpPr>
        <p:spPr/>
        <p:txBody>
          <a:bodyPr>
            <a:normAutofit/>
          </a:bodyPr>
          <a:lstStyle/>
          <a:p>
            <a:r>
              <a:rPr lang="en-US" sz="4200" dirty="0"/>
              <a:t>Math Expressions Tagged as Regular Text</a:t>
            </a:r>
          </a:p>
        </p:txBody>
      </p:sp>
      <p:sp>
        <p:nvSpPr>
          <p:cNvPr id="3" name="Content Placeholder 2">
            <a:extLst>
              <a:ext uri="{FF2B5EF4-FFF2-40B4-BE49-F238E27FC236}">
                <a16:creationId xmlns:a16="http://schemas.microsoft.com/office/drawing/2014/main" id="{529A470B-23A1-8683-74D3-586E669F7D85}"/>
              </a:ext>
            </a:extLst>
          </p:cNvPr>
          <p:cNvSpPr>
            <a:spLocks noGrp="1"/>
          </p:cNvSpPr>
          <p:nvPr>
            <p:ph idx="1"/>
          </p:nvPr>
        </p:nvSpPr>
        <p:spPr>
          <a:xfrm>
            <a:off x="838200" y="1690687"/>
            <a:ext cx="10515600" cy="4486275"/>
          </a:xfrm>
        </p:spPr>
        <p:txBody>
          <a:bodyPr>
            <a:normAutofit/>
          </a:bodyPr>
          <a:lstStyle/>
          <a:p>
            <a:r>
              <a:rPr lang="en-US" dirty="0"/>
              <a:t>In reviewing NIMAS files that contain MathML, the NIMAC found that a large number of them included some math expressions tagged as regular text.</a:t>
            </a:r>
          </a:p>
          <a:p>
            <a:r>
              <a:rPr lang="en-US" dirty="0"/>
              <a:t>This inconsistency in math tagging can lead to the math being converted into the wrong braille code when the NIMAS file is used.  </a:t>
            </a:r>
          </a:p>
          <a:p>
            <a:r>
              <a:rPr lang="en-US" dirty="0"/>
              <a:t>MathML tagging greatly speeds up the accessible format production process, particularly for braille, and we highly encourage vendors to ensure that all math expressions in a file with MathML are correctly tagged.</a:t>
            </a:r>
          </a:p>
        </p:txBody>
      </p:sp>
    </p:spTree>
    <p:extLst>
      <p:ext uri="{BB962C8B-B14F-4D97-AF65-F5344CB8AC3E}">
        <p14:creationId xmlns:p14="http://schemas.microsoft.com/office/powerpoint/2010/main" val="93325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2795-09CD-42F6-8F6D-A2F202452763}"/>
              </a:ext>
            </a:extLst>
          </p:cNvPr>
          <p:cNvSpPr>
            <a:spLocks noGrp="1"/>
          </p:cNvSpPr>
          <p:nvPr>
            <p:ph type="title"/>
          </p:nvPr>
        </p:nvSpPr>
        <p:spPr>
          <a:xfrm>
            <a:off x="609600" y="209601"/>
            <a:ext cx="10515600" cy="1325563"/>
          </a:xfrm>
        </p:spPr>
        <p:txBody>
          <a:bodyPr/>
          <a:lstStyle/>
          <a:p>
            <a:r>
              <a:rPr lang="en-US" sz="4000" dirty="0"/>
              <a:t>Validation Wizard Update</a:t>
            </a:r>
          </a:p>
        </p:txBody>
      </p:sp>
      <p:sp>
        <p:nvSpPr>
          <p:cNvPr id="3" name="Content Placeholder 2">
            <a:extLst>
              <a:ext uri="{FF2B5EF4-FFF2-40B4-BE49-F238E27FC236}">
                <a16:creationId xmlns:a16="http://schemas.microsoft.com/office/drawing/2014/main" id="{A2B1FAAD-960C-44D5-BF15-1393E061D56B}"/>
              </a:ext>
            </a:extLst>
          </p:cNvPr>
          <p:cNvSpPr>
            <a:spLocks noGrp="1"/>
          </p:cNvSpPr>
          <p:nvPr>
            <p:ph idx="1"/>
          </p:nvPr>
        </p:nvSpPr>
        <p:spPr>
          <a:xfrm>
            <a:off x="609600" y="1523999"/>
            <a:ext cx="10972800" cy="4968875"/>
          </a:xfrm>
        </p:spPr>
        <p:txBody>
          <a:bodyPr>
            <a:normAutofit/>
          </a:bodyPr>
          <a:lstStyle/>
          <a:p>
            <a:r>
              <a:rPr lang="en-US" sz="2800" dirty="0"/>
              <a:t>To help vendors identify when math content has been missed and has been inadvertently tagged as regular text in a file that </a:t>
            </a:r>
            <a:r>
              <a:rPr lang="en-US" dirty="0"/>
              <a:t>includes MathML, the NIMAC released an updated version of the NIMAC Validation Wizard last October (version 2.5.9).</a:t>
            </a:r>
            <a:endParaRPr lang="en-US" sz="2800" dirty="0"/>
          </a:p>
          <a:p>
            <a:r>
              <a:rPr lang="en-US" sz="2800" dirty="0"/>
              <a:t>If you had the wizard installed on your computer, you should have been automatically prompted to update at that time.</a:t>
            </a:r>
            <a:endParaRPr lang="en-US" sz="1200" dirty="0"/>
          </a:p>
          <a:p>
            <a:r>
              <a:rPr lang="en-US" sz="2800" dirty="0"/>
              <a:t>You can also download the wizard at any time from the Resources tab in your account.</a:t>
            </a:r>
            <a:endParaRPr lang="en-US" sz="1200" dirty="0"/>
          </a:p>
          <a:p>
            <a:r>
              <a:rPr lang="en-US" dirty="0"/>
              <a:t>This check is only performed on files that contain MathML. </a:t>
            </a:r>
          </a:p>
          <a:p>
            <a:r>
              <a:rPr lang="en-US" dirty="0"/>
              <a:t>While it is not required to remediate these items, we encourage vendors to do so to increase the value of the file set to users.</a:t>
            </a:r>
            <a:endParaRPr lang="en-US" sz="3000" dirty="0"/>
          </a:p>
          <a:p>
            <a:endParaRPr lang="en-US" sz="2800" dirty="0"/>
          </a:p>
        </p:txBody>
      </p:sp>
    </p:spTree>
    <p:extLst>
      <p:ext uri="{BB962C8B-B14F-4D97-AF65-F5344CB8AC3E}">
        <p14:creationId xmlns:p14="http://schemas.microsoft.com/office/powerpoint/2010/main" val="37328604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noChangeArrowheads="1"/>
          </p:cNvSpPr>
          <p:nvPr>
            <p:ph type="title"/>
          </p:nvPr>
        </p:nvSpPr>
        <p:spPr>
          <a:xfrm>
            <a:off x="1981200" y="2057400"/>
            <a:ext cx="8229600" cy="1981200"/>
          </a:xfrm>
        </p:spPr>
        <p:txBody>
          <a:bodyPr/>
          <a:lstStyle/>
          <a:p>
            <a:pPr algn="ctr"/>
            <a:r>
              <a:rPr lang="en-US" altLang="en-US" dirty="0"/>
              <a:t>Preparing NIMAS: </a:t>
            </a:r>
            <a:br>
              <a:rPr lang="en-US" altLang="en-US" dirty="0"/>
            </a:br>
            <a:r>
              <a:rPr lang="en-US" altLang="en-US" dirty="0"/>
              <a:t>Final Reminders</a:t>
            </a:r>
          </a:p>
        </p:txBody>
      </p:sp>
    </p:spTree>
    <p:extLst>
      <p:ext uri="{BB962C8B-B14F-4D97-AF65-F5344CB8AC3E}">
        <p14:creationId xmlns:p14="http://schemas.microsoft.com/office/powerpoint/2010/main" val="2443620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noChangeArrowheads="1"/>
          </p:cNvSpPr>
          <p:nvPr>
            <p:ph type="title"/>
          </p:nvPr>
        </p:nvSpPr>
        <p:spPr/>
        <p:txBody>
          <a:bodyPr/>
          <a:lstStyle/>
          <a:p>
            <a:r>
              <a:rPr lang="en-US" altLang="en-US" sz="4000" dirty="0"/>
              <a:t>#1: Always transcribe the complete title page in the XML </a:t>
            </a:r>
          </a:p>
        </p:txBody>
      </p:sp>
      <p:sp>
        <p:nvSpPr>
          <p:cNvPr id="62467" name="Content Placeholder 2"/>
          <p:cNvSpPr>
            <a:spLocks noGrp="1" noChangeArrowheads="1"/>
          </p:cNvSpPr>
          <p:nvPr>
            <p:ph idx="1"/>
          </p:nvPr>
        </p:nvSpPr>
        <p:spPr>
          <a:xfrm>
            <a:off x="914400" y="1905000"/>
            <a:ext cx="10210800" cy="4572000"/>
          </a:xfrm>
        </p:spPr>
        <p:txBody>
          <a:bodyPr/>
          <a:lstStyle/>
          <a:p>
            <a:r>
              <a:rPr lang="en-US" altLang="en-US" sz="2800" dirty="0"/>
              <a:t>Most software that uses NIMAS files ignores &lt;doctitle&gt; and &lt;docauthor&gt; tags.</a:t>
            </a:r>
          </a:p>
          <a:p>
            <a:r>
              <a:rPr lang="en-US" altLang="en-US" sz="2800" dirty="0"/>
              <a:t>In addition to these required XML metadata fields, the complete contents of the title page should be transcribed in the XML. </a:t>
            </a:r>
          </a:p>
          <a:p>
            <a:r>
              <a:rPr lang="en-US" altLang="en-US" sz="2800" dirty="0"/>
              <a:t>When essential bibliographic information such as the complete title, ISBN, publisher name, series or state edition </a:t>
            </a:r>
            <a:r>
              <a:rPr lang="en-US" altLang="en-US" sz="2800" b="1" dirty="0"/>
              <a:t>only</a:t>
            </a:r>
            <a:r>
              <a:rPr lang="en-US" altLang="en-US" sz="2800" dirty="0"/>
              <a:t> appears on the cover, the cover must </a:t>
            </a:r>
            <a:r>
              <a:rPr lang="en-US" altLang="en-US" sz="2800" b="1" dirty="0"/>
              <a:t>also</a:t>
            </a:r>
            <a:r>
              <a:rPr lang="en-US" altLang="en-US" sz="2800" dirty="0"/>
              <a:t> be transcribed in the XML. </a:t>
            </a:r>
          </a:p>
        </p:txBody>
      </p:sp>
    </p:spTree>
    <p:extLst>
      <p:ext uri="{BB962C8B-B14F-4D97-AF65-F5344CB8AC3E}">
        <p14:creationId xmlns:p14="http://schemas.microsoft.com/office/powerpoint/2010/main" val="30809083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p:txBody>
          <a:bodyPr/>
          <a:lstStyle/>
          <a:p>
            <a:r>
              <a:rPr lang="en-US" altLang="en-US" sz="4000" dirty="0"/>
              <a:t>#2: Do not include metadata in the XML &lt;head&gt; tag</a:t>
            </a:r>
          </a:p>
        </p:txBody>
      </p:sp>
      <p:sp>
        <p:nvSpPr>
          <p:cNvPr id="66563" name="Content Placeholder 2"/>
          <p:cNvSpPr>
            <a:spLocks noGrp="1" noChangeArrowheads="1"/>
          </p:cNvSpPr>
          <p:nvPr>
            <p:ph idx="1"/>
          </p:nvPr>
        </p:nvSpPr>
        <p:spPr>
          <a:xfrm>
            <a:off x="838200" y="1981200"/>
            <a:ext cx="10439400" cy="4602162"/>
          </a:xfrm>
        </p:spPr>
        <p:txBody>
          <a:bodyPr/>
          <a:lstStyle/>
          <a:p>
            <a:r>
              <a:rPr lang="en-US" altLang="en-US" sz="2800" dirty="0"/>
              <a:t>Please </a:t>
            </a:r>
            <a:r>
              <a:rPr lang="en-US" altLang="en-US" sz="2800" b="1" dirty="0"/>
              <a:t>do not</a:t>
            </a:r>
            <a:r>
              <a:rPr lang="en-US" altLang="en-US" sz="2800" dirty="0"/>
              <a:t> include metadata in the &lt;head&gt; of the XML.</a:t>
            </a:r>
          </a:p>
          <a:p>
            <a:endParaRPr lang="en-US" altLang="en-US" sz="1200" dirty="0"/>
          </a:p>
          <a:p>
            <a:r>
              <a:rPr lang="en-US" altLang="en-US" sz="2800" dirty="0"/>
              <a:t>Although full DAISY does permit metadata to be provided in this element, this is </a:t>
            </a:r>
            <a:r>
              <a:rPr lang="en-US" altLang="en-US" sz="2800" b="1" dirty="0"/>
              <a:t>not valid for NIMAS</a:t>
            </a:r>
            <a:r>
              <a:rPr lang="en-US" altLang="en-US" sz="2800" dirty="0"/>
              <a:t>.</a:t>
            </a:r>
          </a:p>
          <a:p>
            <a:endParaRPr lang="en-US" altLang="en-US" sz="1200" dirty="0"/>
          </a:p>
          <a:p>
            <a:r>
              <a:rPr lang="en-US" altLang="en-US" sz="2800" dirty="0"/>
              <a:t>Metadata for NIMAS is provided in the OPF. </a:t>
            </a:r>
          </a:p>
          <a:p>
            <a:endParaRPr lang="en-US" altLang="en-US" sz="1200" dirty="0"/>
          </a:p>
          <a:p>
            <a:r>
              <a:rPr lang="en-US" altLang="en-US" sz="2800" dirty="0"/>
              <a:t>The NIMAS specification calls for &lt;head&gt; to be </a:t>
            </a:r>
            <a:r>
              <a:rPr lang="en-US" altLang="en-US" sz="2800" b="1" dirty="0"/>
              <a:t>empty</a:t>
            </a:r>
            <a:r>
              <a:rPr lang="en-US" altLang="en-US" sz="2800" dirty="0"/>
              <a:t>.</a:t>
            </a:r>
          </a:p>
          <a:p>
            <a:endParaRPr lang="en-US" altLang="en-US" sz="1200" dirty="0"/>
          </a:p>
          <a:p>
            <a:r>
              <a:rPr lang="en-US" altLang="en-US" sz="2800" dirty="0"/>
              <a:t>Including metadata inside &lt;head&gt; tags can delay certification.</a:t>
            </a:r>
          </a:p>
        </p:txBody>
      </p:sp>
    </p:spTree>
    <p:extLst>
      <p:ext uri="{BB962C8B-B14F-4D97-AF65-F5344CB8AC3E}">
        <p14:creationId xmlns:p14="http://schemas.microsoft.com/office/powerpoint/2010/main" val="12514460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noChangeArrowheads="1"/>
          </p:cNvSpPr>
          <p:nvPr>
            <p:ph type="title"/>
          </p:nvPr>
        </p:nvSpPr>
        <p:spPr/>
        <p:txBody>
          <a:bodyPr/>
          <a:lstStyle/>
          <a:p>
            <a:r>
              <a:rPr lang="en-US" altLang="en-US" sz="4000" dirty="0"/>
              <a:t>#3: Check for (and remove) any extraneous files in the zip file</a:t>
            </a:r>
          </a:p>
        </p:txBody>
      </p:sp>
      <p:sp>
        <p:nvSpPr>
          <p:cNvPr id="67587" name="Content Placeholder 2"/>
          <p:cNvSpPr>
            <a:spLocks noGrp="1" noChangeArrowheads="1"/>
          </p:cNvSpPr>
          <p:nvPr>
            <p:ph idx="1"/>
          </p:nvPr>
        </p:nvSpPr>
        <p:spPr>
          <a:xfrm>
            <a:off x="762000" y="1828800"/>
            <a:ext cx="10591800" cy="4267200"/>
          </a:xfrm>
        </p:spPr>
        <p:txBody>
          <a:bodyPr/>
          <a:lstStyle/>
          <a:p>
            <a:r>
              <a:rPr lang="en-US" altLang="en-US" sz="2800" dirty="0"/>
              <a:t>If a Mac computer is used to compress the file set, extraneous files may end up included in the zip archive.</a:t>
            </a:r>
          </a:p>
          <a:p>
            <a:endParaRPr lang="en-US" altLang="en-US" sz="1200" dirty="0"/>
          </a:p>
          <a:p>
            <a:r>
              <a:rPr lang="en-US" altLang="en-US" sz="2800" dirty="0"/>
              <a:t>These files can cause the file upload and/or validation to fail. </a:t>
            </a:r>
          </a:p>
          <a:p>
            <a:endParaRPr lang="en-US" altLang="en-US" sz="1200" dirty="0"/>
          </a:p>
          <a:p>
            <a:r>
              <a:rPr lang="en-US" altLang="en-US" sz="2800" dirty="0"/>
              <a:t>Please ensure that no additional Mac-generated files are added to the zip file.</a:t>
            </a:r>
          </a:p>
          <a:p>
            <a:endParaRPr lang="en-US" altLang="en-US" sz="1200" dirty="0"/>
          </a:p>
          <a:p>
            <a:r>
              <a:rPr lang="en-US" altLang="en-US" sz="2800" dirty="0"/>
              <a:t>Also be sure not to include any other file—such as a validation wizard screen shot—in the zip file. </a:t>
            </a:r>
          </a:p>
        </p:txBody>
      </p:sp>
    </p:spTree>
    <p:extLst>
      <p:ext uri="{BB962C8B-B14F-4D97-AF65-F5344CB8AC3E}">
        <p14:creationId xmlns:p14="http://schemas.microsoft.com/office/powerpoint/2010/main" val="15133894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n-US" sz="4100" dirty="0"/>
              <a:t>Resources from the NIMAC!</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r>
              <a:rPr lang="en-US" sz="2800" dirty="0"/>
              <a:t>The NIMAC has archived videos and downloadable PowerPoint presentations on our website that you are welcome to access at any time.</a:t>
            </a:r>
          </a:p>
          <a:p>
            <a:endParaRPr lang="en-US" sz="1200" dirty="0"/>
          </a:p>
          <a:p>
            <a:r>
              <a:rPr lang="en-US" sz="2800" dirty="0"/>
              <a:t>Links to the resources referenced in this presentation can be found there, as well as additional downloadable resources! </a:t>
            </a:r>
          </a:p>
          <a:p>
            <a:endParaRPr lang="en-US" sz="1200" dirty="0"/>
          </a:p>
          <a:p>
            <a:r>
              <a:rPr lang="en-US" sz="2800" dirty="0"/>
              <a:t>We encourage you to visit the </a:t>
            </a:r>
            <a:r>
              <a:rPr lang="en-US" sz="2800" dirty="0">
                <a:hlinkClick r:id="rId2"/>
              </a:rPr>
              <a:t>Publishers &amp; Conversion Houses</a:t>
            </a:r>
            <a:r>
              <a:rPr lang="en-US" sz="2800" dirty="0"/>
              <a:t> page on our website.  </a:t>
            </a:r>
            <a:endParaRPr lang="en-US" dirty="0"/>
          </a:p>
          <a:p>
            <a:endParaRPr lang="en-US" dirty="0"/>
          </a:p>
          <a:p>
            <a:endParaRPr lang="en-US" dirty="0"/>
          </a:p>
        </p:txBody>
      </p:sp>
    </p:spTree>
    <p:extLst>
      <p:ext uri="{BB962C8B-B14F-4D97-AF65-F5344CB8AC3E}">
        <p14:creationId xmlns:p14="http://schemas.microsoft.com/office/powerpoint/2010/main" val="35695178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E87DB43-E570-25D2-A8FF-0F9E83DF3F2E}"/>
              </a:ext>
            </a:extLst>
          </p:cNvPr>
          <p:cNvSpPr>
            <a:spLocks noGrp="1"/>
          </p:cNvSpPr>
          <p:nvPr>
            <p:ph type="title"/>
          </p:nvPr>
        </p:nvSpPr>
        <p:spPr>
          <a:xfrm>
            <a:off x="383512" y="0"/>
            <a:ext cx="8229600" cy="1143000"/>
          </a:xfrm>
        </p:spPr>
        <p:txBody>
          <a:bodyPr/>
          <a:lstStyle/>
          <a:p>
            <a:r>
              <a:rPr lang="en-US" sz="4000" dirty="0"/>
              <a:t>NIMAC Homepage</a:t>
            </a:r>
            <a:endParaRPr lang="en-US" dirty="0"/>
          </a:p>
        </p:txBody>
      </p:sp>
      <p:pic>
        <p:nvPicPr>
          <p:cNvPr id="3" name="Picture 2" descr="NIMAC website home page with the link to the publishers and conversion houses page circled ">
            <a:hlinkClick r:id="rId2"/>
            <a:extLst>
              <a:ext uri="{FF2B5EF4-FFF2-40B4-BE49-F238E27FC236}">
                <a16:creationId xmlns:a16="http://schemas.microsoft.com/office/drawing/2014/main" id="{B96C469B-B8B7-2462-5E68-93B65920E3B8}"/>
              </a:ext>
            </a:extLst>
          </p:cNvPr>
          <p:cNvPicPr>
            <a:picLocks noChangeAspect="1"/>
          </p:cNvPicPr>
          <p:nvPr/>
        </p:nvPicPr>
        <p:blipFill rotWithShape="1">
          <a:blip r:embed="rId3"/>
          <a:srcRect r="1813" b="2"/>
          <a:stretch/>
        </p:blipFill>
        <p:spPr>
          <a:xfrm>
            <a:off x="1496256" y="1080656"/>
            <a:ext cx="9199488" cy="5059364"/>
          </a:xfrm>
          <a:prstGeom prst="rect">
            <a:avLst/>
          </a:prstGeom>
          <a:noFill/>
        </p:spPr>
      </p:pic>
    </p:spTree>
    <p:extLst>
      <p:ext uri="{BB962C8B-B14F-4D97-AF65-F5344CB8AC3E}">
        <p14:creationId xmlns:p14="http://schemas.microsoft.com/office/powerpoint/2010/main" val="12618188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n-US" sz="4100" dirty="0"/>
              <a:t>National AEM Center Website</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a:xfrm>
            <a:off x="838200" y="1507253"/>
            <a:ext cx="10515600" cy="4669710"/>
          </a:xfrm>
        </p:spPr>
        <p:txBody>
          <a:bodyPr/>
          <a:lstStyle/>
          <a:p>
            <a:r>
              <a:rPr lang="en-US" sz="2800" dirty="0"/>
              <a:t>In addition to the resources found on the NIMAC website, the NIMAC worked with staff at the National AEM Center to review and update their NIMAS-related resources. </a:t>
            </a:r>
          </a:p>
          <a:p>
            <a:r>
              <a:rPr lang="en-US" dirty="0"/>
              <a:t>Though the National AEM Center is no longer funded by OSEP, the resources remain available.</a:t>
            </a:r>
            <a:endParaRPr lang="en-US" sz="1200" dirty="0"/>
          </a:p>
          <a:p>
            <a:r>
              <a:rPr lang="en-US" sz="2800" dirty="0"/>
              <a:t>Resources on the AEM Center site that may be helpful include:</a:t>
            </a:r>
          </a:p>
          <a:p>
            <a:pPr lvl="1"/>
            <a:r>
              <a:rPr lang="en-US" sz="2400" dirty="0">
                <a:hlinkClick r:id="rId2"/>
              </a:rPr>
              <a:t>NIMAS 1.1 Specification</a:t>
            </a:r>
            <a:endParaRPr lang="en-US" sz="1200" dirty="0"/>
          </a:p>
          <a:p>
            <a:pPr lvl="1"/>
            <a:r>
              <a:rPr lang="en-US" sz="2400" dirty="0">
                <a:hlinkClick r:id="rId3"/>
              </a:rPr>
              <a:t>Creating NIMAS Files</a:t>
            </a:r>
            <a:endParaRPr lang="en-US" sz="2400" dirty="0"/>
          </a:p>
          <a:p>
            <a:pPr lvl="1"/>
            <a:r>
              <a:rPr lang="en-US" sz="2400" dirty="0">
                <a:hlinkClick r:id="rId4"/>
              </a:rPr>
              <a:t>NIMAS Exemplars</a:t>
            </a:r>
            <a:endParaRPr lang="en-US" sz="2400" dirty="0"/>
          </a:p>
          <a:p>
            <a:endParaRPr lang="en-US" dirty="0"/>
          </a:p>
          <a:p>
            <a:endParaRPr lang="en-US" dirty="0"/>
          </a:p>
          <a:p>
            <a:endParaRPr lang="en-US" dirty="0"/>
          </a:p>
        </p:txBody>
      </p:sp>
    </p:spTree>
    <p:extLst>
      <p:ext uri="{BB962C8B-B14F-4D97-AF65-F5344CB8AC3E}">
        <p14:creationId xmlns:p14="http://schemas.microsoft.com/office/powerpoint/2010/main" val="457840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A4DE02-343B-567C-CB82-602F80C12EBD}"/>
              </a:ext>
            </a:extLst>
          </p:cNvPr>
          <p:cNvSpPr txBox="1">
            <a:spLocks noGrp="1"/>
          </p:cNvSpPr>
          <p:nvPr>
            <p:ph type="title" idx="4294967295"/>
          </p:nvPr>
        </p:nvSpPr>
        <p:spPr>
          <a:xfrm>
            <a:off x="687382" y="305068"/>
            <a:ext cx="663786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9E0000"/>
                </a:solidFill>
                <a:effectLst/>
                <a:uLnTx/>
                <a:uFillTx/>
                <a:latin typeface="+mn-lt"/>
                <a:ea typeface="+mn-ea"/>
                <a:cs typeface="+mn-cs"/>
              </a:rPr>
              <a:t>Questions?</a:t>
            </a:r>
          </a:p>
        </p:txBody>
      </p:sp>
      <p:sp>
        <p:nvSpPr>
          <p:cNvPr id="3" name="TextBox 2">
            <a:extLst>
              <a:ext uri="{FF2B5EF4-FFF2-40B4-BE49-F238E27FC236}">
                <a16:creationId xmlns:a16="http://schemas.microsoft.com/office/drawing/2014/main" id="{6C64A8CC-17B5-972E-CAFF-45ED735E2D5C}"/>
              </a:ext>
            </a:extLst>
          </p:cNvPr>
          <p:cNvSpPr txBox="1"/>
          <p:nvPr/>
        </p:nvSpPr>
        <p:spPr>
          <a:xfrm>
            <a:off x="687382" y="1443841"/>
            <a:ext cx="11023600" cy="4339650"/>
          </a:xfrm>
          <a:prstGeom prst="rect">
            <a:avLst/>
          </a:prstGeom>
          <a:noFill/>
        </p:spPr>
        <p:txBody>
          <a:bodyPr wrap="square">
            <a:spAutoFit/>
          </a:bodyPr>
          <a:lstStyle/>
          <a:p>
            <a:r>
              <a:rPr lang="en-US" altLang="en-US" sz="3200" dirty="0">
                <a:solidFill>
                  <a:srgbClr val="161893"/>
                </a:solidFill>
              </a:rPr>
              <a:t>Don’t hesitate to get in touch with us for assistance: </a:t>
            </a:r>
          </a:p>
          <a:p>
            <a:endParaRPr lang="en-US" altLang="en-US" dirty="0"/>
          </a:p>
          <a:p>
            <a:endParaRPr lang="en-US" altLang="en-US" dirty="0"/>
          </a:p>
          <a:p>
            <a:pPr algn="ctr">
              <a:buFontTx/>
              <a:buNone/>
            </a:pPr>
            <a:r>
              <a:rPr lang="en-US" altLang="en-US" sz="3200" dirty="0">
                <a:solidFill>
                  <a:srgbClr val="9E0000"/>
                </a:solidFill>
                <a:hlinkClick r:id="rId2"/>
              </a:rPr>
              <a:t>nimac@aph.org</a:t>
            </a:r>
            <a:endParaRPr lang="en-US" altLang="en-US" sz="3200" dirty="0">
              <a:solidFill>
                <a:srgbClr val="9E0000"/>
              </a:solidFill>
            </a:endParaRPr>
          </a:p>
          <a:p>
            <a:pPr algn="ctr">
              <a:buFontTx/>
              <a:buNone/>
            </a:pPr>
            <a:r>
              <a:rPr lang="en-US" altLang="en-US" sz="3200" dirty="0">
                <a:solidFill>
                  <a:srgbClr val="161893"/>
                </a:solidFill>
              </a:rPr>
              <a:t>877-526-4622</a:t>
            </a:r>
          </a:p>
          <a:p>
            <a:pPr>
              <a:buFontTx/>
              <a:buNone/>
            </a:pPr>
            <a:r>
              <a:rPr lang="en-US" altLang="en-US" sz="1800" dirty="0">
                <a:solidFill>
                  <a:srgbClr val="000099"/>
                </a:solidFill>
              </a:rPr>
              <a:t>	</a:t>
            </a: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r>
              <a:rPr lang="en-US" altLang="en-US" sz="1800" dirty="0">
                <a:solidFill>
                  <a:srgbClr val="000099"/>
                </a:solidFill>
              </a:rPr>
              <a:t>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3600" b="1" dirty="0">
              <a:solidFill>
                <a:srgbClr val="000099"/>
              </a:solidFill>
            </a:endParaRPr>
          </a:p>
        </p:txBody>
      </p:sp>
      <p:pic>
        <p:nvPicPr>
          <p:cNvPr id="7" name="Picture 6">
            <a:extLst>
              <a:ext uri="{FF2B5EF4-FFF2-40B4-BE49-F238E27FC236}">
                <a16:creationId xmlns:a16="http://schemas.microsoft.com/office/drawing/2014/main" id="{F5BDBDED-8449-9628-3009-667761DD934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97" y="5783491"/>
            <a:ext cx="1413736" cy="835223"/>
          </a:xfrm>
          <a:prstGeom prst="rect">
            <a:avLst/>
          </a:prstGeom>
        </p:spPr>
      </p:pic>
      <p:pic>
        <p:nvPicPr>
          <p:cNvPr id="2" name="Picture 1">
            <a:extLst>
              <a:ext uri="{FF2B5EF4-FFF2-40B4-BE49-F238E27FC236}">
                <a16:creationId xmlns:a16="http://schemas.microsoft.com/office/drawing/2014/main" id="{9F82A35D-2A07-F0DC-BE99-5C6D2C168B0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1098794575"/>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6023</TotalTime>
  <Words>5458</Words>
  <Application>Microsoft Office PowerPoint</Application>
  <PresentationFormat>Widescreen</PresentationFormat>
  <Paragraphs>551</Paragraphs>
  <Slides>75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75</vt:i4>
      </vt:variant>
    </vt:vector>
  </HeadingPairs>
  <TitlesOfParts>
    <vt:vector size="81" baseType="lpstr">
      <vt:lpstr>Aptos</vt:lpstr>
      <vt:lpstr>Aptos Display</vt:lpstr>
      <vt:lpstr>Arial</vt:lpstr>
      <vt:lpstr>Open Sans</vt:lpstr>
      <vt:lpstr>Segoe UI</vt:lpstr>
      <vt:lpstr>Office Theme</vt:lpstr>
      <vt:lpstr>NIMAS File Creation: Resources and Best Practices</vt:lpstr>
      <vt:lpstr>Today’s Presentation</vt:lpstr>
      <vt:lpstr>Mark your calendar!</vt:lpstr>
      <vt:lpstr>Preparing NIMAS Files:  Key Resources</vt:lpstr>
      <vt:lpstr>Resources for Producing NIMAS</vt:lpstr>
      <vt:lpstr>The NIMAS Specification</vt:lpstr>
      <vt:lpstr>NIMAS Requirements: XML</vt:lpstr>
      <vt:lpstr>Block &amp; Inline Elements</vt:lpstr>
      <vt:lpstr>Tagging Specific Content</vt:lpstr>
      <vt:lpstr>Attributes and the Structure Guidelines</vt:lpstr>
      <vt:lpstr>NIMAS Specification:  OPF, PDF, and Images</vt:lpstr>
      <vt:lpstr>The OPF File</vt:lpstr>
      <vt:lpstr>The PDF</vt:lpstr>
      <vt:lpstr>PDF File Sizes</vt:lpstr>
      <vt:lpstr>Image Files and NIMAS </vt:lpstr>
      <vt:lpstr>Image Quality</vt:lpstr>
      <vt:lpstr>Images &amp; Text</vt:lpstr>
      <vt:lpstr>Text in Image Example 1: Alt Text</vt:lpstr>
      <vt:lpstr>Text in Image Example 2: Labels Not Needed</vt:lpstr>
      <vt:lpstr>Text in Image Example 3: Labels in Prodnote</vt:lpstr>
      <vt:lpstr>Optional for NIMAS</vt:lpstr>
      <vt:lpstr>Updates to the NIMAS Standard</vt:lpstr>
      <vt:lpstr>DAISY Structure Guidelines</vt:lpstr>
      <vt:lpstr>The DAISY Structure Guidelines (DSG)</vt:lpstr>
      <vt:lpstr>Using the DSG</vt:lpstr>
      <vt:lpstr>Major Structural Elements</vt:lpstr>
      <vt:lpstr>Index of Elements</vt:lpstr>
      <vt:lpstr>Example: Sidebar</vt:lpstr>
      <vt:lpstr>Correct Tagging and File Review</vt:lpstr>
      <vt:lpstr> Supplying NIMAS Metadata</vt:lpstr>
      <vt:lpstr>NIMAC Metadata Requirements</vt:lpstr>
      <vt:lpstr>NIMAC Search</vt:lpstr>
      <vt:lpstr>OPFs and System Records</vt:lpstr>
      <vt:lpstr>NIMAC Metadata Review </vt:lpstr>
      <vt:lpstr>Metadata Corrections </vt:lpstr>
      <vt:lpstr>NIMAC Metadata Guidelines</vt:lpstr>
      <vt:lpstr>Metadata Queries</vt:lpstr>
      <vt:lpstr>Excel to OPF Tool</vt:lpstr>
      <vt:lpstr>Using the Excel to OPF Tool</vt:lpstr>
      <vt:lpstr>Completing the OPF </vt:lpstr>
      <vt:lpstr>Best Practices: Specific Tags</vt:lpstr>
      <vt:lpstr>List Tagging</vt:lpstr>
      <vt:lpstr>List Type Attribute</vt:lpstr>
      <vt:lpstr>More Details</vt:lpstr>
      <vt:lpstr>List Tagging: Helpful Hint</vt:lpstr>
      <vt:lpstr>Links for Index and TOC entries</vt:lpstr>
      <vt:lpstr>Glossary Tagging</vt:lpstr>
      <vt:lpstr>Sample Glossary Snip</vt:lpstr>
      <vt:lpstr>Lists vs. Tables</vt:lpstr>
      <vt:lpstr>Table Tagging</vt:lpstr>
      <vt:lpstr>Table Headings</vt:lpstr>
      <vt:lpstr>Tagging Column Headings</vt:lpstr>
      <vt:lpstr>Pagination/Page Break Tags</vt:lpstr>
      <vt:lpstr>Handling Unnumbered Pages</vt:lpstr>
      <vt:lpstr>Write-On Lines</vt:lpstr>
      <vt:lpstr>Using &lt;p&gt; to code blank space</vt:lpstr>
      <vt:lpstr>Best Practices:  Alt text and MathML</vt:lpstr>
      <vt:lpstr>Alt Text</vt:lpstr>
      <vt:lpstr>Providing good quality alt text</vt:lpstr>
      <vt:lpstr>MathML</vt:lpstr>
      <vt:lpstr>Providing MathML in NIMAS</vt:lpstr>
      <vt:lpstr>Sample MathML 3 declaration</vt:lpstr>
      <vt:lpstr>Sample MathML 2 declaration</vt:lpstr>
      <vt:lpstr>MathML fallback images</vt:lpstr>
      <vt:lpstr>MathML alttext attribute</vt:lpstr>
      <vt:lpstr>Math Expressions Tagged as Regular Text</vt:lpstr>
      <vt:lpstr>Validation Wizard Update</vt:lpstr>
      <vt:lpstr>Preparing NIMAS:  Final Reminders</vt:lpstr>
      <vt:lpstr>#1: Always transcribe the complete title page in the XML </vt:lpstr>
      <vt:lpstr>#2: Do not include metadata in the XML &lt;head&gt; tag</vt:lpstr>
      <vt:lpstr>#3: Check for (and remove) any extraneous files in the zip file</vt:lpstr>
      <vt:lpstr>Resources from the NIMAC!</vt:lpstr>
      <vt:lpstr>NIMAC Homepage</vt:lpstr>
      <vt:lpstr>National AEM Center Website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 Miller</dc:creator>
  <cp:lastModifiedBy>Liz Schaller</cp:lastModifiedBy>
  <cp:revision>63</cp:revision>
  <dcterms:created xsi:type="dcterms:W3CDTF">2025-04-30T16:39:53Z</dcterms:created>
  <dcterms:modified xsi:type="dcterms:W3CDTF">2025-07-08T13:51:52Z</dcterms:modified>
</cp:coreProperties>
</file>